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Lst>
  <p:notesMasterIdLst>
    <p:notesMasterId r:id="rId70"/>
  </p:notesMasterIdLst>
  <p:sldIdLst>
    <p:sldId id="256" r:id="rId2"/>
    <p:sldId id="257" r:id="rId3"/>
    <p:sldId id="258" r:id="rId4"/>
    <p:sldId id="259" r:id="rId5"/>
    <p:sldId id="261" r:id="rId6"/>
    <p:sldId id="260" r:id="rId7"/>
    <p:sldId id="263" r:id="rId8"/>
    <p:sldId id="318" r:id="rId9"/>
    <p:sldId id="262"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70" r:id="rId51"/>
    <p:sldId id="371" r:id="rId52"/>
    <p:sldId id="372" r:id="rId53"/>
    <p:sldId id="373" r:id="rId54"/>
    <p:sldId id="374" r:id="rId55"/>
    <p:sldId id="375" r:id="rId56"/>
    <p:sldId id="376" r:id="rId57"/>
    <p:sldId id="377" r:id="rId58"/>
    <p:sldId id="365" r:id="rId59"/>
    <p:sldId id="366" r:id="rId60"/>
    <p:sldId id="367" r:id="rId61"/>
    <p:sldId id="368" r:id="rId62"/>
    <p:sldId id="369" r:id="rId63"/>
    <p:sldId id="378" r:id="rId64"/>
    <p:sldId id="379" r:id="rId65"/>
    <p:sldId id="314" r:id="rId66"/>
    <p:sldId id="315" r:id="rId67"/>
    <p:sldId id="316" r:id="rId68"/>
    <p:sldId id="322"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Noto Sans Symbols" panose="020B0502040504020204" pitchFamily="34" charset="0"/>
      <p:regular r:id="rId75"/>
    </p:embeddedFont>
    <p:embeddedFont>
      <p:font typeface="Open Sans" panose="020B0606030504020204" pitchFamily="34" charset="0"/>
      <p:regular r:id="rId76"/>
    </p:embeddedFont>
    <p:embeddedFont>
      <p:font typeface="Proxima Nova" panose="020B0604020202020204" charset="0"/>
      <p:bold r:id="rId77"/>
      <p:boldItalic r:id="rId78"/>
    </p:embeddedFont>
    <p:embeddedFont>
      <p:font typeface="Roboto" panose="020B0604020202020204" charset="0"/>
      <p:regular r:id="rId79"/>
      <p:bold r:id="rId80"/>
      <p:italic r:id="rId81"/>
      <p:boldItalic r:id="rId82"/>
    </p:embeddedFont>
    <p:embeddedFont>
      <p:font typeface="Roboto Mono" panose="020B060402020202020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B04C05-B6EB-4577-80B5-CB1118E38B4F}">
  <a:tblStyle styleId="{4FB04C05-B6EB-4577-80B5-CB1118E38B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41" autoAdjust="0"/>
  </p:normalViewPr>
  <p:slideViewPr>
    <p:cSldViewPr snapToGrid="0">
      <p:cViewPr>
        <p:scale>
          <a:sx n="125" d="100"/>
          <a:sy n="125" d="100"/>
        </p:scale>
        <p:origin x="3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2.fntdata"/><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9b4df3857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c9b4df38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Тогда, на прошлой лекции, не впервые было затронуто понятие прерывания. Уже много раз мы на них наталкивались. Когда смотрели аппаратные таймеры, увеличивающие счетчик времени по прерыванию; когда разбирались с планировщиком, останавливающим процессы на время. Когда было введено понятие </a:t>
            </a:r>
            <a:r>
              <a:rPr lang="ru-RU" sz="1200" b="0" i="0" u="none" strike="noStrike" cap="none" dirty="0" err="1">
                <a:solidFill>
                  <a:srgbClr val="000000"/>
                </a:solidFill>
                <a:effectLst/>
                <a:latin typeface="Calibri"/>
                <a:ea typeface="Calibri"/>
                <a:cs typeface="Calibri"/>
                <a:sym typeface="Calibri"/>
              </a:rPr>
              <a:t>Copy-On-Write</a:t>
            </a:r>
            <a:r>
              <a:rPr lang="ru-RU" sz="1200" b="0" i="0" u="none" strike="noStrike" cap="none" dirty="0">
                <a:solidFill>
                  <a:srgbClr val="000000"/>
                </a:solidFill>
                <a:effectLst/>
                <a:latin typeface="Calibri"/>
                <a:ea typeface="Calibri"/>
                <a:cs typeface="Calibri"/>
                <a:sym typeface="Calibri"/>
              </a:rPr>
              <a:t> после </a:t>
            </a:r>
            <a:r>
              <a:rPr lang="ru-RU" sz="1200" b="0" i="0" u="none" strike="noStrike" cap="none" dirty="0" err="1">
                <a:solidFill>
                  <a:srgbClr val="000000"/>
                </a:solidFill>
                <a:effectLst/>
                <a:latin typeface="Calibri"/>
                <a:ea typeface="Calibri"/>
                <a:cs typeface="Calibri"/>
                <a:sym typeface="Calibri"/>
              </a:rPr>
              <a:t>fork</a:t>
            </a:r>
            <a:r>
              <a:rPr lang="ru-RU" sz="1200" b="0" i="0" u="none" strike="noStrike" cap="none" dirty="0">
                <a:solidFill>
                  <a:srgbClr val="000000"/>
                </a:solidFill>
                <a:effectLst/>
                <a:latin typeface="Calibri"/>
                <a:ea typeface="Calibri"/>
                <a:cs typeface="Calibri"/>
                <a:sym typeface="Calibri"/>
              </a:rPr>
              <a:t>(), срабатывающее на ошибку </a:t>
            </a:r>
            <a:r>
              <a:rPr lang="ru-RU" sz="1200" b="0" i="0" u="none" strike="noStrike" cap="none" dirty="0" err="1">
                <a:solidFill>
                  <a:srgbClr val="000000"/>
                </a:solidFill>
                <a:effectLst/>
                <a:latin typeface="Calibri"/>
                <a:ea typeface="Calibri"/>
                <a:cs typeface="Calibri"/>
                <a:sym typeface="Calibri"/>
              </a:rPr>
              <a:t>page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fault</a:t>
            </a:r>
            <a:r>
              <a:rPr lang="ru-RU" sz="1200" b="0" i="0" u="none" strike="noStrike" cap="none" dirty="0">
                <a:solidFill>
                  <a:srgbClr val="000000"/>
                </a:solidFill>
                <a:effectLst/>
                <a:latin typeface="Calibri"/>
                <a:ea typeface="Calibri"/>
                <a:cs typeface="Calibri"/>
                <a:sym typeface="Calibri"/>
              </a:rPr>
              <a:t>, которая является прерыванием. Та же ошибка появляется, когда виртуальная страница не найдена в TLB, и процессор тоже прерывает ядро, чтобы оно ошибку обработало. Прерывания появлялись, когда мы смотрели системный вызов через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0x80 или </a:t>
            </a:r>
            <a:r>
              <a:rPr lang="ru-RU" sz="1200" b="0" i="0" u="none" strike="noStrike" cap="none" dirty="0" err="1">
                <a:solidFill>
                  <a:srgbClr val="000000"/>
                </a:solidFill>
                <a:effectLst/>
                <a:latin typeface="Calibri"/>
                <a:ea typeface="Calibri"/>
                <a:cs typeface="Calibri"/>
                <a:sym typeface="Calibri"/>
              </a:rPr>
              <a:t>lock</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nop</a:t>
            </a:r>
            <a:r>
              <a:rPr lang="ru-RU" sz="1200" b="0" i="0" u="none" strike="noStrike" cap="none" dirty="0">
                <a:solidFill>
                  <a:srgbClr val="000000"/>
                </a:solidFill>
                <a:effectLst/>
                <a:latin typeface="Calibri"/>
                <a:ea typeface="Calibri"/>
                <a:cs typeface="Calibri"/>
                <a:sym typeface="Calibri"/>
              </a:rPr>
              <a:t> на </a:t>
            </a:r>
            <a:r>
              <a:rPr lang="ru-RU" sz="1200" b="0" i="0" u="none" strike="noStrike" cap="none" dirty="0" err="1">
                <a:solidFill>
                  <a:srgbClr val="000000"/>
                </a:solidFill>
                <a:effectLst/>
                <a:latin typeface="Calibri"/>
                <a:ea typeface="Calibri"/>
                <a:cs typeface="Calibri"/>
                <a:sym typeface="Calibri"/>
              </a:rPr>
              <a:t>Windows</a:t>
            </a:r>
            <a:r>
              <a:rPr lang="ru-RU" sz="1200" b="0" i="0" u="none" strike="noStrike" cap="none" dirty="0">
                <a:solidFill>
                  <a:srgbClr val="000000"/>
                </a:solidFill>
                <a:effectLst/>
                <a:latin typeface="Calibri"/>
                <a:ea typeface="Calibri"/>
                <a:cs typeface="Calibri"/>
                <a:sym typeface="Calibri"/>
              </a:rPr>
              <a:t> - так называемые </a:t>
            </a:r>
            <a:r>
              <a:rPr lang="ru-RU" sz="1200" b="0" i="0" u="none" strike="noStrike" cap="none" dirty="0" err="1">
                <a:solidFill>
                  <a:srgbClr val="000000"/>
                </a:solidFill>
                <a:effectLst/>
                <a:latin typeface="Calibri"/>
                <a:ea typeface="Calibri"/>
                <a:cs typeface="Calibri"/>
                <a:sym typeface="Calibri"/>
              </a:rPr>
              <a:t>traps</a:t>
            </a:r>
            <a:r>
              <a:rPr lang="ru-RU" sz="1200" b="0" i="0" u="none" strike="noStrike" cap="none" dirty="0">
                <a:solidFill>
                  <a:srgbClr val="000000"/>
                </a:solidFill>
                <a:effectLst/>
                <a:latin typeface="Calibri"/>
                <a:ea typeface="Calibri"/>
                <a:cs typeface="Calibri"/>
                <a:sym typeface="Calibri"/>
              </a:rPr>
              <a:t>.</a:t>
            </a:r>
            <a:endParaRPr dirty="0"/>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96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Зачем прерывания нужны, почему они важны? Прерывания в общем и целом делятся на два типа: аппаратные, программные. Аппаратные нужны затем, чтобы общаться с периферийной аппаратурой в асинхронном режиме. Программные нужны для внеочередной обработки исключительных ситуаций. Теперь про оба по порядку.</a:t>
            </a:r>
            <a:endParaRPr lang="ru-RU" dirty="0"/>
          </a:p>
        </p:txBody>
      </p:sp>
    </p:spTree>
    <p:extLst>
      <p:ext uri="{BB962C8B-B14F-4D97-AF65-F5344CB8AC3E}">
        <p14:creationId xmlns:p14="http://schemas.microsoft.com/office/powerpoint/2010/main" val="1732062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Аппаратные прерывания. Вообразим ситуацию, что к системе подключено I/O устройство - SSD диск. Какая-то программа хочет оттуда что-то прочитать. Она делает системный вызов </a:t>
            </a:r>
            <a:r>
              <a:rPr lang="ru-RU" sz="1200" b="0" i="0" u="none" strike="noStrike" cap="none" dirty="0" err="1">
                <a:solidFill>
                  <a:srgbClr val="000000"/>
                </a:solidFill>
                <a:effectLst/>
                <a:latin typeface="Calibri"/>
                <a:ea typeface="Calibri"/>
                <a:cs typeface="Calibri"/>
                <a:sym typeface="Calibri"/>
              </a:rPr>
              <a:t>read</a:t>
            </a:r>
            <a:r>
              <a:rPr lang="ru-RU" sz="1200" b="0" i="0" u="none" strike="noStrike" cap="none" dirty="0">
                <a:solidFill>
                  <a:srgbClr val="000000"/>
                </a:solidFill>
                <a:effectLst/>
                <a:latin typeface="Calibri"/>
                <a:ea typeface="Calibri"/>
                <a:cs typeface="Calibri"/>
                <a:sym typeface="Calibri"/>
              </a:rPr>
              <a:t>(). В ядре он пролезет через слои виртуальной файловой системы и в конце опустится до драйвера этого SSD. Драйвер отправит SSD диску запрос по </a:t>
            </a:r>
            <a:r>
              <a:rPr lang="ru-RU" sz="1200" b="0" i="0" u="none" strike="noStrike" cap="none" dirty="0" err="1">
                <a:solidFill>
                  <a:srgbClr val="000000"/>
                </a:solidFill>
                <a:effectLst/>
                <a:latin typeface="Calibri"/>
                <a:ea typeface="Calibri"/>
                <a:cs typeface="Calibri"/>
                <a:sym typeface="Calibri"/>
              </a:rPr>
              <a:t>матплате</a:t>
            </a:r>
            <a:r>
              <a:rPr lang="ru-RU" sz="1200" b="0" i="0" u="none" strike="noStrike" cap="none" dirty="0">
                <a:solidFill>
                  <a:srgbClr val="000000"/>
                </a:solidFill>
                <a:effectLst/>
                <a:latin typeface="Calibri"/>
                <a:ea typeface="Calibri"/>
                <a:cs typeface="Calibri"/>
                <a:sym typeface="Calibri"/>
              </a:rPr>
              <a:t> одним из многих способов, и что делать дальше? Как узнать, когда чтение закончено, и можно забирать запрошенные данные с контроллера диска? Можно было бы раз в сколько-то микро/миллисекунд проверять диск, не закончил ли он. Это породит множество бесполезных холостых походов к контроллеру, которые будут занимать шину доступа, тратить энергию, занимать сам контроллер, занимать ядро, частью которого является драйвер. Вместо этого было бы удобно, чтобы контроллер диска мог сам сообщить драйверу в ядре, когда он закончил. Тогда драйвер сделает всего два запроса к диску - начать чтение, получить результат. Таких задач много, и они не только про диски. Это же другие хранилища вроде флэш накопителей, клавиатуры, мыши, таймеров, видео-устройств. Со всеми ними работа ведется асинхронно на уровне процессора. Делается это как раз при помощи аппаратных прерываний. Далее я расскажу упрощенную схему для одного процессора. Для многопроцессорных систем все супер сложно, но я дам наводки, что там примерно происходит, и что можно об этом почитать подробнее.</a:t>
            </a:r>
            <a:endParaRPr lang="ru-RU" dirty="0"/>
          </a:p>
        </p:txBody>
      </p:sp>
    </p:spTree>
    <p:extLst>
      <p:ext uri="{BB962C8B-B14F-4D97-AF65-F5344CB8AC3E}">
        <p14:creationId xmlns:p14="http://schemas.microsoft.com/office/powerpoint/2010/main" val="2765410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Начинается прерывание с того, что устройство захотело что-то сообщить ядру. Устройство подключено к </a:t>
            </a:r>
            <a:r>
              <a:rPr lang="ru-RU" sz="1200" b="0" i="0" u="none" strike="noStrike" cap="none" dirty="0" err="1">
                <a:solidFill>
                  <a:srgbClr val="000000"/>
                </a:solidFill>
                <a:effectLst/>
                <a:latin typeface="Calibri"/>
                <a:ea typeface="Calibri"/>
                <a:cs typeface="Calibri"/>
                <a:sym typeface="Calibri"/>
              </a:rPr>
              <a:t>матплате</a:t>
            </a:r>
            <a:r>
              <a:rPr lang="ru-RU" sz="1200" b="0" i="0" u="none" strike="noStrike" cap="none" dirty="0">
                <a:solidFill>
                  <a:srgbClr val="000000"/>
                </a:solidFill>
                <a:effectLst/>
                <a:latin typeface="Calibri"/>
                <a:ea typeface="Calibri"/>
                <a:cs typeface="Calibri"/>
                <a:sym typeface="Calibri"/>
              </a:rPr>
              <a:t> через один из портов входа, который подсоединен к шине. Эта шина связывает устройство со специальным чипом под названием </a:t>
            </a:r>
            <a:r>
              <a:rPr lang="ru-RU" sz="1200" b="0" i="0" u="none" strike="noStrike" cap="none" dirty="0" err="1">
                <a:solidFill>
                  <a:srgbClr val="000000"/>
                </a:solidFill>
                <a:effectLst/>
                <a:latin typeface="Calibri"/>
                <a:ea typeface="Calibri"/>
                <a:cs typeface="Calibri"/>
                <a:sym typeface="Calibri"/>
              </a:rPr>
              <a:t>Programmable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Interrupt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Controller</a:t>
            </a:r>
            <a:r>
              <a:rPr lang="ru-RU" sz="1200" b="0" i="0" u="none" strike="noStrike" cap="none" dirty="0">
                <a:solidFill>
                  <a:srgbClr val="000000"/>
                </a:solidFill>
                <a:effectLst/>
                <a:latin typeface="Calibri"/>
                <a:ea typeface="Calibri"/>
                <a:cs typeface="Calibri"/>
                <a:sym typeface="Calibri"/>
              </a:rPr>
              <a:t>. Это такой </a:t>
            </a:r>
            <a:r>
              <a:rPr lang="ru-RU" sz="1200" b="0" i="0" u="none" strike="noStrike" cap="none" dirty="0" err="1">
                <a:solidFill>
                  <a:srgbClr val="000000"/>
                </a:solidFill>
                <a:effectLst/>
                <a:latin typeface="Calibri"/>
                <a:ea typeface="Calibri"/>
                <a:cs typeface="Calibri"/>
                <a:sym typeface="Calibri"/>
              </a:rPr>
              <a:t>хаб</a:t>
            </a:r>
            <a:r>
              <a:rPr lang="ru-RU" sz="1200" b="0" i="0" u="none" strike="noStrike" cap="none" dirty="0">
                <a:solidFill>
                  <a:srgbClr val="000000"/>
                </a:solidFill>
                <a:effectLst/>
                <a:latin typeface="Calibri"/>
                <a:ea typeface="Calibri"/>
                <a:cs typeface="Calibri"/>
                <a:sym typeface="Calibri"/>
              </a:rPr>
              <a:t> всех прерываний. Туда каждое устройство по шине шлет сигнал, когда что-то хочет от ядра. </a:t>
            </a:r>
            <a:r>
              <a:rPr lang="ru-RU" sz="1200" b="0" i="0" u="none" strike="noStrike" cap="none" dirty="0" err="1">
                <a:solidFill>
                  <a:srgbClr val="000000"/>
                </a:solidFill>
                <a:effectLst/>
                <a:latin typeface="Calibri"/>
                <a:ea typeface="Calibri"/>
                <a:cs typeface="Calibri"/>
                <a:sym typeface="Calibri"/>
              </a:rPr>
              <a:t>Хаб</a:t>
            </a:r>
            <a:r>
              <a:rPr lang="ru-RU" sz="1200" b="0" i="0" u="none" strike="noStrike" cap="none" dirty="0">
                <a:solidFill>
                  <a:srgbClr val="000000"/>
                </a:solidFill>
                <a:effectLst/>
                <a:latin typeface="Calibri"/>
                <a:ea typeface="Calibri"/>
                <a:cs typeface="Calibri"/>
                <a:sym typeface="Calibri"/>
              </a:rPr>
              <a:t> собирает все сигналы, упорядочивает их по приоритетам, и по одному выдает процессору. Перед выдачей контроллер выставляет номер устройства, которому принадлежит сигнал, на специальный регистр, расположенный на себе. К процессору прерывания поступают по одному на специальный контакт на нем. Процессор, получив прерывание, начинает сложный многоэтапный процесс его обработки. В случае многопроцессорных систем вместо PIC используется APIC - </a:t>
            </a:r>
            <a:r>
              <a:rPr lang="ru-RU" sz="1200" b="0" i="0" u="none" strike="noStrike" cap="none" dirty="0" err="1">
                <a:solidFill>
                  <a:srgbClr val="000000"/>
                </a:solidFill>
                <a:effectLst/>
                <a:latin typeface="Calibri"/>
                <a:ea typeface="Calibri"/>
                <a:cs typeface="Calibri"/>
                <a:sym typeface="Calibri"/>
              </a:rPr>
              <a:t>Advanced</a:t>
            </a:r>
            <a:r>
              <a:rPr lang="ru-RU" sz="1200" b="0" i="0" u="none" strike="noStrike" cap="none" dirty="0">
                <a:solidFill>
                  <a:srgbClr val="000000"/>
                </a:solidFill>
                <a:effectLst/>
                <a:latin typeface="Calibri"/>
                <a:ea typeface="Calibri"/>
                <a:cs typeface="Calibri"/>
                <a:sym typeface="Calibri"/>
              </a:rPr>
              <a:t> PIC. Его примерная архитектура такова - у каждого процессора есть его локальный контроллер его личных прерываний, и есть глобальные приемники, собирающие прерывания с периферии. Обработка аппаратных прерываний почти не отличается от программных прерываний, так что догонимся теперь по программным, чтобы дальше смотреть и те, и другие.</a:t>
            </a:r>
            <a:endParaRPr lang="ru-RU" dirty="0"/>
          </a:p>
        </p:txBody>
      </p:sp>
    </p:spTree>
    <p:extLst>
      <p:ext uri="{BB962C8B-B14F-4D97-AF65-F5344CB8AC3E}">
        <p14:creationId xmlns:p14="http://schemas.microsoft.com/office/powerpoint/2010/main" val="2969747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Программные прерывания, в отличие от аппаратных, генерируются самим процессором.</a:t>
            </a:r>
            <a:endParaRPr lang="ru-RU" dirty="0"/>
          </a:p>
        </p:txBody>
      </p:sp>
    </p:spTree>
    <p:extLst>
      <p:ext uri="{BB962C8B-B14F-4D97-AF65-F5344CB8AC3E}">
        <p14:creationId xmlns:p14="http://schemas.microsoft.com/office/powerpoint/2010/main" val="3754204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Их можно условно поделить на два типа: ошибки и ловушки/</a:t>
            </a:r>
            <a:r>
              <a:rPr lang="ru-RU" sz="1200" b="0" i="0" u="none" strike="noStrike" cap="none" dirty="0" err="1">
                <a:solidFill>
                  <a:srgbClr val="000000"/>
                </a:solidFill>
                <a:effectLst/>
                <a:latin typeface="Calibri"/>
                <a:ea typeface="Calibri"/>
                <a:cs typeface="Calibri"/>
                <a:sym typeface="Calibri"/>
              </a:rPr>
              <a:t>traps</a:t>
            </a:r>
            <a:r>
              <a:rPr lang="ru-RU" sz="1200" b="0" i="0" u="none" strike="noStrike" cap="none" dirty="0">
                <a:solidFill>
                  <a:srgbClr val="000000"/>
                </a:solidFill>
                <a:effectLst/>
                <a:latin typeface="Calibri"/>
                <a:ea typeface="Calibri"/>
                <a:cs typeface="Calibri"/>
                <a:sym typeface="Calibri"/>
              </a:rPr>
              <a:t>. Ошибки - это обычно вещи вроде отсутствия виртуальной страницы в TLB, попытки записи в COW память, аппаратных проблем вроде порченного кэша, деления на ноль, неизвестного кода инструкции, ошибки доступа в запрещенную память, не выровненного доступа в память. Часть ошибок можно обработать и не убивать процесс, вызвавший их. Объединяет группу ошибок то, что в случае исправления ошибки выполнение продолжится с того же места, где ошибка возникла, в попытке выполнить инструкцию по новой. Вторая группа - </a:t>
            </a:r>
            <a:r>
              <a:rPr lang="ru-RU" sz="1200" b="0" i="0" u="none" strike="noStrike" cap="none" dirty="0" err="1">
                <a:solidFill>
                  <a:srgbClr val="000000"/>
                </a:solidFill>
                <a:effectLst/>
                <a:latin typeface="Calibri"/>
                <a:ea typeface="Calibri"/>
                <a:cs typeface="Calibri"/>
                <a:sym typeface="Calibri"/>
              </a:rPr>
              <a:t>traps</a:t>
            </a:r>
            <a:r>
              <a:rPr lang="ru-RU" sz="1200" b="0" i="0" u="none" strike="noStrike" cap="none" dirty="0">
                <a:solidFill>
                  <a:srgbClr val="000000"/>
                </a:solidFill>
                <a:effectLst/>
                <a:latin typeface="Calibri"/>
                <a:ea typeface="Calibri"/>
                <a:cs typeface="Calibri"/>
                <a:sym typeface="Calibri"/>
              </a:rPr>
              <a:t>. Это обычно намеренное прерывание, такое как системный вызов через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0x80 или отладочное прерывание через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0x03. Объединяет их то, что после обработки ловушки выполнение продолжается с инструкции после нее. Стоит упомянуть, что классификация условна, и нет точного определения, что такое ловушки, что такое ошибки, что такое исключения и </a:t>
            </a:r>
            <a:r>
              <a:rPr lang="ru-RU" sz="1200" b="0" i="0" u="none" strike="noStrike" cap="none" dirty="0" err="1">
                <a:solidFill>
                  <a:srgbClr val="000000"/>
                </a:solidFill>
                <a:effectLst/>
                <a:latin typeface="Calibri"/>
                <a:ea typeface="Calibri"/>
                <a:cs typeface="Calibri"/>
                <a:sym typeface="Calibri"/>
              </a:rPr>
              <a:t>тд</a:t>
            </a:r>
            <a:r>
              <a:rPr lang="ru-RU" sz="1200" b="0" i="0" u="none" strike="noStrike" cap="none" dirty="0">
                <a:solidFill>
                  <a:srgbClr val="000000"/>
                </a:solidFill>
                <a:effectLst/>
                <a:latin typeface="Calibri"/>
                <a:ea typeface="Calibri"/>
                <a:cs typeface="Calibri"/>
                <a:sym typeface="Calibri"/>
              </a:rPr>
              <a:t>. Толкование зависит от литературного источника и фантазии. Однако что можно сказать точно, так это то, что прерывания от I/O устройств, и прерывания самого процессора - разные вещи с разными назначениями.</a:t>
            </a:r>
            <a:endParaRPr lang="ru-RU" dirty="0"/>
          </a:p>
        </p:txBody>
      </p:sp>
    </p:spTree>
    <p:extLst>
      <p:ext uri="{BB962C8B-B14F-4D97-AF65-F5344CB8AC3E}">
        <p14:creationId xmlns:p14="http://schemas.microsoft.com/office/powerpoint/2010/main" val="414165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Вернемся к обработке прерывания. Вот оно произошло - программное или аппаратное. Нужно его обработать, то есть вызвать некоторую функцию в ядре. Возникает пара вопросов, как это сделать - 1) как найти, какую именно функцию? 2) как ее вызвать, если процессор прервали посреди выполнения какой-то программы, а значит он находится в ее контексте?</a:t>
            </a:r>
            <a:endParaRPr dirty="0"/>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701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Прежде, чем искать и вызывать нужную функцию, надо сначала куда-то спрятать контекст прерванного процесса. Контекст всегда полностью описывается некоторым набором регистров, который сильно зависит от конкретного процессора. Значит надо сохранить регистры. Регистры сохраняются на один из специальных стеков ядра, которые оно заранее создает по одному для каждого процессора. Далее можно вызывать обработчик: для этого каждому прерыванию сопоставляется номер от 0 до 255. Для аппаратных это одни номера, для </a:t>
            </a:r>
            <a:r>
              <a:rPr lang="ru-RU" sz="1200" b="0" i="0" u="none" strike="noStrike" cap="none" dirty="0" err="1">
                <a:solidFill>
                  <a:srgbClr val="000000"/>
                </a:solidFill>
                <a:effectLst/>
                <a:latin typeface="Calibri"/>
                <a:ea typeface="Calibri"/>
                <a:cs typeface="Calibri"/>
                <a:sym typeface="Calibri"/>
              </a:rPr>
              <a:t>сисколов</a:t>
            </a:r>
            <a:r>
              <a:rPr lang="ru-RU" sz="1200" b="0" i="0" u="none" strike="noStrike" cap="none" dirty="0">
                <a:solidFill>
                  <a:srgbClr val="000000"/>
                </a:solidFill>
                <a:effectLst/>
                <a:latin typeface="Calibri"/>
                <a:ea typeface="Calibri"/>
                <a:cs typeface="Calibri"/>
                <a:sym typeface="Calibri"/>
              </a:rPr>
              <a:t> это 128, для отладки это 3, для </a:t>
            </a:r>
            <a:r>
              <a:rPr lang="ru-RU" sz="1200" b="0" i="0" u="none" strike="noStrike" cap="none" dirty="0" err="1">
                <a:solidFill>
                  <a:srgbClr val="000000"/>
                </a:solidFill>
                <a:effectLst/>
                <a:latin typeface="Calibri"/>
                <a:ea typeface="Calibri"/>
                <a:cs typeface="Calibri"/>
                <a:sym typeface="Calibri"/>
              </a:rPr>
              <a:t>page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fault</a:t>
            </a:r>
            <a:r>
              <a:rPr lang="ru-RU" sz="1200" b="0" i="0" u="none" strike="noStrike" cap="none" dirty="0">
                <a:solidFill>
                  <a:srgbClr val="000000"/>
                </a:solidFill>
                <a:effectLst/>
                <a:latin typeface="Calibri"/>
                <a:ea typeface="Calibri"/>
                <a:cs typeface="Calibri"/>
                <a:sym typeface="Calibri"/>
              </a:rPr>
              <a:t> это 14 и </a:t>
            </a:r>
            <a:r>
              <a:rPr lang="ru-RU" sz="1200" b="0" i="0" u="none" strike="noStrike" cap="none" dirty="0" err="1">
                <a:solidFill>
                  <a:srgbClr val="000000"/>
                </a:solidFill>
                <a:effectLst/>
                <a:latin typeface="Calibri"/>
                <a:ea typeface="Calibri"/>
                <a:cs typeface="Calibri"/>
                <a:sym typeface="Calibri"/>
              </a:rPr>
              <a:t>тд</a:t>
            </a:r>
            <a:r>
              <a:rPr lang="ru-RU" sz="1200" b="0" i="0" u="none" strike="noStrike" cap="none" dirty="0">
                <a:solidFill>
                  <a:srgbClr val="000000"/>
                </a:solidFill>
                <a:effectLst/>
                <a:latin typeface="Calibri"/>
                <a:ea typeface="Calibri"/>
                <a:cs typeface="Calibri"/>
                <a:sym typeface="Calibri"/>
              </a:rPr>
              <a:t>. И в оперативной памяти заводится большая таблица из 256 записей под названием </a:t>
            </a:r>
            <a:r>
              <a:rPr lang="ru-RU" sz="1200" b="0" i="0" u="none" strike="noStrike" cap="none" dirty="0" err="1">
                <a:solidFill>
                  <a:srgbClr val="000000"/>
                </a:solidFill>
                <a:effectLst/>
                <a:latin typeface="Calibri"/>
                <a:ea typeface="Calibri"/>
                <a:cs typeface="Calibri"/>
                <a:sym typeface="Calibri"/>
              </a:rPr>
              <a:t>Interrupt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Descriptor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Table</a:t>
            </a:r>
            <a:r>
              <a:rPr lang="ru-RU" sz="1200" b="0" i="0" u="none" strike="noStrike" cap="none" dirty="0">
                <a:solidFill>
                  <a:srgbClr val="000000"/>
                </a:solidFill>
                <a:effectLst/>
                <a:latin typeface="Calibri"/>
                <a:ea typeface="Calibri"/>
                <a:cs typeface="Calibri"/>
                <a:sym typeface="Calibri"/>
              </a:rPr>
              <a:t>. В спец. регистр кладется точный адрес начала этой таблицы. Каждая запись в таблице - это адрес начала обработчика прерывания, его секции </a:t>
            </a:r>
            <a:r>
              <a:rPr lang="ru-RU" sz="1200" b="0" i="0" u="none" strike="noStrike" cap="none" dirty="0" err="1">
                <a:solidFill>
                  <a:srgbClr val="000000"/>
                </a:solidFill>
                <a:effectLst/>
                <a:latin typeface="Calibri"/>
                <a:ea typeface="Calibri"/>
                <a:cs typeface="Calibri"/>
                <a:sym typeface="Calibri"/>
              </a:rPr>
              <a:t>text</a:t>
            </a:r>
            <a:r>
              <a:rPr lang="ru-RU" sz="1200" b="0" i="0" u="none" strike="noStrike" cap="none" dirty="0">
                <a:solidFill>
                  <a:srgbClr val="000000"/>
                </a:solidFill>
                <a:effectLst/>
                <a:latin typeface="Calibri"/>
                <a:ea typeface="Calibri"/>
                <a:cs typeface="Calibri"/>
                <a:sym typeface="Calibri"/>
              </a:rPr>
              <a:t>. По номеру прерывания процессор в этой таблице находит адрес обработчика и прыгает туда. Таблица эта создается ядром в самом начале работы, и ядро заполняет ее обработчиками. После обработки восстанавливается контекст и снова разветвление. В случае программных прерываний процессор продолжает работу. В случае аппаратных он разблокирует контроллер прерываний.</a:t>
            </a:r>
            <a:endParaRPr lang="ru-RU" dirty="0"/>
          </a:p>
        </p:txBody>
      </p:sp>
    </p:spTree>
    <p:extLst>
      <p:ext uri="{BB962C8B-B14F-4D97-AF65-F5344CB8AC3E}">
        <p14:creationId xmlns:p14="http://schemas.microsoft.com/office/powerpoint/2010/main" val="3943351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Первые 32 значения в ней фиксированы по назначению. К примеру, 14 - это всегда </a:t>
            </a:r>
            <a:r>
              <a:rPr lang="ru-RU" sz="1200" b="0" i="0" u="none" strike="noStrike" cap="none" dirty="0" err="1">
                <a:solidFill>
                  <a:srgbClr val="000000"/>
                </a:solidFill>
                <a:effectLst/>
                <a:latin typeface="Calibri"/>
                <a:ea typeface="Calibri"/>
                <a:cs typeface="Calibri"/>
                <a:sym typeface="Calibri"/>
              </a:rPr>
              <a:t>page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fault</a:t>
            </a:r>
            <a:r>
              <a:rPr lang="ru-RU" sz="1200" b="0" i="0" u="none" strike="noStrike" cap="none" dirty="0">
                <a:solidFill>
                  <a:srgbClr val="000000"/>
                </a:solidFill>
                <a:effectLst/>
                <a:latin typeface="Calibri"/>
                <a:ea typeface="Calibri"/>
                <a:cs typeface="Calibri"/>
                <a:sym typeface="Calibri"/>
              </a:rPr>
              <a:t>. 2 - NMI, неотложное срочное прерывание, обычно для проблем с аппаратурой Остальные до 255 оставлены ядру на свое усмотрение. Так, ядро </a:t>
            </a:r>
            <a:r>
              <a:rPr lang="ru-RU" sz="1200" b="0" i="0" u="none" strike="noStrike" cap="none" dirty="0" err="1">
                <a:solidFill>
                  <a:srgbClr val="000000"/>
                </a:solidFill>
                <a:effectLst/>
                <a:latin typeface="Calibri"/>
                <a:ea typeface="Calibri"/>
                <a:cs typeface="Calibri"/>
                <a:sym typeface="Calibri"/>
              </a:rPr>
              <a:t>Линукс</a:t>
            </a:r>
            <a:r>
              <a:rPr lang="ru-RU" sz="1200" b="0" i="0" u="none" strike="noStrike" cap="none" dirty="0">
                <a:solidFill>
                  <a:srgbClr val="000000"/>
                </a:solidFill>
                <a:effectLst/>
                <a:latin typeface="Calibri"/>
                <a:ea typeface="Calibri"/>
                <a:cs typeface="Calibri"/>
                <a:sym typeface="Calibri"/>
              </a:rPr>
              <a:t> взяло 128 для системных вызовов. Как видно, программные прерывания могут возникать во время аппаратных, и даже во время других программных. К примеру, </a:t>
            </a:r>
            <a:r>
              <a:rPr lang="ru-RU" sz="1200" b="0" i="0" u="none" strike="noStrike" cap="none" dirty="0" err="1">
                <a:solidFill>
                  <a:srgbClr val="000000"/>
                </a:solidFill>
                <a:effectLst/>
                <a:latin typeface="Calibri"/>
                <a:ea typeface="Calibri"/>
                <a:cs typeface="Calibri"/>
                <a:sym typeface="Calibri"/>
              </a:rPr>
              <a:t>page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fault</a:t>
            </a:r>
            <a:r>
              <a:rPr lang="ru-RU" sz="1200" b="0" i="0" u="none" strike="noStrike" cap="none" dirty="0">
                <a:solidFill>
                  <a:srgbClr val="000000"/>
                </a:solidFill>
                <a:effectLst/>
                <a:latin typeface="Calibri"/>
                <a:ea typeface="Calibri"/>
                <a:cs typeface="Calibri"/>
                <a:sym typeface="Calibri"/>
              </a:rPr>
              <a:t> - достаточно общее прерывание, которое может возникнуть когда угодно. Даже во время </a:t>
            </a:r>
            <a:r>
              <a:rPr lang="ru-RU" sz="1200" b="0" i="0" u="none" strike="noStrike" cap="none" dirty="0" err="1">
                <a:solidFill>
                  <a:srgbClr val="000000"/>
                </a:solidFill>
                <a:effectLst/>
                <a:latin typeface="Calibri"/>
                <a:ea typeface="Calibri"/>
                <a:cs typeface="Calibri"/>
                <a:sym typeface="Calibri"/>
              </a:rPr>
              <a:t>page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fault</a:t>
            </a:r>
            <a:r>
              <a:rPr lang="ru-RU" sz="1200" b="0" i="0" u="none" strike="noStrike" cap="none" dirty="0">
                <a:solidFill>
                  <a:srgbClr val="000000"/>
                </a:solidFill>
                <a:effectLst/>
                <a:latin typeface="Calibri"/>
                <a:ea typeface="Calibri"/>
                <a:cs typeface="Calibri"/>
                <a:sym typeface="Calibri"/>
              </a:rPr>
              <a:t> может возникнуть еще один </a:t>
            </a:r>
            <a:r>
              <a:rPr lang="ru-RU" sz="1200" b="0" i="0" u="none" strike="noStrike" cap="none" dirty="0" err="1">
                <a:solidFill>
                  <a:srgbClr val="000000"/>
                </a:solidFill>
                <a:effectLst/>
                <a:latin typeface="Calibri"/>
                <a:ea typeface="Calibri"/>
                <a:cs typeface="Calibri"/>
                <a:sym typeface="Calibri"/>
              </a:rPr>
              <a:t>page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fault</a:t>
            </a:r>
            <a:r>
              <a:rPr lang="ru-RU" sz="1200" b="0" i="0" u="none" strike="noStrike" cap="none" dirty="0">
                <a:solidFill>
                  <a:srgbClr val="000000"/>
                </a:solidFill>
                <a:effectLst/>
                <a:latin typeface="Calibri"/>
                <a:ea typeface="Calibri"/>
                <a:cs typeface="Calibri"/>
                <a:sym typeface="Calibri"/>
              </a:rPr>
              <a:t>. И так три раза, после чего всему крышка. Стоит отметить, что </a:t>
            </a:r>
            <a:r>
              <a:rPr lang="ru-RU" sz="1200" b="0" i="0" u="none" strike="noStrike" cap="none" dirty="0" err="1">
                <a:solidFill>
                  <a:srgbClr val="000000"/>
                </a:solidFill>
                <a:effectLst/>
                <a:latin typeface="Calibri"/>
                <a:ea typeface="Calibri"/>
                <a:cs typeface="Calibri"/>
                <a:sym typeface="Calibri"/>
              </a:rPr>
              <a:t>double</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triple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fault</a:t>
            </a:r>
            <a:r>
              <a:rPr lang="ru-RU" sz="1200" b="0" i="0" u="none" strike="noStrike" cap="none" dirty="0">
                <a:solidFill>
                  <a:srgbClr val="000000"/>
                </a:solidFill>
                <a:effectLst/>
                <a:latin typeface="Calibri"/>
                <a:ea typeface="Calibri"/>
                <a:cs typeface="Calibri"/>
                <a:sym typeface="Calibri"/>
              </a:rPr>
              <a:t> возникают не во время выполнения обработчика предыдущего </a:t>
            </a:r>
            <a:r>
              <a:rPr lang="ru-RU" sz="1200" b="0" i="0" u="none" strike="noStrike" cap="none" dirty="0" err="1">
                <a:solidFill>
                  <a:srgbClr val="000000"/>
                </a:solidFill>
                <a:effectLst/>
                <a:latin typeface="Calibri"/>
                <a:ea typeface="Calibri"/>
                <a:cs typeface="Calibri"/>
                <a:sym typeface="Calibri"/>
              </a:rPr>
              <a:t>fault</a:t>
            </a:r>
            <a:r>
              <a:rPr lang="ru-RU" sz="1200" b="0" i="0" u="none" strike="noStrike" cap="none" dirty="0">
                <a:solidFill>
                  <a:srgbClr val="000000"/>
                </a:solidFill>
                <a:effectLst/>
                <a:latin typeface="Calibri"/>
                <a:ea typeface="Calibri"/>
                <a:cs typeface="Calibri"/>
                <a:sym typeface="Calibri"/>
              </a:rPr>
              <a:t>. Они возникают, когда обработчик предыдущего вообще не найден, по его адресу в IDT лежит мусор. Обычно это ошибки разработчика, неправильно заполнившего IDT, </a:t>
            </a:r>
            <a:r>
              <a:rPr lang="ru-RU" sz="1200" b="0" i="0" u="none" strike="noStrike" cap="none" dirty="0" err="1">
                <a:solidFill>
                  <a:srgbClr val="000000"/>
                </a:solidFill>
                <a:effectLst/>
                <a:latin typeface="Calibri"/>
                <a:ea typeface="Calibri"/>
                <a:cs typeface="Calibri"/>
                <a:sym typeface="Calibri"/>
              </a:rPr>
              <a:t>idtr</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3246502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Это была аппаратная часть обработки для одного процессора. Для многопроцессорных уже был упомянут APIC, но подробно он не рассматривается в силу сложности. Далее следует программная часть, расположенная целиком в ядре. Пользовательские процессы не могут напрямую реагировать на прерывания. В терминологии ядра прерывания - это IRQ - </a:t>
            </a:r>
            <a:r>
              <a:rPr lang="ru-RU" sz="1200" b="0" i="0" u="none" strike="noStrike" cap="none" dirty="0" err="1">
                <a:solidFill>
                  <a:srgbClr val="000000"/>
                </a:solidFill>
                <a:effectLst/>
                <a:latin typeface="Calibri"/>
                <a:ea typeface="Calibri"/>
                <a:cs typeface="Calibri"/>
                <a:sym typeface="Calibri"/>
              </a:rPr>
              <a:t>Interrupt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ReQuest</a:t>
            </a:r>
            <a:r>
              <a:rPr lang="ru-RU" sz="1200" b="0" i="0" u="none" strike="noStrike" cap="none" dirty="0">
                <a:solidFill>
                  <a:srgbClr val="000000"/>
                </a:solidFill>
                <a:effectLst/>
                <a:latin typeface="Calibri"/>
                <a:ea typeface="Calibri"/>
                <a:cs typeface="Calibri"/>
                <a:sym typeface="Calibri"/>
              </a:rPr>
              <a:t>. А обработчик прерывания - это ISR - </a:t>
            </a:r>
            <a:r>
              <a:rPr lang="ru-RU" sz="1200" b="0" i="0" u="none" strike="noStrike" cap="none" dirty="0" err="1">
                <a:solidFill>
                  <a:srgbClr val="000000"/>
                </a:solidFill>
                <a:effectLst/>
                <a:latin typeface="Calibri"/>
                <a:ea typeface="Calibri"/>
                <a:cs typeface="Calibri"/>
                <a:sym typeface="Calibri"/>
              </a:rPr>
              <a:t>Interrupt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Service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Routine</a:t>
            </a:r>
            <a:r>
              <a:rPr lang="ru-RU" sz="1200" b="0" i="0" u="none" strike="noStrike" cap="none" dirty="0">
                <a:solidFill>
                  <a:srgbClr val="000000"/>
                </a:solidFill>
                <a:effectLst/>
                <a:latin typeface="Calibri"/>
                <a:ea typeface="Calibri"/>
                <a:cs typeface="Calibri"/>
                <a:sym typeface="Calibri"/>
              </a:rPr>
              <a:t>. Обработчики выполняются в процессе ядра, но в специальном контексте, со своими стеками. Кроме того, ISR не должна работать долго и тем более на что-либо блокироваться. Ведь пока одно аппаратное прерывание не обработано, другое такое же не может начать выполняться. А может быть и так, что вообще никакие другие аппаратные прерывания не могут. Обработка IRQ делится в ядре на две части - </a:t>
            </a:r>
            <a:r>
              <a:rPr lang="ru-RU" sz="1200" b="0" i="0" u="none" strike="noStrike" cap="none" dirty="0" err="1">
                <a:solidFill>
                  <a:srgbClr val="000000"/>
                </a:solidFill>
                <a:effectLst/>
                <a:latin typeface="Calibri"/>
                <a:ea typeface="Calibri"/>
                <a:cs typeface="Calibri"/>
                <a:sym typeface="Calibri"/>
              </a:rPr>
              <a:t>Top</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Half</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Bottom</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Half</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Top</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Half</a:t>
            </a:r>
            <a:r>
              <a:rPr lang="ru-RU" sz="1200" b="0" i="0" u="none" strike="noStrike" cap="none" dirty="0">
                <a:solidFill>
                  <a:srgbClr val="000000"/>
                </a:solidFill>
                <a:effectLst/>
                <a:latin typeface="Calibri"/>
                <a:ea typeface="Calibri"/>
                <a:cs typeface="Calibri"/>
                <a:sym typeface="Calibri"/>
              </a:rPr>
              <a:t> часть делает все неотложные действия, а остальное откладывает на потом в виде </a:t>
            </a:r>
            <a:r>
              <a:rPr lang="ru-RU" sz="1200" b="0" i="0" u="none" strike="noStrike" cap="none" dirty="0" err="1">
                <a:solidFill>
                  <a:srgbClr val="000000"/>
                </a:solidFill>
                <a:effectLst/>
                <a:latin typeface="Calibri"/>
                <a:ea typeface="Calibri"/>
                <a:cs typeface="Calibri"/>
                <a:sym typeface="Calibri"/>
              </a:rPr>
              <a:t>Bottom</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Half</a:t>
            </a:r>
            <a:r>
              <a:rPr lang="ru-RU" sz="1200" b="0" i="0" u="none" strike="noStrike" cap="none" dirty="0">
                <a:solidFill>
                  <a:srgbClr val="000000"/>
                </a:solidFill>
                <a:effectLst/>
                <a:latin typeface="Calibri"/>
                <a:ea typeface="Calibri"/>
                <a:cs typeface="Calibri"/>
                <a:sym typeface="Calibri"/>
              </a:rPr>
              <a:t>, чтобы как можно быстрее освободить процессор для обработки следующих прерываний. Пример - чтение из сети. Если сетевая карта выдала прерывание по поводу того, что на ней есть готовые к чтению данные, то прочитать их надо как можно быстрее, пока они не </a:t>
            </a:r>
            <a:r>
              <a:rPr lang="ru-RU" sz="1200" b="0" i="0" u="none" strike="noStrike" cap="none" dirty="0" err="1">
                <a:solidFill>
                  <a:srgbClr val="000000"/>
                </a:solidFill>
                <a:effectLst/>
                <a:latin typeface="Calibri"/>
                <a:ea typeface="Calibri"/>
                <a:cs typeface="Calibri"/>
                <a:sym typeface="Calibri"/>
              </a:rPr>
              <a:t>вытеснились</a:t>
            </a:r>
            <a:r>
              <a:rPr lang="ru-RU" sz="1200" b="0" i="0" u="none" strike="noStrike" cap="none" dirty="0">
                <a:solidFill>
                  <a:srgbClr val="000000"/>
                </a:solidFill>
                <a:effectLst/>
                <a:latin typeface="Calibri"/>
                <a:ea typeface="Calibri"/>
                <a:cs typeface="Calibri"/>
                <a:sym typeface="Calibri"/>
              </a:rPr>
              <a:t> с карты другими данными. Но распаковывать эти данные, доставлять их пользовательскому процессу совсем не обязательно прямо сейчас - это откладывается для выполнения в фоне.</a:t>
            </a:r>
            <a:endParaRPr lang="ru-RU" dirty="0"/>
          </a:p>
        </p:txBody>
      </p:sp>
    </p:spTree>
    <p:extLst>
      <p:ext uri="{BB962C8B-B14F-4D97-AF65-F5344CB8AC3E}">
        <p14:creationId xmlns:p14="http://schemas.microsoft.com/office/powerpoint/2010/main" val="248651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9b4df38e8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c9b4df38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Регистрация </a:t>
            </a:r>
            <a:r>
              <a:rPr lang="ru-RU" sz="1200" b="0" i="0" u="none" strike="noStrike" cap="none" dirty="0" err="1">
                <a:solidFill>
                  <a:srgbClr val="000000"/>
                </a:solidFill>
                <a:effectLst/>
                <a:latin typeface="Calibri"/>
                <a:ea typeface="Calibri"/>
                <a:cs typeface="Calibri"/>
                <a:sym typeface="Calibri"/>
              </a:rPr>
              <a:t>Top</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Half</a:t>
            </a:r>
            <a:r>
              <a:rPr lang="ru-RU" sz="1200" b="0" i="0" u="none" strike="noStrike" cap="none" dirty="0">
                <a:solidFill>
                  <a:srgbClr val="000000"/>
                </a:solidFill>
                <a:effectLst/>
                <a:latin typeface="Calibri"/>
                <a:ea typeface="Calibri"/>
                <a:cs typeface="Calibri"/>
                <a:sym typeface="Calibri"/>
              </a:rPr>
              <a:t> обработчика делается функцией </a:t>
            </a:r>
            <a:r>
              <a:rPr lang="ru-RU" sz="1200" b="0" i="0" u="none" strike="noStrike" cap="none" dirty="0" err="1">
                <a:solidFill>
                  <a:srgbClr val="000000"/>
                </a:solidFill>
                <a:effectLst/>
                <a:latin typeface="Calibri"/>
                <a:ea typeface="Calibri"/>
                <a:cs typeface="Calibri"/>
                <a:sym typeface="Calibri"/>
              </a:rPr>
              <a:t>request_threaded_irq</a:t>
            </a:r>
            <a:r>
              <a:rPr lang="ru-RU" sz="1200" b="0" i="0" u="none" strike="noStrike" cap="none" dirty="0">
                <a:solidFill>
                  <a:srgbClr val="000000"/>
                </a:solidFill>
                <a:effectLst/>
                <a:latin typeface="Calibri"/>
                <a:ea typeface="Calibri"/>
                <a:cs typeface="Calibri"/>
                <a:sym typeface="Calibri"/>
              </a:rPr>
              <a:t>. Она принимает номер линии, от которой надо ловить прерывания; функцию, которую надо звать на каждое прерывание; флажки вроде тех, надо ли блокировать все аппаратные прерывания на время обработки этого; имя устройства, генерирующего нужные прерывания; и произвольные данные, которые в </a:t>
            </a:r>
            <a:r>
              <a:rPr lang="ru-RU" sz="1200" b="0" i="0" u="none" strike="noStrike" cap="none" dirty="0" err="1">
                <a:solidFill>
                  <a:srgbClr val="000000"/>
                </a:solidFill>
                <a:effectLst/>
                <a:latin typeface="Calibri"/>
                <a:ea typeface="Calibri"/>
                <a:cs typeface="Calibri"/>
                <a:sym typeface="Calibri"/>
              </a:rPr>
              <a:t>handler</a:t>
            </a:r>
            <a:r>
              <a:rPr lang="ru-RU" sz="1200" b="0" i="0" u="none" strike="noStrike" cap="none" dirty="0">
                <a:solidFill>
                  <a:srgbClr val="000000"/>
                </a:solidFill>
                <a:effectLst/>
                <a:latin typeface="Calibri"/>
                <a:ea typeface="Calibri"/>
                <a:cs typeface="Calibri"/>
                <a:sym typeface="Calibri"/>
              </a:rPr>
              <a:t> будут передаваться на каждый вызов. Такой функцией ядро может на одну IRQ линию положить много обработчиков. К примеру, если подключить много одинаковых дисков.</a:t>
            </a:r>
            <a:endParaRPr lang="ru-RU" dirty="0"/>
          </a:p>
        </p:txBody>
      </p:sp>
    </p:spTree>
    <p:extLst>
      <p:ext uri="{BB962C8B-B14F-4D97-AF65-F5344CB8AC3E}">
        <p14:creationId xmlns:p14="http://schemas.microsoft.com/office/powerpoint/2010/main" val="2582979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Посмотрим на примере таймера. RTC таймер регистрирует функцию </a:t>
            </a:r>
            <a:r>
              <a:rPr lang="ru-RU" sz="1200" b="0" i="0" u="none" strike="noStrike" cap="none" dirty="0" err="1">
                <a:solidFill>
                  <a:srgbClr val="000000"/>
                </a:solidFill>
                <a:effectLst/>
                <a:latin typeface="Calibri"/>
                <a:ea typeface="Calibri"/>
                <a:cs typeface="Calibri"/>
                <a:sym typeface="Calibri"/>
              </a:rPr>
              <a:t>rtc_interrupt</a:t>
            </a:r>
            <a:r>
              <a:rPr lang="ru-RU" sz="1200" b="0" i="0" u="none" strike="noStrike" cap="none" dirty="0">
                <a:solidFill>
                  <a:srgbClr val="000000"/>
                </a:solidFill>
                <a:effectLst/>
                <a:latin typeface="Calibri"/>
                <a:ea typeface="Calibri"/>
                <a:cs typeface="Calibri"/>
                <a:sym typeface="Calibri"/>
              </a:rPr>
              <a:t>, как обработчик каждого прерывания таймера. Внутри этой функции можно видеть, как ядро двигает часы. </a:t>
            </a:r>
            <a:r>
              <a:rPr lang="ru-RU" sz="1200" b="0" i="0" u="none" strike="noStrike" cap="none" dirty="0" err="1">
                <a:solidFill>
                  <a:srgbClr val="000000"/>
                </a:solidFill>
                <a:effectLst/>
                <a:latin typeface="Calibri"/>
                <a:ea typeface="Calibri"/>
                <a:cs typeface="Calibri"/>
                <a:sym typeface="Calibri"/>
              </a:rPr>
              <a:t>Bottom</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Half</a:t>
            </a:r>
            <a:r>
              <a:rPr lang="ru-RU" sz="1200" b="0" i="0" u="none" strike="noStrike" cap="none" dirty="0">
                <a:solidFill>
                  <a:srgbClr val="000000"/>
                </a:solidFill>
                <a:effectLst/>
                <a:latin typeface="Calibri"/>
                <a:ea typeface="Calibri"/>
                <a:cs typeface="Calibri"/>
                <a:sym typeface="Calibri"/>
              </a:rPr>
              <a:t> тут нет.</a:t>
            </a:r>
            <a:endParaRPr lang="ru-RU" dirty="0"/>
          </a:p>
        </p:txBody>
      </p:sp>
    </p:spTree>
    <p:extLst>
      <p:ext uri="{BB962C8B-B14F-4D97-AF65-F5344CB8AC3E}">
        <p14:creationId xmlns:p14="http://schemas.microsoft.com/office/powerpoint/2010/main" val="3908576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Можно посмотреть, какие в системе зарегистрированы обработчики прерываний. Для этого обратимся к знакомой </a:t>
            </a:r>
            <a:r>
              <a:rPr lang="ru-RU" sz="1200" b="0" i="0" u="none" strike="noStrike" cap="none" dirty="0" err="1">
                <a:solidFill>
                  <a:srgbClr val="000000"/>
                </a:solidFill>
                <a:effectLst/>
                <a:latin typeface="Calibri"/>
                <a:ea typeface="Calibri"/>
                <a:cs typeface="Calibri"/>
                <a:sym typeface="Calibri"/>
              </a:rPr>
              <a:t>procfs</a:t>
            </a:r>
            <a:r>
              <a:rPr lang="ru-RU" sz="1200" b="0" i="0" u="none" strike="noStrike" cap="none" dirty="0">
                <a:solidFill>
                  <a:srgbClr val="000000"/>
                </a:solidFill>
                <a:effectLst/>
                <a:latin typeface="Calibri"/>
                <a:ea typeface="Calibri"/>
                <a:cs typeface="Calibri"/>
                <a:sym typeface="Calibri"/>
              </a:rPr>
              <a:t> к </a:t>
            </a:r>
            <a:r>
              <a:rPr lang="ru-RU" sz="1200" b="0" i="0" u="none" strike="noStrike" cap="none" dirty="0" err="1">
                <a:solidFill>
                  <a:srgbClr val="000000"/>
                </a:solidFill>
                <a:effectLst/>
                <a:latin typeface="Calibri"/>
                <a:ea typeface="Calibri"/>
                <a:cs typeface="Calibri"/>
                <a:sym typeface="Calibri"/>
              </a:rPr>
              <a:t>псевдофайлу</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proc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interrupts</a:t>
            </a:r>
            <a:r>
              <a:rPr lang="ru-RU" sz="1200" b="0" i="0" u="none" strike="noStrike" cap="none" dirty="0">
                <a:solidFill>
                  <a:srgbClr val="000000"/>
                </a:solidFill>
                <a:effectLst/>
                <a:latin typeface="Calibri"/>
                <a:ea typeface="Calibri"/>
                <a:cs typeface="Calibri"/>
                <a:sym typeface="Calibri"/>
              </a:rPr>
              <a:t>. В нем для каждого IRQ номера указано, сколько раз дергался его обработчик, и текстовое описание, хотя и не всегда оно есть. Здесь присутствует таймер, который прерывается на каждый RTC тик; тут же можно видеть клавиатурный IRQ, который по традиции = 1, и который увеличивается на каждое нажатие кнопок. Тут же есть некое прерывание TLB </a:t>
            </a:r>
            <a:r>
              <a:rPr lang="ru-RU" sz="1200" b="0" i="0" u="none" strike="noStrike" cap="none" dirty="0" err="1">
                <a:solidFill>
                  <a:srgbClr val="000000"/>
                </a:solidFill>
                <a:effectLst/>
                <a:latin typeface="Calibri"/>
                <a:ea typeface="Calibri"/>
                <a:cs typeface="Calibri"/>
                <a:sym typeface="Calibri"/>
              </a:rPr>
              <a:t>Shootdown</a:t>
            </a:r>
            <a:r>
              <a:rPr lang="ru-RU" sz="1200" b="0" i="0" u="none" strike="noStrike" cap="none" dirty="0">
                <a:solidFill>
                  <a:srgbClr val="000000"/>
                </a:solidFill>
                <a:effectLst/>
                <a:latin typeface="Calibri"/>
                <a:ea typeface="Calibri"/>
                <a:cs typeface="Calibri"/>
                <a:sym typeface="Calibri"/>
              </a:rPr>
              <a:t> - это прерывание возникает, когда один из процессоров сделал что-то такое, что TLB надо весь очистить.</a:t>
            </a:r>
            <a:endParaRPr lang="ru-RU" dirty="0"/>
          </a:p>
        </p:txBody>
      </p:sp>
    </p:spTree>
    <p:extLst>
      <p:ext uri="{BB962C8B-B14F-4D97-AF65-F5344CB8AC3E}">
        <p14:creationId xmlns:p14="http://schemas.microsoft.com/office/powerpoint/2010/main" val="1022492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err="1">
                <a:solidFill>
                  <a:srgbClr val="000000"/>
                </a:solidFill>
                <a:effectLst/>
                <a:latin typeface="Calibri"/>
                <a:ea typeface="Calibri"/>
                <a:cs typeface="Calibri"/>
                <a:sym typeface="Calibri"/>
              </a:rPr>
              <a:t>Top</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Half</a:t>
            </a:r>
            <a:r>
              <a:rPr lang="ru-RU" sz="1200" b="0" i="0" u="none" strike="noStrike" cap="none" dirty="0">
                <a:solidFill>
                  <a:srgbClr val="000000"/>
                </a:solidFill>
                <a:effectLst/>
                <a:latin typeface="Calibri"/>
                <a:ea typeface="Calibri"/>
                <a:cs typeface="Calibri"/>
                <a:sym typeface="Calibri"/>
              </a:rPr>
              <a:t> может отложить </a:t>
            </a:r>
            <a:r>
              <a:rPr lang="ru-RU" sz="1200" b="0" i="0" u="none" strike="noStrike" cap="none" dirty="0" err="1">
                <a:solidFill>
                  <a:srgbClr val="000000"/>
                </a:solidFill>
                <a:effectLst/>
                <a:latin typeface="Calibri"/>
                <a:ea typeface="Calibri"/>
                <a:cs typeface="Calibri"/>
                <a:sym typeface="Calibri"/>
              </a:rPr>
              <a:t>Bottom</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Half</a:t>
            </a:r>
            <a:r>
              <a:rPr lang="ru-RU" sz="1200" b="0" i="0" u="none" strike="noStrike" cap="none" dirty="0">
                <a:solidFill>
                  <a:srgbClr val="000000"/>
                </a:solidFill>
                <a:effectLst/>
                <a:latin typeface="Calibri"/>
                <a:ea typeface="Calibri"/>
                <a:cs typeface="Calibri"/>
                <a:sym typeface="Calibri"/>
              </a:rPr>
              <a:t> работу на потом, для этого есть несколько решений в ядре - </a:t>
            </a:r>
            <a:r>
              <a:rPr lang="ru-RU" sz="1200" b="0" i="0" u="none" strike="noStrike" cap="none" dirty="0" err="1">
                <a:solidFill>
                  <a:srgbClr val="000000"/>
                </a:solidFill>
                <a:effectLst/>
                <a:latin typeface="Calibri"/>
                <a:ea typeface="Calibri"/>
                <a:cs typeface="Calibri"/>
                <a:sym typeface="Calibri"/>
              </a:rPr>
              <a:t>softirq</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tasklet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work</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queue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Softirq</a:t>
            </a:r>
            <a:r>
              <a:rPr lang="ru-RU" sz="1200" b="0" i="0" u="none" strike="noStrike" cap="none" dirty="0">
                <a:solidFill>
                  <a:srgbClr val="000000"/>
                </a:solidFill>
                <a:effectLst/>
                <a:latin typeface="Calibri"/>
                <a:ea typeface="Calibri"/>
                <a:cs typeface="Calibri"/>
                <a:sym typeface="Calibri"/>
              </a:rPr>
              <a:t> - это старый, но самый быстрый способ откладывать работу на потом. Он определяется статическим массивом из 32 элементов, которым соответствуют разные прерывания. Когда прерывание на </a:t>
            </a:r>
            <a:r>
              <a:rPr lang="ru-RU" sz="1200" b="0" i="0" u="none" strike="noStrike" cap="none" dirty="0" err="1">
                <a:solidFill>
                  <a:srgbClr val="000000"/>
                </a:solidFill>
                <a:effectLst/>
                <a:latin typeface="Calibri"/>
                <a:ea typeface="Calibri"/>
                <a:cs typeface="Calibri"/>
                <a:sym typeface="Calibri"/>
              </a:rPr>
              <a:t>softirq</a:t>
            </a:r>
            <a:r>
              <a:rPr lang="ru-RU" sz="1200" b="0" i="0" u="none" strike="noStrike" cap="none" dirty="0">
                <a:solidFill>
                  <a:srgbClr val="000000"/>
                </a:solidFill>
                <a:effectLst/>
                <a:latin typeface="Calibri"/>
                <a:ea typeface="Calibri"/>
                <a:cs typeface="Calibri"/>
                <a:sym typeface="Calibri"/>
              </a:rPr>
              <a:t> хочет отложить работу, оно ставит у своего элемента флажок. Помеченные отложенные работы выполняются затем в отдельных потоках </a:t>
            </a:r>
            <a:r>
              <a:rPr lang="ru-RU" sz="1200" b="0" i="0" u="none" strike="noStrike" cap="none" dirty="0" err="1">
                <a:solidFill>
                  <a:srgbClr val="000000"/>
                </a:solidFill>
                <a:effectLst/>
                <a:latin typeface="Calibri"/>
                <a:ea typeface="Calibri"/>
                <a:cs typeface="Calibri"/>
                <a:sym typeface="Calibri"/>
              </a:rPr>
              <a:t>ksoftirqd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Tasklet</a:t>
            </a:r>
            <a:r>
              <a:rPr lang="ru-RU" sz="1200" b="0" i="0" u="none" strike="noStrike" cap="none" dirty="0">
                <a:solidFill>
                  <a:srgbClr val="000000"/>
                </a:solidFill>
                <a:effectLst/>
                <a:latin typeface="Calibri"/>
                <a:ea typeface="Calibri"/>
                <a:cs typeface="Calibri"/>
                <a:sym typeface="Calibri"/>
              </a:rPr>
              <a:t> - это надстройка над </a:t>
            </a:r>
            <a:r>
              <a:rPr lang="ru-RU" sz="1200" b="0" i="0" u="none" strike="noStrike" cap="none" dirty="0" err="1">
                <a:solidFill>
                  <a:srgbClr val="000000"/>
                </a:solidFill>
                <a:effectLst/>
                <a:latin typeface="Calibri"/>
                <a:ea typeface="Calibri"/>
                <a:cs typeface="Calibri"/>
                <a:sym typeface="Calibri"/>
              </a:rPr>
              <a:t>softirq</a:t>
            </a:r>
            <a:r>
              <a:rPr lang="ru-RU" sz="1200" b="0" i="0" u="none" strike="noStrike" cap="none" dirty="0">
                <a:solidFill>
                  <a:srgbClr val="000000"/>
                </a:solidFill>
                <a:effectLst/>
                <a:latin typeface="Calibri"/>
                <a:ea typeface="Calibri"/>
                <a:cs typeface="Calibri"/>
                <a:sym typeface="Calibri"/>
              </a:rPr>
              <a:t>, которая позволяет создавать </a:t>
            </a:r>
            <a:r>
              <a:rPr lang="ru-RU" sz="1200" b="0" i="0" u="none" strike="noStrike" cap="none" dirty="0" err="1">
                <a:solidFill>
                  <a:srgbClr val="000000"/>
                </a:solidFill>
                <a:effectLst/>
                <a:latin typeface="Calibri"/>
                <a:ea typeface="Calibri"/>
                <a:cs typeface="Calibri"/>
                <a:sym typeface="Calibri"/>
              </a:rPr>
              <a:t>Bottom</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Halves</a:t>
            </a:r>
            <a:r>
              <a:rPr lang="ru-RU" sz="1200" b="0" i="0" u="none" strike="noStrike" cap="none" dirty="0">
                <a:solidFill>
                  <a:srgbClr val="000000"/>
                </a:solidFill>
                <a:effectLst/>
                <a:latin typeface="Calibri"/>
                <a:ea typeface="Calibri"/>
                <a:cs typeface="Calibri"/>
                <a:sym typeface="Calibri"/>
              </a:rPr>
              <a:t> динамически и с более простым интерфейсом. </a:t>
            </a:r>
            <a:r>
              <a:rPr lang="ru-RU" sz="1200" b="0" i="0" u="none" strike="noStrike" cap="none" dirty="0" err="1">
                <a:solidFill>
                  <a:srgbClr val="000000"/>
                </a:solidFill>
                <a:effectLst/>
                <a:latin typeface="Calibri"/>
                <a:ea typeface="Calibri"/>
                <a:cs typeface="Calibri"/>
                <a:sym typeface="Calibri"/>
              </a:rPr>
              <a:t>Work</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queue</a:t>
            </a:r>
            <a:r>
              <a:rPr lang="ru-RU" sz="1200" b="0" i="0" u="none" strike="noStrike" cap="none" dirty="0">
                <a:solidFill>
                  <a:srgbClr val="000000"/>
                </a:solidFill>
                <a:effectLst/>
                <a:latin typeface="Calibri"/>
                <a:ea typeface="Calibri"/>
                <a:cs typeface="Calibri"/>
                <a:sym typeface="Calibri"/>
              </a:rPr>
              <a:t> - просто общий способ откладывания работы в ядре. Программные прерывания обычно проще и быстрее, чем аппаратные, и всегда обрабатываются в основной части ядра. Аппаратные всегда обрабатываются драйверами, скрывая от остального ядра детали того, как организованы прерывания от конкретного устройства.</a:t>
            </a:r>
            <a:endParaRPr lang="ru-RU" dirty="0"/>
          </a:p>
        </p:txBody>
      </p:sp>
    </p:spTree>
    <p:extLst>
      <p:ext uri="{BB962C8B-B14F-4D97-AF65-F5344CB8AC3E}">
        <p14:creationId xmlns:p14="http://schemas.microsoft.com/office/powerpoint/2010/main" val="4152048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Вернемся к обработке прерывания. Вот оно произошло - программное или аппаратное. Нужно его обработать, то есть вызвать некоторую функцию в ядре. Возникает пара вопросов, как это сделать - 1) как найти, какую именно функцию? 2) как ее вызвать, если процессор прервали посреди выполнения какой-то программы, а значит он находится в ее контексте?</a:t>
            </a:r>
            <a:endParaRPr dirty="0"/>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891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Вернемся к обработке прерывания. Вот оно произошло - программное или аппаратное. Нужно его обработать, то есть вызвать некоторую функцию в ядре. Возникает пара вопросов, как это сделать - 1) как найти, какую именно функцию? 2) как ее вызвать, если процессор прервали посреди выполнения какой-то программы, а значит он находится в ее контексте?</a:t>
            </a:r>
            <a:endParaRPr dirty="0"/>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7819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Вернемся к обработке прерывания. Вот оно произошло - программное или аппаратное. Нужно его обработать, то есть вызвать некоторую функцию в ядре. Возникает пара вопросов, как это сделать - 1) как найти, какую именно функцию? 2) как ее вызвать, если процессор прервали посреди выполнения какой-то программы, а значит он находится в ее контексте?</a:t>
            </a:r>
            <a:endParaRPr dirty="0"/>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3062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В </a:t>
            </a:r>
            <a:r>
              <a:rPr lang="ru-RU" sz="1200" b="0" i="0" u="none" strike="noStrike" cap="none" dirty="0" err="1">
                <a:solidFill>
                  <a:srgbClr val="000000"/>
                </a:solidFill>
                <a:effectLst/>
                <a:latin typeface="Calibri"/>
                <a:ea typeface="Calibri"/>
                <a:cs typeface="Calibri"/>
                <a:sym typeface="Calibri"/>
              </a:rPr>
              <a:t>userspace</a:t>
            </a:r>
            <a:r>
              <a:rPr lang="ru-RU" sz="1200" b="0" i="0" u="none" strike="noStrike" cap="none" dirty="0">
                <a:solidFill>
                  <a:srgbClr val="000000"/>
                </a:solidFill>
                <a:effectLst/>
                <a:latin typeface="Calibri"/>
                <a:ea typeface="Calibri"/>
                <a:cs typeface="Calibri"/>
                <a:sym typeface="Calibri"/>
              </a:rPr>
              <a:t> прерываний процессора нет, но вместо них есть сигналы, которые служат для того же - асинхронная обработка событий, и со стороны </a:t>
            </a:r>
            <a:r>
              <a:rPr lang="ru-RU" sz="1200" b="0" i="0" u="none" strike="noStrike" cap="none" dirty="0" err="1">
                <a:solidFill>
                  <a:srgbClr val="000000"/>
                </a:solidFill>
                <a:effectLst/>
                <a:latin typeface="Calibri"/>
                <a:ea typeface="Calibri"/>
                <a:cs typeface="Calibri"/>
                <a:sym typeface="Calibri"/>
              </a:rPr>
              <a:t>userspace</a:t>
            </a:r>
            <a:r>
              <a:rPr lang="ru-RU" sz="1200" b="0" i="0" u="none" strike="noStrike" cap="none" dirty="0">
                <a:solidFill>
                  <a:srgbClr val="000000"/>
                </a:solidFill>
                <a:effectLst/>
                <a:latin typeface="Calibri"/>
                <a:ea typeface="Calibri"/>
                <a:cs typeface="Calibri"/>
                <a:sym typeface="Calibri"/>
              </a:rPr>
              <a:t> делают то же самое - прерывают, но не весь процессор, а только процесс/группу процессов. К тому же, часть прерываний превращается в сигналы, чтобы ядро могло донести до пользователя некоторые событие. Делается обработка практически так же, как в случае с процессорными прерываниями - при поступлении сигнала к процессу ядро сохраняет его контекст, состоящий из регистров, и запускает обработчик, если он есть. На том же или отдельном стеке. Сигналов много, около 30, и число зависит от ОС и ее версии. Их список обычно есть в </a:t>
            </a:r>
            <a:r>
              <a:rPr lang="ru-RU" sz="1200" b="0" i="0" u="none" strike="noStrike" cap="none" dirty="0" err="1">
                <a:solidFill>
                  <a:srgbClr val="000000"/>
                </a:solidFill>
                <a:effectLst/>
                <a:latin typeface="Calibri"/>
                <a:ea typeface="Calibri"/>
                <a:cs typeface="Calibri"/>
                <a:sym typeface="Calibri"/>
              </a:rPr>
              <a:t>man</a:t>
            </a:r>
            <a:r>
              <a:rPr lang="ru-RU" sz="1200" b="0" i="0" u="none" strike="noStrike" cap="none" dirty="0">
                <a:solidFill>
                  <a:srgbClr val="000000"/>
                </a:solidFill>
                <a:effectLst/>
                <a:latin typeface="Calibri"/>
                <a:ea typeface="Calibri"/>
                <a:cs typeface="Calibri"/>
                <a:sym typeface="Calibri"/>
              </a:rPr>
              <a:t> 7 </a:t>
            </a:r>
            <a:r>
              <a:rPr lang="ru-RU" sz="1200" b="0" i="0" u="none" strike="noStrike" cap="none" dirty="0" err="1">
                <a:solidFill>
                  <a:srgbClr val="000000"/>
                </a:solidFill>
                <a:effectLst/>
                <a:latin typeface="Calibri"/>
                <a:ea typeface="Calibri"/>
                <a:cs typeface="Calibri"/>
                <a:sym typeface="Calibri"/>
              </a:rPr>
              <a:t>signal</a:t>
            </a:r>
            <a:r>
              <a:rPr lang="ru-RU" sz="1200" b="0" i="0" u="none" strike="noStrike" cap="none" dirty="0">
                <a:solidFill>
                  <a:srgbClr val="000000"/>
                </a:solidFill>
                <a:effectLst/>
                <a:latin typeface="Calibri"/>
                <a:ea typeface="Calibri"/>
                <a:cs typeface="Calibri"/>
                <a:sym typeface="Calibri"/>
              </a:rPr>
              <a:t> или просто </a:t>
            </a:r>
            <a:r>
              <a:rPr lang="ru-RU" sz="1200" b="0" i="0" u="none" strike="noStrike" cap="none" dirty="0" err="1">
                <a:solidFill>
                  <a:srgbClr val="000000"/>
                </a:solidFill>
                <a:effectLst/>
                <a:latin typeface="Calibri"/>
                <a:ea typeface="Calibri"/>
                <a:cs typeface="Calibri"/>
                <a:sym typeface="Calibri"/>
              </a:rPr>
              <a:t>man</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signal</a:t>
            </a:r>
            <a:r>
              <a:rPr lang="ru-RU" sz="1200" b="0" i="0" u="none" strike="noStrike" cap="none" dirty="0">
                <a:solidFill>
                  <a:srgbClr val="000000"/>
                </a:solidFill>
                <a:effectLst/>
                <a:latin typeface="Calibri"/>
                <a:ea typeface="Calibri"/>
                <a:cs typeface="Calibri"/>
                <a:sym typeface="Calibri"/>
              </a:rPr>
              <a:t>. Каждый сигнал имеет номер, который в коде обозначен константами с префиксом SIG и доступными в файле </a:t>
            </a:r>
            <a:r>
              <a:rPr lang="ru-RU" sz="1200" b="0" i="0" u="none" strike="noStrike" cap="none" dirty="0" err="1">
                <a:solidFill>
                  <a:srgbClr val="000000"/>
                </a:solidFill>
                <a:effectLst/>
                <a:latin typeface="Calibri"/>
                <a:ea typeface="Calibri"/>
                <a:cs typeface="Calibri"/>
                <a:sym typeface="Calibri"/>
              </a:rPr>
              <a:t>signal.h</a:t>
            </a:r>
            <a:r>
              <a:rPr lang="ru-RU" sz="1200" b="0" i="0" u="none" strike="noStrike" cap="none" dirty="0">
                <a:solidFill>
                  <a:srgbClr val="000000"/>
                </a:solidFill>
                <a:effectLst/>
                <a:latin typeface="Calibri"/>
                <a:ea typeface="Calibri"/>
                <a:cs typeface="Calibri"/>
                <a:sym typeface="Calibri"/>
              </a:rPr>
              <a:t>: SIGABRT, SIGALRM, SIGINT, SIGSEGV и другие. Часть сигналов посылается не ядром - SIGINT посылается обычно родителем всем детям в терминале по нажатию </a:t>
            </a:r>
            <a:r>
              <a:rPr lang="ru-RU" sz="1200" b="0" i="0" u="none" strike="noStrike" cap="none" dirty="0" err="1">
                <a:solidFill>
                  <a:srgbClr val="000000"/>
                </a:solidFill>
                <a:effectLst/>
                <a:latin typeface="Calibri"/>
                <a:ea typeface="Calibri"/>
                <a:cs typeface="Calibri"/>
                <a:sym typeface="Calibri"/>
              </a:rPr>
              <a:t>Ctrl+C</a:t>
            </a:r>
            <a:r>
              <a:rPr lang="ru-RU" sz="1200" b="0" i="0" u="none" strike="noStrike" cap="none" dirty="0">
                <a:solidFill>
                  <a:srgbClr val="000000"/>
                </a:solidFill>
                <a:effectLst/>
                <a:latin typeface="Calibri"/>
                <a:ea typeface="Calibri"/>
                <a:cs typeface="Calibri"/>
                <a:sym typeface="Calibri"/>
              </a:rPr>
              <a:t>; SIGALRM посылается процессом самому себе </a:t>
            </a:r>
            <a:r>
              <a:rPr lang="ru-RU" sz="1200" b="0" i="0" u="none" strike="noStrike" cap="none" dirty="0" err="1">
                <a:solidFill>
                  <a:srgbClr val="000000"/>
                </a:solidFill>
                <a:effectLst/>
                <a:latin typeface="Calibri"/>
                <a:ea typeface="Calibri"/>
                <a:cs typeface="Calibri"/>
                <a:sym typeface="Calibri"/>
              </a:rPr>
              <a:t>отложенно</a:t>
            </a:r>
            <a:r>
              <a:rPr lang="ru-RU" sz="1200" b="0" i="0" u="none" strike="noStrike" cap="none" dirty="0">
                <a:solidFill>
                  <a:srgbClr val="000000"/>
                </a:solidFill>
                <a:effectLst/>
                <a:latin typeface="Calibri"/>
                <a:ea typeface="Calibri"/>
                <a:cs typeface="Calibri"/>
                <a:sym typeface="Calibri"/>
              </a:rPr>
              <a:t>, чтобы, например, прервать выполнение слишком затянувшегося системного вызова. Другие сигналы посылаются ядром как </a:t>
            </a:r>
            <a:r>
              <a:rPr lang="ru-RU" sz="1200" b="0" i="0" u="none" strike="noStrike" cap="none" dirty="0" err="1">
                <a:solidFill>
                  <a:srgbClr val="000000"/>
                </a:solidFill>
                <a:effectLst/>
                <a:latin typeface="Calibri"/>
                <a:ea typeface="Calibri"/>
                <a:cs typeface="Calibri"/>
                <a:sym typeface="Calibri"/>
              </a:rPr>
              <a:t>userspace</a:t>
            </a:r>
            <a:r>
              <a:rPr lang="ru-RU" sz="1200" b="0" i="0" u="none" strike="noStrike" cap="none" dirty="0">
                <a:solidFill>
                  <a:srgbClr val="000000"/>
                </a:solidFill>
                <a:effectLst/>
                <a:latin typeface="Calibri"/>
                <a:ea typeface="Calibri"/>
                <a:cs typeface="Calibri"/>
                <a:sym typeface="Calibri"/>
              </a:rPr>
              <a:t> представление настоящих прерываний: SIGSEGV отправляется, если ядро не смогло починить </a:t>
            </a:r>
            <a:r>
              <a:rPr lang="ru-RU" sz="1200" b="0" i="0" u="none" strike="noStrike" cap="none" dirty="0" err="1">
                <a:solidFill>
                  <a:srgbClr val="000000"/>
                </a:solidFill>
                <a:effectLst/>
                <a:latin typeface="Calibri"/>
                <a:ea typeface="Calibri"/>
                <a:cs typeface="Calibri"/>
                <a:sym typeface="Calibri"/>
              </a:rPr>
              <a:t>page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fault</a:t>
            </a:r>
            <a:r>
              <a:rPr lang="ru-RU" sz="1200" b="0" i="0" u="none" strike="noStrike" cap="none" dirty="0">
                <a:solidFill>
                  <a:srgbClr val="000000"/>
                </a:solidFill>
                <a:effectLst/>
                <a:latin typeface="Calibri"/>
                <a:ea typeface="Calibri"/>
                <a:cs typeface="Calibri"/>
                <a:sym typeface="Calibri"/>
              </a:rPr>
              <a:t>; SIGFPE, если деление на 0; SIGTRAP, если встречен </a:t>
            </a:r>
            <a:r>
              <a:rPr lang="ru-RU" sz="1200" b="0" i="0" u="none" strike="noStrike" cap="none" dirty="0" err="1">
                <a:solidFill>
                  <a:srgbClr val="000000"/>
                </a:solidFill>
                <a:effectLst/>
                <a:latin typeface="Calibri"/>
                <a:ea typeface="Calibri"/>
                <a:cs typeface="Calibri"/>
                <a:sym typeface="Calibri"/>
              </a:rPr>
              <a:t>breakpoint</a:t>
            </a:r>
            <a:r>
              <a:rPr lang="ru-RU" sz="1200" b="0" i="0" u="none" strike="noStrike" cap="none" dirty="0">
                <a:solidFill>
                  <a:srgbClr val="000000"/>
                </a:solidFill>
                <a:effectLst/>
                <a:latin typeface="Calibri"/>
                <a:ea typeface="Calibri"/>
                <a:cs typeface="Calibri"/>
                <a:sym typeface="Calibri"/>
              </a:rPr>
              <a:t> или идет </a:t>
            </a:r>
            <a:r>
              <a:rPr lang="ru-RU" sz="1200" b="0" i="0" u="none" strike="noStrike" cap="none" dirty="0" err="1">
                <a:solidFill>
                  <a:srgbClr val="000000"/>
                </a:solidFill>
                <a:effectLst/>
                <a:latin typeface="Calibri"/>
                <a:ea typeface="Calibri"/>
                <a:cs typeface="Calibri"/>
                <a:sym typeface="Calibri"/>
              </a:rPr>
              <a:t>ptrace</a:t>
            </a:r>
            <a:r>
              <a:rPr lang="ru-RU" sz="1200" b="0" i="0" u="none" strike="noStrike" cap="none" dirty="0">
                <a:solidFill>
                  <a:srgbClr val="000000"/>
                </a:solidFill>
                <a:effectLst/>
                <a:latin typeface="Calibri"/>
                <a:ea typeface="Calibri"/>
                <a:cs typeface="Calibri"/>
                <a:sym typeface="Calibri"/>
              </a:rPr>
              <a:t>. Процесс волен реагировать на сигналы либо поведением по умолчанию, которое обычно ведет к завершению, либо игнорировать сигнал, хотя не со всеми это работает, либо установить свой обработчик. Игнорировать и ловить нельзя два сигнала - SIGKILL и SIGSTOP.</a:t>
            </a:r>
            <a:endParaRPr lang="ru-RU" dirty="0"/>
          </a:p>
        </p:txBody>
      </p:sp>
    </p:spTree>
    <p:extLst>
      <p:ext uri="{BB962C8B-B14F-4D97-AF65-F5344CB8AC3E}">
        <p14:creationId xmlns:p14="http://schemas.microsoft.com/office/powerpoint/2010/main" val="4240548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Для установки своих действий на сигнал есть два способа. Первый - старый и работающий по-разному в зависимости от ОС, ее версии, и версии стандартной библиотеки. Но зато он очень простой, и на нем удобно посмотреть примеры. В реальной жизни этот способ давно не используют. Это функция </a:t>
            </a:r>
            <a:r>
              <a:rPr lang="ru-RU" sz="1200" b="0" i="0" u="none" strike="noStrike" cap="none" dirty="0" err="1">
                <a:solidFill>
                  <a:srgbClr val="000000"/>
                </a:solidFill>
                <a:effectLst/>
                <a:latin typeface="Calibri"/>
                <a:ea typeface="Calibri"/>
                <a:cs typeface="Calibri"/>
                <a:sym typeface="Calibri"/>
              </a:rPr>
              <a:t>signal</a:t>
            </a:r>
            <a:r>
              <a:rPr lang="ru-RU" sz="1200" b="0" i="0" u="none" strike="noStrike" cap="none" dirty="0">
                <a:solidFill>
                  <a:srgbClr val="000000"/>
                </a:solidFill>
                <a:effectLst/>
                <a:latin typeface="Calibri"/>
                <a:ea typeface="Calibri"/>
                <a:cs typeface="Calibri"/>
                <a:sym typeface="Calibri"/>
              </a:rPr>
              <a:t>. Она принимает номер сигнала и функцию-обработчик, а возвращает старую функцию обработчик. Функция-обработчик должна принимать одно целое число. Это число будет равно номеру возникшего сигнала, что может быть полезно, если обработчик один на разные сигналы.</a:t>
            </a:r>
            <a:endParaRPr lang="ru-RU" dirty="0"/>
          </a:p>
        </p:txBody>
      </p:sp>
    </p:spTree>
    <p:extLst>
      <p:ext uri="{BB962C8B-B14F-4D97-AF65-F5344CB8AC3E}">
        <p14:creationId xmlns:p14="http://schemas.microsoft.com/office/powerpoint/2010/main" val="1137291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&lt;разбор примера 1_basic_signal.c&gt; В примере я повесил обработчик на сигналы SIGINT, SIGUSR1 и SIGUSR2. Теперь если нажать </a:t>
            </a:r>
            <a:r>
              <a:rPr lang="ru-RU" sz="1200" b="0" i="0" u="none" strike="noStrike" cap="none" dirty="0" err="1">
                <a:solidFill>
                  <a:srgbClr val="000000"/>
                </a:solidFill>
                <a:effectLst/>
                <a:latin typeface="Calibri"/>
                <a:ea typeface="Calibri"/>
                <a:cs typeface="Calibri"/>
                <a:sym typeface="Calibri"/>
              </a:rPr>
              <a:t>Ctrl+C</a:t>
            </a:r>
            <a:r>
              <a:rPr lang="ru-RU" sz="1200" b="0" i="0" u="none" strike="noStrike" cap="none" dirty="0">
                <a:solidFill>
                  <a:srgbClr val="000000"/>
                </a:solidFill>
                <a:effectLst/>
                <a:latin typeface="Calibri"/>
                <a:ea typeface="Calibri"/>
                <a:cs typeface="Calibri"/>
                <a:sym typeface="Calibri"/>
              </a:rPr>
              <a:t>, или отправить пользовательские сигналы через </a:t>
            </a:r>
            <a:r>
              <a:rPr lang="ru-RU" sz="1200" b="0" i="0" u="none" strike="noStrike" cap="none" dirty="0" err="1">
                <a:solidFill>
                  <a:srgbClr val="000000"/>
                </a:solidFill>
                <a:effectLst/>
                <a:latin typeface="Calibri"/>
                <a:ea typeface="Calibri"/>
                <a:cs typeface="Calibri"/>
                <a:sym typeface="Calibri"/>
              </a:rPr>
              <a:t>kill</a:t>
            </a:r>
            <a:r>
              <a:rPr lang="ru-RU" sz="1200" b="0" i="0" u="none" strike="noStrike" cap="none" dirty="0">
                <a:solidFill>
                  <a:srgbClr val="000000"/>
                </a:solidFill>
                <a:effectLst/>
                <a:latin typeface="Calibri"/>
                <a:ea typeface="Calibri"/>
                <a:cs typeface="Calibri"/>
                <a:sym typeface="Calibri"/>
              </a:rPr>
              <a:t>, можно будет видеть сообщения об этом. Кроме того, SIGINT не завершил процесс.</a:t>
            </a:r>
            <a:endParaRPr lang="ru-RU" dirty="0"/>
          </a:p>
        </p:txBody>
      </p:sp>
    </p:spTree>
    <p:extLst>
      <p:ext uri="{BB962C8B-B14F-4D97-AF65-F5344CB8AC3E}">
        <p14:creationId xmlns:p14="http://schemas.microsoft.com/office/powerpoint/2010/main" val="32621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Но есть с </a:t>
            </a:r>
            <a:r>
              <a:rPr lang="ru-RU" sz="1200" b="0" i="0" u="none" strike="noStrike" cap="none" dirty="0" err="1">
                <a:solidFill>
                  <a:srgbClr val="000000"/>
                </a:solidFill>
                <a:effectLst/>
                <a:latin typeface="Calibri"/>
                <a:ea typeface="Calibri"/>
                <a:cs typeface="Calibri"/>
                <a:sym typeface="Calibri"/>
              </a:rPr>
              <a:t>signal</a:t>
            </a:r>
            <a:r>
              <a:rPr lang="ru-RU" sz="1200" b="0" i="0" u="none" strike="noStrike" cap="none" dirty="0">
                <a:solidFill>
                  <a:srgbClr val="000000"/>
                </a:solidFill>
                <a:effectLst/>
                <a:latin typeface="Calibri"/>
                <a:ea typeface="Calibri"/>
                <a:cs typeface="Calibri"/>
                <a:sym typeface="Calibri"/>
              </a:rPr>
              <a:t> несколько проблем. Во-первых, в ранних реализациях при срабатывании сигнала его обработчик сбрасывался в значение по умолчанию. Во-вторых, поведение </a:t>
            </a:r>
            <a:r>
              <a:rPr lang="ru-RU" sz="1200" b="0" i="0" u="none" strike="noStrike" cap="none" dirty="0" err="1">
                <a:solidFill>
                  <a:srgbClr val="000000"/>
                </a:solidFill>
                <a:effectLst/>
                <a:latin typeface="Calibri"/>
                <a:ea typeface="Calibri"/>
                <a:cs typeface="Calibri"/>
                <a:sym typeface="Calibri"/>
              </a:rPr>
              <a:t>signal</a:t>
            </a:r>
            <a:r>
              <a:rPr lang="ru-RU" sz="1200" b="0" i="0" u="none" strike="noStrike" cap="none" dirty="0">
                <a:solidFill>
                  <a:srgbClr val="000000"/>
                </a:solidFill>
                <a:effectLst/>
                <a:latin typeface="Calibri"/>
                <a:ea typeface="Calibri"/>
                <a:cs typeface="Calibri"/>
                <a:sym typeface="Calibri"/>
              </a:rPr>
              <a:t> не определено для многопоточных процессов. В-третьих, нельзя было откладывать сигналы. Можно было либо игнорировать, либо ловить самому, либо допускать действие по умолчанию. А отложить доставку сигнала было нельзя.</a:t>
            </a:r>
            <a:endParaRPr lang="ru-RU" dirty="0"/>
          </a:p>
        </p:txBody>
      </p:sp>
    </p:spTree>
    <p:extLst>
      <p:ext uri="{BB962C8B-B14F-4D97-AF65-F5344CB8AC3E}">
        <p14:creationId xmlns:p14="http://schemas.microsoft.com/office/powerpoint/2010/main" val="3582404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Из-за этого следующий пример работает некорректно. &lt;разбор примера 2_pause_hangs.c&gt; В данном примере процесс хочет дождаться сигнала SIGUSR1 прежде, чем завершаться. Делает он это функцией </a:t>
            </a:r>
            <a:r>
              <a:rPr lang="ru-RU" sz="1200" b="0" i="0" u="none" strike="noStrike" cap="none" dirty="0" err="1">
                <a:solidFill>
                  <a:srgbClr val="000000"/>
                </a:solidFill>
                <a:effectLst/>
                <a:latin typeface="Calibri"/>
                <a:ea typeface="Calibri"/>
                <a:cs typeface="Calibri"/>
                <a:sym typeface="Calibri"/>
              </a:rPr>
              <a:t>pause</a:t>
            </a:r>
            <a:r>
              <a:rPr lang="ru-RU" sz="1200" b="0" i="0" u="none" strike="noStrike" cap="none" dirty="0">
                <a:solidFill>
                  <a:srgbClr val="000000"/>
                </a:solidFill>
                <a:effectLst/>
                <a:latin typeface="Calibri"/>
                <a:ea typeface="Calibri"/>
                <a:cs typeface="Calibri"/>
                <a:sym typeface="Calibri"/>
              </a:rPr>
              <a:t>(), которая блокирует процесс, пока не будет получен любой сигнал, который не игнорируется. Но если сигнал произойдет после проверки условия цикла и до </a:t>
            </a:r>
            <a:r>
              <a:rPr lang="ru-RU" sz="1200" b="0" i="0" u="none" strike="noStrike" cap="none" dirty="0" err="1">
                <a:solidFill>
                  <a:srgbClr val="000000"/>
                </a:solidFill>
                <a:effectLst/>
                <a:latin typeface="Calibri"/>
                <a:ea typeface="Calibri"/>
                <a:cs typeface="Calibri"/>
                <a:sym typeface="Calibri"/>
              </a:rPr>
              <a:t>pause</a:t>
            </a:r>
            <a:r>
              <a:rPr lang="ru-RU" sz="1200" b="0" i="0" u="none" strike="noStrike" cap="none" dirty="0">
                <a:solidFill>
                  <a:srgbClr val="000000"/>
                </a:solidFill>
                <a:effectLst/>
                <a:latin typeface="Calibri"/>
                <a:ea typeface="Calibri"/>
                <a:cs typeface="Calibri"/>
                <a:sym typeface="Calibri"/>
              </a:rPr>
              <a:t>(), то процесс зависнет до следующего сигнала, что может быть очень нескоро.</a:t>
            </a:r>
            <a:endParaRPr lang="ru-RU" dirty="0"/>
          </a:p>
        </p:txBody>
      </p:sp>
    </p:spTree>
    <p:extLst>
      <p:ext uri="{BB962C8B-B14F-4D97-AF65-F5344CB8AC3E}">
        <p14:creationId xmlns:p14="http://schemas.microsoft.com/office/powerpoint/2010/main" val="1925128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Есть еще проблемы, связанные с тем, когда именно процесс прерывают на обработку сигнала. Это может произойти, когда процесс ждал ответа от системного вызова. И когда процесс был внутри функции, которая как-то связана с глобальными переменными. В случае прерванного системного вызова он может не закончить работу, а вернуть ошибку EINTR. Это происходит с "медленными" вызовами, которые могут работать либо долго, либо вечно. Это вызовы </a:t>
            </a:r>
            <a:r>
              <a:rPr lang="ru-RU" sz="1200" b="0" i="0" u="none" strike="noStrike" cap="none" dirty="0" err="1">
                <a:solidFill>
                  <a:srgbClr val="000000"/>
                </a:solidFill>
                <a:effectLst/>
                <a:latin typeface="Calibri"/>
                <a:ea typeface="Calibri"/>
                <a:cs typeface="Calibri"/>
                <a:sym typeface="Calibri"/>
              </a:rPr>
              <a:t>read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write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pause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wait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select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poll</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send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recv</a:t>
            </a:r>
            <a:r>
              <a:rPr lang="ru-RU" sz="1200" b="0" i="0" u="none" strike="noStrike" cap="none" dirty="0">
                <a:solidFill>
                  <a:srgbClr val="000000"/>
                </a:solidFill>
                <a:effectLst/>
                <a:latin typeface="Calibri"/>
                <a:ea typeface="Calibri"/>
                <a:cs typeface="Calibri"/>
                <a:sym typeface="Calibri"/>
              </a:rPr>
              <a:t> и другие. Обычно в случае такой ошибки системный вызов перезапускают.</a:t>
            </a:r>
            <a:endParaRPr lang="ru-RU" dirty="0"/>
          </a:p>
        </p:txBody>
      </p:sp>
    </p:spTree>
    <p:extLst>
      <p:ext uri="{BB962C8B-B14F-4D97-AF65-F5344CB8AC3E}">
        <p14:creationId xmlns:p14="http://schemas.microsoft.com/office/powerpoint/2010/main" val="2373184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В случае с функцией, использующей глобальные переменные, проблема гораздо менее тривиальна. Функции вроде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printf</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scanf</a:t>
            </a:r>
            <a:r>
              <a:rPr lang="ru-RU" sz="1200" b="0" i="0" u="none" strike="noStrike" cap="none" dirty="0">
                <a:solidFill>
                  <a:srgbClr val="000000"/>
                </a:solidFill>
                <a:effectLst/>
                <a:latin typeface="Calibri"/>
                <a:ea typeface="Calibri"/>
                <a:cs typeface="Calibri"/>
                <a:sym typeface="Calibri"/>
              </a:rPr>
              <a:t> используют глобальные переменные: у </a:t>
            </a:r>
            <a:r>
              <a:rPr lang="ru-RU" sz="1200" b="0" i="0" u="none" strike="noStrike" cap="none" dirty="0" err="1">
                <a:solidFill>
                  <a:srgbClr val="000000"/>
                </a:solidFill>
                <a:effectLst/>
                <a:latin typeface="Calibri"/>
                <a:ea typeface="Calibri"/>
                <a:cs typeface="Calibri"/>
                <a:sym typeface="Calibri"/>
              </a:rPr>
              <a:t>маллока</a:t>
            </a:r>
            <a:r>
              <a:rPr lang="ru-RU" sz="1200" b="0" i="0" u="none" strike="noStrike" cap="none" dirty="0">
                <a:solidFill>
                  <a:srgbClr val="000000"/>
                </a:solidFill>
                <a:effectLst/>
                <a:latin typeface="Calibri"/>
                <a:ea typeface="Calibri"/>
                <a:cs typeface="Calibri"/>
                <a:sym typeface="Calibri"/>
              </a:rPr>
              <a:t> это </a:t>
            </a:r>
            <a:r>
              <a:rPr lang="ru-RU" sz="1200" b="0" i="0" u="none" strike="noStrike" cap="none" dirty="0" err="1">
                <a:solidFill>
                  <a:srgbClr val="000000"/>
                </a:solidFill>
                <a:effectLst/>
                <a:latin typeface="Calibri"/>
                <a:ea typeface="Calibri"/>
                <a:cs typeface="Calibri"/>
                <a:sym typeface="Calibri"/>
              </a:rPr>
              <a:t>локи</a:t>
            </a:r>
            <a:r>
              <a:rPr lang="ru-RU" sz="1200" b="0" i="0" u="none" strike="noStrike" cap="none" dirty="0">
                <a:solidFill>
                  <a:srgbClr val="000000"/>
                </a:solidFill>
                <a:effectLst/>
                <a:latin typeface="Calibri"/>
                <a:ea typeface="Calibri"/>
                <a:cs typeface="Calibri"/>
                <a:sym typeface="Calibri"/>
              </a:rPr>
              <a:t>, свободная память кучи. У </a:t>
            </a:r>
            <a:r>
              <a:rPr lang="ru-RU" sz="1200" b="0" i="0" u="none" strike="noStrike" cap="none" dirty="0" err="1">
                <a:solidFill>
                  <a:srgbClr val="000000"/>
                </a:solidFill>
                <a:effectLst/>
                <a:latin typeface="Calibri"/>
                <a:ea typeface="Calibri"/>
                <a:cs typeface="Calibri"/>
                <a:sym typeface="Calibri"/>
              </a:rPr>
              <a:t>printf</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scanf</a:t>
            </a:r>
            <a:r>
              <a:rPr lang="ru-RU" sz="1200" b="0" i="0" u="none" strike="noStrike" cap="none" dirty="0">
                <a:solidFill>
                  <a:srgbClr val="000000"/>
                </a:solidFill>
                <a:effectLst/>
                <a:latin typeface="Calibri"/>
                <a:ea typeface="Calibri"/>
                <a:cs typeface="Calibri"/>
                <a:sym typeface="Calibri"/>
              </a:rPr>
              <a:t> это файловые дескрипторы 1 и 0. Если сигнал прервет одну из этих функций, и потом в обработчике они опять будут вызваны, или еще как-то затронуты их глобальные ресурсы, то поведение будет заранее неизвестно. В случае с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можно навсегда заблокироваться. В случае с </a:t>
            </a:r>
            <a:r>
              <a:rPr lang="ru-RU" sz="1200" b="0" i="0" u="none" strike="noStrike" cap="none" dirty="0" err="1">
                <a:solidFill>
                  <a:srgbClr val="000000"/>
                </a:solidFill>
                <a:effectLst/>
                <a:latin typeface="Calibri"/>
                <a:ea typeface="Calibri"/>
                <a:cs typeface="Calibri"/>
                <a:sym typeface="Calibri"/>
              </a:rPr>
              <a:t>printf</a:t>
            </a:r>
            <a:r>
              <a:rPr lang="ru-RU" sz="1200" b="0" i="0" u="none" strike="noStrike" cap="none" dirty="0">
                <a:solidFill>
                  <a:srgbClr val="000000"/>
                </a:solidFill>
                <a:effectLst/>
                <a:latin typeface="Calibri"/>
                <a:ea typeface="Calibri"/>
                <a:cs typeface="Calibri"/>
                <a:sym typeface="Calibri"/>
              </a:rPr>
              <a:t> вывод будет перемешан с выводом из обработчика сигнала. Можно вообще упасть. &lt;разбор примера 3_intr_malloc.c&gt; В примере программа бесконечно выделяет и освобождает память через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 </a:t>
            </a:r>
            <a:r>
              <a:rPr lang="ru-RU" sz="1200" b="0" i="0" u="none" strike="noStrike" cap="none" dirty="0" err="1">
                <a:solidFill>
                  <a:srgbClr val="000000"/>
                </a:solidFill>
                <a:effectLst/>
                <a:latin typeface="Calibri"/>
                <a:ea typeface="Calibri"/>
                <a:cs typeface="Calibri"/>
                <a:sym typeface="Calibri"/>
              </a:rPr>
              <a:t>free</a:t>
            </a:r>
            <a:r>
              <a:rPr lang="ru-RU" sz="1200" b="0" i="0" u="none" strike="noStrike" cap="none" dirty="0">
                <a:solidFill>
                  <a:srgbClr val="000000"/>
                </a:solidFill>
                <a:effectLst/>
                <a:latin typeface="Calibri"/>
                <a:ea typeface="Calibri"/>
                <a:cs typeface="Calibri"/>
                <a:sym typeface="Calibri"/>
              </a:rPr>
              <a:t>. Обработчик прерывания тоже пытается использовать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Запустив эту программу и начав посылать ей бесконечные SIGUSR1, можно получить разные ошибки, которые обычно приводят к падению. Бесконечный посыл сигналов сделан через бесконечный цикл на </a:t>
            </a:r>
            <a:r>
              <a:rPr lang="ru-RU" sz="1200" b="0" i="0" u="none" strike="noStrike" cap="none" dirty="0" err="1">
                <a:solidFill>
                  <a:srgbClr val="000000"/>
                </a:solidFill>
                <a:effectLst/>
                <a:latin typeface="Calibri"/>
                <a:ea typeface="Calibri"/>
                <a:cs typeface="Calibri"/>
                <a:sym typeface="Calibri"/>
              </a:rPr>
              <a:t>bash</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while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kill</a:t>
            </a:r>
            <a:r>
              <a:rPr lang="ru-RU" sz="1200" b="0" i="0" u="none" strike="noStrike" cap="none" dirty="0">
                <a:solidFill>
                  <a:srgbClr val="000000"/>
                </a:solidFill>
                <a:effectLst/>
                <a:latin typeface="Calibri"/>
                <a:ea typeface="Calibri"/>
                <a:cs typeface="Calibri"/>
                <a:sym typeface="Calibri"/>
              </a:rPr>
              <a:t> -s SIGUSR1 </a:t>
            </a:r>
            <a:r>
              <a:rPr lang="ru-RU" dirty="0"/>
              <a:t>; </a:t>
            </a:r>
            <a:r>
              <a:rPr lang="ru-RU" dirty="0" err="1"/>
              <a:t>do</a:t>
            </a:r>
            <a:r>
              <a:rPr lang="ru-RU" dirty="0"/>
              <a:t> </a:t>
            </a:r>
            <a:r>
              <a:rPr lang="ru-RU" dirty="0" err="1"/>
              <a:t>sleep</a:t>
            </a:r>
            <a:r>
              <a:rPr lang="ru-RU" dirty="0"/>
              <a:t> 0; </a:t>
            </a:r>
            <a:r>
              <a:rPr lang="ru-RU" dirty="0" err="1"/>
              <a:t>done</a:t>
            </a:r>
            <a:r>
              <a:rPr lang="ru-RU" dirty="0"/>
              <a:t>. Если перестать трогать </a:t>
            </a:r>
            <a:r>
              <a:rPr lang="ru-RU" dirty="0" err="1"/>
              <a:t>malloc</a:t>
            </a:r>
            <a:r>
              <a:rPr lang="ru-RU" dirty="0"/>
              <a:t> в обработчике, то бесконечный посыл сигналов работает нормально. Вообще говоря, и </a:t>
            </a:r>
            <a:r>
              <a:rPr lang="ru-RU" dirty="0" err="1"/>
              <a:t>printf</a:t>
            </a:r>
            <a:r>
              <a:rPr lang="ru-RU" dirty="0"/>
              <a:t> в нем трогать нельзя, но здесь я точно знаю, что другие места в программе им не пользуются.</a:t>
            </a:r>
          </a:p>
        </p:txBody>
      </p:sp>
    </p:spTree>
    <p:extLst>
      <p:ext uri="{BB962C8B-B14F-4D97-AF65-F5344CB8AC3E}">
        <p14:creationId xmlns:p14="http://schemas.microsoft.com/office/powerpoint/2010/main" val="409442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Кроме перехвата сигнала есть еще функции его отправки. Одну из них я уже использовал в примерах - </a:t>
            </a:r>
            <a:r>
              <a:rPr lang="ru-RU" sz="1200" b="0" i="0" u="none" strike="noStrike" cap="none" dirty="0" err="1">
                <a:solidFill>
                  <a:srgbClr val="000000"/>
                </a:solidFill>
                <a:effectLst/>
                <a:latin typeface="Calibri"/>
                <a:ea typeface="Calibri"/>
                <a:cs typeface="Calibri"/>
                <a:sym typeface="Calibri"/>
              </a:rPr>
              <a:t>kill</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Шеловская</a:t>
            </a:r>
            <a:r>
              <a:rPr lang="ru-RU" sz="1200" b="0" i="0" u="none" strike="noStrike" cap="none" dirty="0">
                <a:solidFill>
                  <a:srgbClr val="000000"/>
                </a:solidFill>
                <a:effectLst/>
                <a:latin typeface="Calibri"/>
                <a:ea typeface="Calibri"/>
                <a:cs typeface="Calibri"/>
                <a:sym typeface="Calibri"/>
              </a:rPr>
              <a:t> команда </a:t>
            </a:r>
            <a:r>
              <a:rPr lang="ru-RU" sz="1200" b="0" i="0" u="none" strike="noStrike" cap="none" dirty="0" err="1">
                <a:solidFill>
                  <a:srgbClr val="000000"/>
                </a:solidFill>
                <a:effectLst/>
                <a:latin typeface="Calibri"/>
                <a:ea typeface="Calibri"/>
                <a:cs typeface="Calibri"/>
                <a:sym typeface="Calibri"/>
              </a:rPr>
              <a:t>kill</a:t>
            </a:r>
            <a:r>
              <a:rPr lang="ru-RU" sz="1200" b="0" i="0" u="none" strike="noStrike" cap="none" dirty="0">
                <a:solidFill>
                  <a:srgbClr val="000000"/>
                </a:solidFill>
                <a:effectLst/>
                <a:latin typeface="Calibri"/>
                <a:ea typeface="Calibri"/>
                <a:cs typeface="Calibri"/>
                <a:sym typeface="Calibri"/>
              </a:rPr>
              <a:t> - это обертка над системным вызовом </a:t>
            </a:r>
            <a:r>
              <a:rPr lang="ru-RU" sz="1200" b="0" i="0" u="none" strike="noStrike" cap="none" dirty="0" err="1">
                <a:solidFill>
                  <a:srgbClr val="000000"/>
                </a:solidFill>
                <a:effectLst/>
                <a:latin typeface="Calibri"/>
                <a:ea typeface="Calibri"/>
                <a:cs typeface="Calibri"/>
                <a:sym typeface="Calibri"/>
              </a:rPr>
              <a:t>kill</a:t>
            </a:r>
            <a:r>
              <a:rPr lang="ru-RU" sz="1200" b="0" i="0" u="none" strike="noStrike" cap="none" dirty="0">
                <a:solidFill>
                  <a:srgbClr val="000000"/>
                </a:solidFill>
                <a:effectLst/>
                <a:latin typeface="Calibri"/>
                <a:ea typeface="Calibri"/>
                <a:cs typeface="Calibri"/>
                <a:sym typeface="Calibri"/>
              </a:rPr>
              <a:t>(), который принимает </a:t>
            </a:r>
            <a:r>
              <a:rPr lang="ru-RU" sz="1200" b="0" i="0" u="none" strike="noStrike" cap="none" dirty="0" err="1">
                <a:solidFill>
                  <a:srgbClr val="000000"/>
                </a:solidFill>
                <a:effectLst/>
                <a:latin typeface="Calibri"/>
                <a:ea typeface="Calibri"/>
                <a:cs typeface="Calibri"/>
                <a:sym typeface="Calibri"/>
              </a:rPr>
              <a:t>pid</a:t>
            </a:r>
            <a:r>
              <a:rPr lang="ru-RU" sz="1200" b="0" i="0" u="none" strike="noStrike" cap="none" dirty="0">
                <a:solidFill>
                  <a:srgbClr val="000000"/>
                </a:solidFill>
                <a:effectLst/>
                <a:latin typeface="Calibri"/>
                <a:ea typeface="Calibri"/>
                <a:cs typeface="Calibri"/>
                <a:sym typeface="Calibri"/>
              </a:rPr>
              <a:t> процесса и номер сигнала для отправки. Вместо </a:t>
            </a:r>
            <a:r>
              <a:rPr lang="ru-RU" sz="1200" b="0" i="0" u="none" strike="noStrike" cap="none" dirty="0" err="1">
                <a:solidFill>
                  <a:srgbClr val="000000"/>
                </a:solidFill>
                <a:effectLst/>
                <a:latin typeface="Calibri"/>
                <a:ea typeface="Calibri"/>
                <a:cs typeface="Calibri"/>
                <a:sym typeface="Calibri"/>
              </a:rPr>
              <a:t>pid</a:t>
            </a:r>
            <a:r>
              <a:rPr lang="ru-RU" sz="1200" b="0" i="0" u="none" strike="noStrike" cap="none" dirty="0">
                <a:solidFill>
                  <a:srgbClr val="000000"/>
                </a:solidFill>
                <a:effectLst/>
                <a:latin typeface="Calibri"/>
                <a:ea typeface="Calibri"/>
                <a:cs typeface="Calibri"/>
                <a:sym typeface="Calibri"/>
              </a:rPr>
              <a:t> процесса можно передавать спец. значения, которыми можно отправлять сигнал сразу группе процессов или вообще всем. Отправлять что угодно и кому угодно нельзя. </a:t>
            </a:r>
            <a:r>
              <a:rPr lang="ru-RU" sz="1200" b="0" i="0" u="none" strike="noStrike" cap="none" dirty="0" err="1">
                <a:solidFill>
                  <a:srgbClr val="000000"/>
                </a:solidFill>
                <a:effectLst/>
                <a:latin typeface="Calibri"/>
                <a:ea typeface="Calibri"/>
                <a:cs typeface="Calibri"/>
                <a:sym typeface="Calibri"/>
              </a:rPr>
              <a:t>Root</a:t>
            </a:r>
            <a:r>
              <a:rPr lang="ru-RU" sz="1200" b="0" i="0" u="none" strike="noStrike" cap="none" dirty="0">
                <a:solidFill>
                  <a:srgbClr val="000000"/>
                </a:solidFill>
                <a:effectLst/>
                <a:latin typeface="Calibri"/>
                <a:ea typeface="Calibri"/>
                <a:cs typeface="Calibri"/>
                <a:sym typeface="Calibri"/>
              </a:rPr>
              <a:t> может отправлять кому угодно. Для остальных пользователей правило простое - посылать можно только своим процессам, или тем, которые работают от твоего имени, хотя запущены другим пользователем. Подробнее о правах будет отдельная лекция. При помощи </a:t>
            </a:r>
            <a:r>
              <a:rPr lang="ru-RU" sz="1200" b="0" i="0" u="none" strike="noStrike" cap="none" dirty="0" err="1">
                <a:solidFill>
                  <a:srgbClr val="000000"/>
                </a:solidFill>
                <a:effectLst/>
                <a:latin typeface="Calibri"/>
                <a:ea typeface="Calibri"/>
                <a:cs typeface="Calibri"/>
                <a:sym typeface="Calibri"/>
              </a:rPr>
              <a:t>raise</a:t>
            </a:r>
            <a:r>
              <a:rPr lang="ru-RU" sz="1200" b="0" i="0" u="none" strike="noStrike" cap="none" dirty="0">
                <a:solidFill>
                  <a:srgbClr val="000000"/>
                </a:solidFill>
                <a:effectLst/>
                <a:latin typeface="Calibri"/>
                <a:ea typeface="Calibri"/>
                <a:cs typeface="Calibri"/>
                <a:sym typeface="Calibri"/>
              </a:rPr>
              <a:t>() можно отправить сигнал себе. Есть еще пара классических функций, которые в реальности обычно не нужны - </a:t>
            </a:r>
            <a:r>
              <a:rPr lang="ru-RU" sz="1200" b="0" i="0" u="none" strike="noStrike" cap="none" dirty="0" err="1">
                <a:solidFill>
                  <a:srgbClr val="000000"/>
                </a:solidFill>
                <a:effectLst/>
                <a:latin typeface="Calibri"/>
                <a:ea typeface="Calibri"/>
                <a:cs typeface="Calibri"/>
                <a:sym typeface="Calibri"/>
              </a:rPr>
              <a:t>alarm</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pause</a:t>
            </a:r>
            <a:r>
              <a:rPr lang="ru-RU" sz="1200" b="0" i="0" u="none" strike="noStrike" cap="none" dirty="0">
                <a:solidFill>
                  <a:srgbClr val="000000"/>
                </a:solidFill>
                <a:effectLst/>
                <a:latin typeface="Calibri"/>
                <a:ea typeface="Calibri"/>
                <a:cs typeface="Calibri"/>
                <a:sym typeface="Calibri"/>
              </a:rPr>
              <a:t>(), и используются разве что в библиотеках. Первая позволяет послать самому себе сигнал SIGALRM с отсрочкой в N секунд, а вторая блокирует поток, пока не будет получен и не проигнорирован любой сигнал. Комбинация </a:t>
            </a:r>
            <a:r>
              <a:rPr lang="ru-RU" sz="1200" b="0" i="0" u="none" strike="noStrike" cap="none" dirty="0" err="1">
                <a:solidFill>
                  <a:srgbClr val="000000"/>
                </a:solidFill>
                <a:effectLst/>
                <a:latin typeface="Calibri"/>
                <a:ea typeface="Calibri"/>
                <a:cs typeface="Calibri"/>
                <a:sym typeface="Calibri"/>
              </a:rPr>
              <a:t>alarm</a:t>
            </a:r>
            <a:r>
              <a:rPr lang="ru-RU" sz="1200" b="0" i="0" u="none" strike="noStrike" cap="none" dirty="0">
                <a:solidFill>
                  <a:srgbClr val="000000"/>
                </a:solidFill>
                <a:effectLst/>
                <a:latin typeface="Calibri"/>
                <a:ea typeface="Calibri"/>
                <a:cs typeface="Calibri"/>
                <a:sym typeface="Calibri"/>
              </a:rPr>
              <a:t> + </a:t>
            </a:r>
            <a:r>
              <a:rPr lang="ru-RU" sz="1200" b="0" i="0" u="none" strike="noStrike" cap="none" dirty="0" err="1">
                <a:solidFill>
                  <a:srgbClr val="000000"/>
                </a:solidFill>
                <a:effectLst/>
                <a:latin typeface="Calibri"/>
                <a:ea typeface="Calibri"/>
                <a:cs typeface="Calibri"/>
                <a:sym typeface="Calibri"/>
              </a:rPr>
              <a:t>pause</a:t>
            </a:r>
            <a:r>
              <a:rPr lang="ru-RU" sz="1200" b="0" i="0" u="none" strike="noStrike" cap="none" dirty="0">
                <a:solidFill>
                  <a:srgbClr val="000000"/>
                </a:solidFill>
                <a:effectLst/>
                <a:latin typeface="Calibri"/>
                <a:ea typeface="Calibri"/>
                <a:cs typeface="Calibri"/>
                <a:sym typeface="Calibri"/>
              </a:rPr>
              <a:t> используется для реализации стандартной функции </a:t>
            </a:r>
            <a:r>
              <a:rPr lang="ru-RU" sz="1200" b="0" i="0" u="none" strike="noStrike" cap="none" dirty="0" err="1">
                <a:solidFill>
                  <a:srgbClr val="000000"/>
                </a:solidFill>
                <a:effectLst/>
                <a:latin typeface="Calibri"/>
                <a:ea typeface="Calibri"/>
                <a:cs typeface="Calibri"/>
                <a:sym typeface="Calibri"/>
              </a:rPr>
              <a:t>sleep</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1660154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Иногда бывает, что сигнал надо заблокировать, отложить на потом, а не игнорировать. Такое случается, когда какая-нибудь библиотека хочет сделать что-то, что нельзя прерывать сигналами. Вроде блокировки каких-то ресурсов. Для этого подходит функция </a:t>
            </a:r>
            <a:r>
              <a:rPr lang="ru-RU" sz="1200" b="0" i="0" u="none" strike="noStrike" cap="none" dirty="0" err="1">
                <a:solidFill>
                  <a:srgbClr val="000000"/>
                </a:solidFill>
                <a:effectLst/>
                <a:latin typeface="Calibri"/>
                <a:ea typeface="Calibri"/>
                <a:cs typeface="Calibri"/>
                <a:sym typeface="Calibri"/>
              </a:rPr>
              <a:t>sigprocmask</a:t>
            </a:r>
            <a:r>
              <a:rPr lang="ru-RU" sz="1200" b="0" i="0" u="none" strike="noStrike" cap="none" dirty="0">
                <a:solidFill>
                  <a:srgbClr val="000000"/>
                </a:solidFill>
                <a:effectLst/>
                <a:latin typeface="Calibri"/>
                <a:ea typeface="Calibri"/>
                <a:cs typeface="Calibri"/>
                <a:sym typeface="Calibri"/>
              </a:rPr>
              <a:t>. Она позволяет для текущего потока заблокировать или разблокировать сигнал или сразу много сигналов. Важно, что только для этого потока. Если потоков много, то это не пройдет - нужно в каждом звать эту функцию. Если приходит сигнал, и у него не указан номер потока, куда его надо доставить, то он может просочиться в любой поток. Если процессу поступает сигнал, который во всех его потоках заблокирован, то сигнал будет ждать. После разблокировки он будет доставлен. Функцией </a:t>
            </a:r>
            <a:r>
              <a:rPr lang="ru-RU" sz="1200" b="0" i="0" u="none" strike="noStrike" cap="none" dirty="0" err="1">
                <a:solidFill>
                  <a:srgbClr val="000000"/>
                </a:solidFill>
                <a:effectLst/>
                <a:latin typeface="Calibri"/>
                <a:ea typeface="Calibri"/>
                <a:cs typeface="Calibri"/>
                <a:sym typeface="Calibri"/>
              </a:rPr>
              <a:t>sigprocmask</a:t>
            </a:r>
            <a:r>
              <a:rPr lang="ru-RU" sz="1200" b="0" i="0" u="none" strike="noStrike" cap="none" dirty="0">
                <a:solidFill>
                  <a:srgbClr val="000000"/>
                </a:solidFill>
                <a:effectLst/>
                <a:latin typeface="Calibri"/>
                <a:ea typeface="Calibri"/>
                <a:cs typeface="Calibri"/>
                <a:sym typeface="Calibri"/>
              </a:rPr>
              <a:t> можно блокировать/разблокировать сигналы, а можно полностью заменить маску сигналов. Есть функции для установки/удаления сигналов из маски, для проверки наличия нужного сигнала в ней, для выставления всей маски целиком.</a:t>
            </a:r>
            <a:endParaRPr lang="ru-RU" dirty="0"/>
          </a:p>
        </p:txBody>
      </p:sp>
    </p:spTree>
    <p:extLst>
      <p:ext uri="{BB962C8B-B14F-4D97-AF65-F5344CB8AC3E}">
        <p14:creationId xmlns:p14="http://schemas.microsoft.com/office/powerpoint/2010/main" val="1468366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&lt;разбор примера 4_sigprocmask.c&gt; В примере я вешаю обработчик на SIGINT, и затем блокирую этот сигнал, пока что-то не будет введено с клавиатуры. После я его разблокирую. Сразу после разблокировки будет доставлен старый сигнал. Можно видеть, что даже если послать их несколько, они объединяются в один. Стандарт не указывает, что должны делать сигналы, если их пришло много, и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Mac</a:t>
            </a:r>
            <a:r>
              <a:rPr lang="ru-RU" sz="1200" b="0" i="0" u="none" strike="noStrike" cap="none" dirty="0">
                <a:solidFill>
                  <a:srgbClr val="000000"/>
                </a:solidFill>
                <a:effectLst/>
                <a:latin typeface="Calibri"/>
                <a:ea typeface="Calibri"/>
                <a:cs typeface="Calibri"/>
                <a:sym typeface="Calibri"/>
              </a:rPr>
              <a:t> они не дублируются. Это видно по тому, что я жду 4-х SIGINT, чтобы завершить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и они все нажаты во время блокировки, но после разблокировки доставлен только 1. Видно, что вместо разблокирования сигнала SIGINT я возвращаю всю старую маску целиком. Это во-первых проще, во-вторых это хороший паттерн. Если функция может зваться из произвольных мест, потоков, библиотек, программ, то не известно заранее, был ли этот сигнал заблокирован еще до ее вызова. Чтобы не гадать, проще просто вернуть старую маску.</a:t>
            </a:r>
            <a:endParaRPr lang="ru-RU" dirty="0"/>
          </a:p>
        </p:txBody>
      </p:sp>
    </p:spTree>
    <p:extLst>
      <p:ext uri="{BB962C8B-B14F-4D97-AF65-F5344CB8AC3E}">
        <p14:creationId xmlns:p14="http://schemas.microsoft.com/office/powerpoint/2010/main" val="2305062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Функция </a:t>
            </a:r>
            <a:r>
              <a:rPr lang="ru-RU" sz="1200" b="0" i="0" u="none" strike="noStrike" cap="none" dirty="0" err="1">
                <a:solidFill>
                  <a:srgbClr val="000000"/>
                </a:solidFill>
                <a:effectLst/>
                <a:latin typeface="Calibri"/>
                <a:ea typeface="Calibri"/>
                <a:cs typeface="Calibri"/>
                <a:sym typeface="Calibri"/>
              </a:rPr>
              <a:t>signal</a:t>
            </a:r>
            <a:r>
              <a:rPr lang="ru-RU" sz="1200" b="0" i="0" u="none" strike="noStrike" cap="none" dirty="0">
                <a:solidFill>
                  <a:srgbClr val="000000"/>
                </a:solidFill>
                <a:effectLst/>
                <a:latin typeface="Calibri"/>
                <a:ea typeface="Calibri"/>
                <a:cs typeface="Calibri"/>
                <a:sym typeface="Calibri"/>
              </a:rPr>
              <a:t> в силу своей неприменимости почти везде кроме самых простых однопоточных программ довольно скоро запросила замену. И так появилась функция </a:t>
            </a:r>
            <a:r>
              <a:rPr lang="ru-RU" sz="1200" b="0" i="0" u="none" strike="noStrike" cap="none" dirty="0" err="1">
                <a:solidFill>
                  <a:srgbClr val="000000"/>
                </a:solidFill>
                <a:effectLst/>
                <a:latin typeface="Calibri"/>
                <a:ea typeface="Calibri"/>
                <a:cs typeface="Calibri"/>
                <a:sym typeface="Calibri"/>
              </a:rPr>
              <a:t>sigaction</a:t>
            </a:r>
            <a:r>
              <a:rPr lang="ru-RU" sz="1200" b="0" i="0" u="none" strike="noStrike" cap="none" dirty="0">
                <a:solidFill>
                  <a:srgbClr val="000000"/>
                </a:solidFill>
                <a:effectLst/>
                <a:latin typeface="Calibri"/>
                <a:ea typeface="Calibri"/>
                <a:cs typeface="Calibri"/>
                <a:sym typeface="Calibri"/>
              </a:rPr>
              <a:t>, которая на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является системным вызовом. Это весьма нетривиальная функция, в которой заключена огромная мощь. Сигнатура ее следующая: она принимает номер сигнала, на который надо установить действие; новое действие для установки; место, куда надо положить старое действие. Действие - это структура </a:t>
            </a:r>
            <a:r>
              <a:rPr lang="ru-RU" sz="1200" b="0" i="0" u="none" strike="noStrike" cap="none" dirty="0" err="1">
                <a:solidFill>
                  <a:srgbClr val="000000"/>
                </a:solidFill>
                <a:effectLst/>
                <a:latin typeface="Calibri"/>
                <a:ea typeface="Calibri"/>
                <a:cs typeface="Calibri"/>
                <a:sym typeface="Calibri"/>
              </a:rPr>
              <a:t>struct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sigaction</a:t>
            </a:r>
            <a:r>
              <a:rPr lang="ru-RU" sz="1200" b="0" i="0" u="none" strike="noStrike" cap="none" dirty="0">
                <a:solidFill>
                  <a:srgbClr val="000000"/>
                </a:solidFill>
                <a:effectLst/>
                <a:latin typeface="Calibri"/>
                <a:ea typeface="Calibri"/>
                <a:cs typeface="Calibri"/>
                <a:sym typeface="Calibri"/>
              </a:rPr>
              <a:t> (да, в С можно называть структуры и функции одинаково, и часто это удобно). Первое отличие, которое бросается в глаза - в ней два варианта обработчика сигнала: старый с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signum</a:t>
            </a:r>
            <a:r>
              <a:rPr lang="ru-RU" sz="1200" b="0" i="0" u="none" strike="noStrike" cap="none" dirty="0">
                <a:solidFill>
                  <a:srgbClr val="000000"/>
                </a:solidFill>
                <a:effectLst/>
                <a:latin typeface="Calibri"/>
                <a:ea typeface="Calibri"/>
                <a:cs typeface="Calibri"/>
                <a:sym typeface="Calibri"/>
              </a:rPr>
              <a:t>, и новый, принимающий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signum</a:t>
            </a:r>
            <a:r>
              <a:rPr lang="ru-RU" sz="1200" b="0" i="0" u="none" strike="noStrike" cap="none" dirty="0">
                <a:solidFill>
                  <a:srgbClr val="000000"/>
                </a:solidFill>
                <a:effectLst/>
                <a:latin typeface="Calibri"/>
                <a:ea typeface="Calibri"/>
                <a:cs typeface="Calibri"/>
                <a:sym typeface="Calibri"/>
              </a:rPr>
              <a:t>, а также некие </a:t>
            </a:r>
            <a:r>
              <a:rPr lang="ru-RU" sz="1200" b="0" i="0" u="none" strike="noStrike" cap="none" dirty="0" err="1">
                <a:solidFill>
                  <a:srgbClr val="000000"/>
                </a:solidFill>
                <a:effectLst/>
                <a:latin typeface="Calibri"/>
                <a:ea typeface="Calibri"/>
                <a:cs typeface="Calibri"/>
                <a:sym typeface="Calibri"/>
              </a:rPr>
              <a:t>struct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siginfo_t</a:t>
            </a:r>
            <a:r>
              <a:rPr lang="ru-RU" sz="1200" b="0" i="0" u="none" strike="noStrike" cap="none" dirty="0">
                <a:solidFill>
                  <a:srgbClr val="000000"/>
                </a:solidFill>
                <a:effectLst/>
                <a:latin typeface="Calibri"/>
                <a:ea typeface="Calibri"/>
                <a:cs typeface="Calibri"/>
                <a:sym typeface="Calibri"/>
              </a:rPr>
              <a:t> * и </a:t>
            </a:r>
            <a:r>
              <a:rPr lang="ru-RU" sz="1200" b="0" i="0" u="none" strike="noStrike" cap="none" dirty="0" err="1">
                <a:solidFill>
                  <a:srgbClr val="000000"/>
                </a:solidFill>
                <a:effectLst/>
                <a:latin typeface="Calibri"/>
                <a:ea typeface="Calibri"/>
                <a:cs typeface="Calibri"/>
                <a:sym typeface="Calibri"/>
              </a:rPr>
              <a:t>void</a:t>
            </a:r>
            <a:r>
              <a:rPr lang="ru-RU" sz="1200" b="0" i="0" u="none" strike="noStrike" cap="none" dirty="0">
                <a:solidFill>
                  <a:srgbClr val="000000"/>
                </a:solidFill>
                <a:effectLst/>
                <a:latin typeface="Calibri"/>
                <a:ea typeface="Calibri"/>
                <a:cs typeface="Calibri"/>
                <a:sym typeface="Calibri"/>
              </a:rPr>
              <a:t> *. Обработчик с только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нужен скорее для совместимости, чтобы новые системы могли реализовать </a:t>
            </a:r>
            <a:r>
              <a:rPr lang="ru-RU" sz="1200" b="0" i="0" u="none" strike="noStrike" cap="none" dirty="0" err="1">
                <a:solidFill>
                  <a:srgbClr val="000000"/>
                </a:solidFill>
                <a:effectLst/>
                <a:latin typeface="Calibri"/>
                <a:ea typeface="Calibri"/>
                <a:cs typeface="Calibri"/>
                <a:sym typeface="Calibri"/>
              </a:rPr>
              <a:t>signal</a:t>
            </a:r>
            <a:r>
              <a:rPr lang="ru-RU" sz="1200" b="0" i="0" u="none" strike="noStrike" cap="none" dirty="0">
                <a:solidFill>
                  <a:srgbClr val="000000"/>
                </a:solidFill>
                <a:effectLst/>
                <a:latin typeface="Calibri"/>
                <a:ea typeface="Calibri"/>
                <a:cs typeface="Calibri"/>
                <a:sym typeface="Calibri"/>
              </a:rPr>
              <a:t>() через </a:t>
            </a:r>
            <a:r>
              <a:rPr lang="ru-RU" sz="1200" b="0" i="0" u="none" strike="noStrike" cap="none" dirty="0" err="1">
                <a:solidFill>
                  <a:srgbClr val="000000"/>
                </a:solidFill>
                <a:effectLst/>
                <a:latin typeface="Calibri"/>
                <a:ea typeface="Calibri"/>
                <a:cs typeface="Calibri"/>
                <a:sym typeface="Calibri"/>
              </a:rPr>
              <a:t>sigaction</a:t>
            </a:r>
            <a:r>
              <a:rPr lang="ru-RU" sz="1200" b="0" i="0" u="none" strike="noStrike" cap="none" dirty="0">
                <a:solidFill>
                  <a:srgbClr val="000000"/>
                </a:solidFill>
                <a:effectLst/>
                <a:latin typeface="Calibri"/>
                <a:ea typeface="Calibri"/>
                <a:cs typeface="Calibri"/>
                <a:sym typeface="Calibri"/>
              </a:rPr>
              <a:t>(). Второй обработчик кроме номера сигнала занесет информацию о нем и контекст прерванного потока - </a:t>
            </a:r>
            <a:r>
              <a:rPr lang="ru-RU" sz="1200" b="0" i="0" u="none" strike="noStrike" cap="none" dirty="0" err="1">
                <a:solidFill>
                  <a:srgbClr val="000000"/>
                </a:solidFill>
                <a:effectLst/>
                <a:latin typeface="Calibri"/>
                <a:ea typeface="Calibri"/>
                <a:cs typeface="Calibri"/>
                <a:sym typeface="Calibri"/>
              </a:rPr>
              <a:t>ucontext_t</a:t>
            </a:r>
            <a:r>
              <a:rPr lang="ru-RU" sz="1200" b="0" i="0" u="none" strike="noStrike" cap="none" dirty="0">
                <a:solidFill>
                  <a:srgbClr val="000000"/>
                </a:solidFill>
                <a:effectLst/>
                <a:latin typeface="Calibri"/>
                <a:ea typeface="Calibri"/>
                <a:cs typeface="Calibri"/>
                <a:sym typeface="Calibri"/>
              </a:rPr>
              <a:t>, уже знакомый по первой </a:t>
            </a:r>
            <a:r>
              <a:rPr lang="ru-RU" sz="1200" b="0" i="0" u="none" strike="noStrike" cap="none" dirty="0" err="1">
                <a:solidFill>
                  <a:srgbClr val="000000"/>
                </a:solidFill>
                <a:effectLst/>
                <a:latin typeface="Calibri"/>
                <a:ea typeface="Calibri"/>
                <a:cs typeface="Calibri"/>
                <a:sym typeface="Calibri"/>
              </a:rPr>
              <a:t>домашке</a:t>
            </a:r>
            <a:r>
              <a:rPr lang="ru-RU" sz="1200" b="0" i="0" u="none" strike="noStrike" cap="none" dirty="0">
                <a:solidFill>
                  <a:srgbClr val="000000"/>
                </a:solidFill>
                <a:effectLst/>
                <a:latin typeface="Calibri"/>
                <a:ea typeface="Calibri"/>
                <a:cs typeface="Calibri"/>
                <a:sym typeface="Calibri"/>
              </a:rPr>
              <a:t>. Информация о сигнале обычно содержит информацию, как-то связанную с сигналом и причинами его возникновения; </a:t>
            </a:r>
            <a:r>
              <a:rPr lang="ru-RU" sz="1200" b="0" i="0" u="none" strike="noStrike" cap="none" dirty="0" err="1">
                <a:solidFill>
                  <a:srgbClr val="000000"/>
                </a:solidFill>
                <a:effectLst/>
                <a:latin typeface="Calibri"/>
                <a:ea typeface="Calibri"/>
                <a:cs typeface="Calibri"/>
                <a:sym typeface="Calibri"/>
              </a:rPr>
              <a:t>pid</a:t>
            </a:r>
            <a:r>
              <a:rPr lang="ru-RU" sz="1200" b="0" i="0" u="none" strike="noStrike" cap="none" dirty="0">
                <a:solidFill>
                  <a:srgbClr val="000000"/>
                </a:solidFill>
                <a:effectLst/>
                <a:latin typeface="Calibri"/>
                <a:ea typeface="Calibri"/>
                <a:cs typeface="Calibri"/>
                <a:sym typeface="Calibri"/>
              </a:rPr>
              <a:t> процесса-отправителя; UID пользователя-отправителя и другое. Второе отличие </a:t>
            </a:r>
            <a:r>
              <a:rPr lang="ru-RU" sz="1200" b="0" i="0" u="none" strike="noStrike" cap="none" dirty="0" err="1">
                <a:solidFill>
                  <a:srgbClr val="000000"/>
                </a:solidFill>
                <a:effectLst/>
                <a:latin typeface="Calibri"/>
                <a:ea typeface="Calibri"/>
                <a:cs typeface="Calibri"/>
                <a:sym typeface="Calibri"/>
              </a:rPr>
              <a:t>struct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sigaction</a:t>
            </a:r>
            <a:r>
              <a:rPr lang="ru-RU" sz="1200" b="0" i="0" u="none" strike="noStrike" cap="none" dirty="0">
                <a:solidFill>
                  <a:srgbClr val="000000"/>
                </a:solidFill>
                <a:effectLst/>
                <a:latin typeface="Calibri"/>
                <a:ea typeface="Calibri"/>
                <a:cs typeface="Calibri"/>
                <a:sym typeface="Calibri"/>
              </a:rPr>
              <a:t> - наличие маски и флагов. Маска, указанная в этой структуре, будет применена к потоку в начале обработки сигнала, и будет отменена после его обработки. По умолчанию она содержит только тот сигнал, на который обработчик и ставится - это, в отличие от </a:t>
            </a:r>
            <a:r>
              <a:rPr lang="ru-RU" sz="1200" b="0" i="0" u="none" strike="noStrike" cap="none" dirty="0" err="1">
                <a:solidFill>
                  <a:srgbClr val="000000"/>
                </a:solidFill>
                <a:effectLst/>
                <a:latin typeface="Calibri"/>
                <a:ea typeface="Calibri"/>
                <a:cs typeface="Calibri"/>
                <a:sym typeface="Calibri"/>
              </a:rPr>
              <a:t>signal</a:t>
            </a:r>
            <a:r>
              <a:rPr lang="ru-RU" sz="1200" b="0" i="0" u="none" strike="noStrike" cap="none" dirty="0">
                <a:solidFill>
                  <a:srgbClr val="000000"/>
                </a:solidFill>
                <a:effectLst/>
                <a:latin typeface="Calibri"/>
                <a:ea typeface="Calibri"/>
                <a:cs typeface="Calibri"/>
                <a:sym typeface="Calibri"/>
              </a:rPr>
              <a:t>, гарантирует, что два одинаковых сигнала никогда не будут обрабатываться вместе. Флагами можно регулировать поведение сигнала: нужно ли снимать обработчик после первого возникновения сигнала, нужно ли возвращать ошибку из системных вызовов, если их прервал сигнал, и т.д. Через флаги можно указать обработчику сигнала, что он должен работать на отдельно выделенном стеке.</a:t>
            </a:r>
            <a:endParaRPr lang="ru-RU" dirty="0"/>
          </a:p>
        </p:txBody>
      </p:sp>
    </p:spTree>
    <p:extLst>
      <p:ext uri="{BB962C8B-B14F-4D97-AF65-F5344CB8AC3E}">
        <p14:creationId xmlns:p14="http://schemas.microsoft.com/office/powerpoint/2010/main" val="63214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&lt;разбор примера 5_sigaction_info.c&gt; В примере использован расширенный обработчик. Он вешается на </a:t>
            </a:r>
            <a:r>
              <a:rPr lang="ru-RU" sz="1200" b="0" i="0" u="none" strike="noStrike" cap="none" dirty="0" err="1">
                <a:solidFill>
                  <a:srgbClr val="000000"/>
                </a:solidFill>
                <a:effectLst/>
                <a:latin typeface="Calibri"/>
                <a:ea typeface="Calibri"/>
                <a:cs typeface="Calibri"/>
                <a:sym typeface="Calibri"/>
              </a:rPr>
              <a:t>segfault</a:t>
            </a:r>
            <a:r>
              <a:rPr lang="ru-RU" sz="1200" b="0" i="0" u="none" strike="noStrike" cap="none" dirty="0">
                <a:solidFill>
                  <a:srgbClr val="000000"/>
                </a:solidFill>
                <a:effectLst/>
                <a:latin typeface="Calibri"/>
                <a:ea typeface="Calibri"/>
                <a:cs typeface="Calibri"/>
                <a:sym typeface="Calibri"/>
              </a:rPr>
              <a:t>, и внутри через </a:t>
            </a:r>
            <a:r>
              <a:rPr lang="ru-RU" sz="1200" b="0" i="0" u="none" strike="noStrike" cap="none" dirty="0" err="1">
                <a:solidFill>
                  <a:srgbClr val="000000"/>
                </a:solidFill>
                <a:effectLst/>
                <a:latin typeface="Calibri"/>
                <a:ea typeface="Calibri"/>
                <a:cs typeface="Calibri"/>
                <a:sym typeface="Calibri"/>
              </a:rPr>
              <a:t>info</a:t>
            </a:r>
            <a:r>
              <a:rPr lang="ru-RU" sz="1200" b="0" i="0" u="none" strike="noStrike" cap="none" dirty="0">
                <a:solidFill>
                  <a:srgbClr val="000000"/>
                </a:solidFill>
                <a:effectLst/>
                <a:latin typeface="Calibri"/>
                <a:ea typeface="Calibri"/>
                <a:cs typeface="Calibri"/>
                <a:sym typeface="Calibri"/>
              </a:rPr>
              <a:t> можно посмотреть не только номер сигнала, но и причину (нет прав, или памяти такой вообще нет). Тут можно узнать адрес, доступ к которому вызвал такой сигнал.</a:t>
            </a:r>
            <a:endParaRPr lang="ru-RU" dirty="0"/>
          </a:p>
        </p:txBody>
      </p:sp>
    </p:spTree>
    <p:extLst>
      <p:ext uri="{BB962C8B-B14F-4D97-AF65-F5344CB8AC3E}">
        <p14:creationId xmlns:p14="http://schemas.microsoft.com/office/powerpoint/2010/main" val="123819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Из обработчиков сигналов можно прыгать. Это нормальная практика, чтобы в случае сигнала вернуться обратно в программу, пропустив какие-то ненужные вещи. В случае с </a:t>
            </a:r>
            <a:r>
              <a:rPr lang="ru-RU" sz="1200" b="0" i="0" u="none" strike="noStrike" cap="none" dirty="0" err="1">
                <a:solidFill>
                  <a:srgbClr val="000000"/>
                </a:solidFill>
                <a:effectLst/>
                <a:latin typeface="Calibri"/>
                <a:ea typeface="Calibri"/>
                <a:cs typeface="Calibri"/>
                <a:sym typeface="Calibri"/>
              </a:rPr>
              <a:t>signal</a:t>
            </a:r>
            <a:r>
              <a:rPr lang="ru-RU" sz="1200" b="0" i="0" u="none" strike="noStrike" cap="none" dirty="0">
                <a:solidFill>
                  <a:srgbClr val="000000"/>
                </a:solidFill>
                <a:effectLst/>
                <a:latin typeface="Calibri"/>
                <a:ea typeface="Calibri"/>
                <a:cs typeface="Calibri"/>
                <a:sym typeface="Calibri"/>
              </a:rPr>
              <a:t> все просто - он настолько плох, что прыжками оттуда уже ничего не испортить. С </a:t>
            </a:r>
            <a:r>
              <a:rPr lang="ru-RU" sz="1200" b="0" i="0" u="none" strike="noStrike" cap="none" dirty="0" err="1">
                <a:solidFill>
                  <a:srgbClr val="000000"/>
                </a:solidFill>
                <a:effectLst/>
                <a:latin typeface="Calibri"/>
                <a:ea typeface="Calibri"/>
                <a:cs typeface="Calibri"/>
                <a:sym typeface="Calibri"/>
              </a:rPr>
              <a:t>sigaction</a:t>
            </a:r>
            <a:r>
              <a:rPr lang="ru-RU" sz="1200" b="0" i="0" u="none" strike="noStrike" cap="none" dirty="0">
                <a:solidFill>
                  <a:srgbClr val="000000"/>
                </a:solidFill>
                <a:effectLst/>
                <a:latin typeface="Calibri"/>
                <a:ea typeface="Calibri"/>
                <a:cs typeface="Calibri"/>
                <a:sym typeface="Calibri"/>
              </a:rPr>
              <a:t> сложнее. Дело в том, что </a:t>
            </a:r>
            <a:r>
              <a:rPr lang="ru-RU" sz="1200" b="0" i="0" u="none" strike="noStrike" cap="none" dirty="0" err="1">
                <a:solidFill>
                  <a:srgbClr val="000000"/>
                </a:solidFill>
                <a:effectLst/>
                <a:latin typeface="Calibri"/>
                <a:ea typeface="Calibri"/>
                <a:cs typeface="Calibri"/>
                <a:sym typeface="Calibri"/>
              </a:rPr>
              <a:t>sigaction</a:t>
            </a:r>
            <a:r>
              <a:rPr lang="ru-RU" sz="1200" b="0" i="0" u="none" strike="noStrike" cap="none" dirty="0">
                <a:solidFill>
                  <a:srgbClr val="000000"/>
                </a:solidFill>
                <a:effectLst/>
                <a:latin typeface="Calibri"/>
                <a:ea typeface="Calibri"/>
                <a:cs typeface="Calibri"/>
                <a:sym typeface="Calibri"/>
              </a:rPr>
              <a:t> меняет маску на время обработки поступившего сигнала. И если оттуда просто упрыгать, то обратно маска не выставится. &lt;разбор примера 7_sigaction_jmp.c&gt; В примере я из обработчика сигнала прыгаю в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вместо выполнения </a:t>
            </a:r>
            <a:r>
              <a:rPr lang="ru-RU" sz="1200" b="0" i="0" u="none" strike="noStrike" cap="none" dirty="0" err="1">
                <a:solidFill>
                  <a:srgbClr val="000000"/>
                </a:solidFill>
                <a:effectLst/>
                <a:latin typeface="Calibri"/>
                <a:ea typeface="Calibri"/>
                <a:cs typeface="Calibri"/>
                <a:sym typeface="Calibri"/>
              </a:rPr>
              <a:t>return</a:t>
            </a:r>
            <a:r>
              <a:rPr lang="ru-RU" sz="1200" b="0" i="0" u="none" strike="noStrike" cap="none" dirty="0">
                <a:solidFill>
                  <a:srgbClr val="000000"/>
                </a:solidFill>
                <a:effectLst/>
                <a:latin typeface="Calibri"/>
                <a:ea typeface="Calibri"/>
                <a:cs typeface="Calibri"/>
                <a:sym typeface="Calibri"/>
              </a:rPr>
              <a:t>. Но при возврате в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с маской происходит плохое. На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она не откатывается. На </a:t>
            </a:r>
            <a:r>
              <a:rPr lang="ru-RU" sz="1200" b="0" i="0" u="none" strike="noStrike" cap="none" dirty="0" err="1">
                <a:solidFill>
                  <a:srgbClr val="000000"/>
                </a:solidFill>
                <a:effectLst/>
                <a:latin typeface="Calibri"/>
                <a:ea typeface="Calibri"/>
                <a:cs typeface="Calibri"/>
                <a:sym typeface="Calibri"/>
              </a:rPr>
              <a:t>Mac</a:t>
            </a:r>
            <a:r>
              <a:rPr lang="ru-RU" sz="1200" b="0" i="0" u="none" strike="noStrike" cap="none" dirty="0">
                <a:solidFill>
                  <a:srgbClr val="000000"/>
                </a:solidFill>
                <a:effectLst/>
                <a:latin typeface="Calibri"/>
                <a:ea typeface="Calibri"/>
                <a:cs typeface="Calibri"/>
                <a:sym typeface="Calibri"/>
              </a:rPr>
              <a:t> откатывается. Откат маски выполняется после возврата из пользовательского обработчика. В случае </a:t>
            </a:r>
            <a:r>
              <a:rPr lang="ru-RU" sz="1200" b="0" i="0" u="none" strike="noStrike" cap="none" dirty="0" err="1">
                <a:solidFill>
                  <a:srgbClr val="000000"/>
                </a:solidFill>
                <a:effectLst/>
                <a:latin typeface="Calibri"/>
                <a:ea typeface="Calibri"/>
                <a:cs typeface="Calibri"/>
                <a:sym typeface="Calibri"/>
              </a:rPr>
              <a:t>longjmp</a:t>
            </a:r>
            <a:r>
              <a:rPr lang="ru-RU" sz="1200" b="0" i="0" u="none" strike="noStrike" cap="none" dirty="0">
                <a:solidFill>
                  <a:srgbClr val="000000"/>
                </a:solidFill>
                <a:effectLst/>
                <a:latin typeface="Calibri"/>
                <a:ea typeface="Calibri"/>
                <a:cs typeface="Calibri"/>
                <a:sym typeface="Calibri"/>
              </a:rPr>
              <a:t> возврата нет, и отката тоже нет.</a:t>
            </a:r>
            <a:endParaRPr lang="ru-RU" dirty="0"/>
          </a:p>
        </p:txBody>
      </p:sp>
    </p:spTree>
    <p:extLst>
      <p:ext uri="{BB962C8B-B14F-4D97-AF65-F5344CB8AC3E}">
        <p14:creationId xmlns:p14="http://schemas.microsoft.com/office/powerpoint/2010/main" val="2728779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9b4df38e8_0_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177800" lvl="0" indent="0" algn="l" rtl="0">
              <a:lnSpc>
                <a:spcPct val="140000"/>
              </a:lnSpc>
              <a:spcBef>
                <a:spcPts val="0"/>
              </a:spcBef>
              <a:spcAft>
                <a:spcPts val="0"/>
              </a:spcAft>
              <a:buSzPts val="1100"/>
              <a:buNone/>
            </a:pPr>
            <a:r>
              <a:rPr lang="ru-RU" sz="1200" b="0" i="0" u="none" strike="noStrike" cap="none" dirty="0">
                <a:solidFill>
                  <a:srgbClr val="000000"/>
                </a:solidFill>
                <a:effectLst/>
                <a:latin typeface="Calibri"/>
                <a:ea typeface="Calibri"/>
                <a:cs typeface="Calibri"/>
                <a:sym typeface="Calibri"/>
              </a:rPr>
              <a:t>На позапрошлой лекции началось обсуждение процессов и их ресурсов. Было рассказано про то, что процесс - это программа, память, IPC, очереди сигналов, файловые дескрипторы.</a:t>
            </a:r>
            <a:endParaRPr dirty="0"/>
          </a:p>
        </p:txBody>
      </p:sp>
      <p:sp>
        <p:nvSpPr>
          <p:cNvPr id="237" name="Google Shape;237;gc9b4df38e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&lt;разбор примера 8_sigaction_sigjmp.c&gt; Пример такой же, как предыдущий, но теперь все </a:t>
            </a:r>
            <a:r>
              <a:rPr lang="ru-RU" sz="1200" b="0" i="0" u="none" strike="noStrike" cap="none" dirty="0" err="1">
                <a:solidFill>
                  <a:srgbClr val="000000"/>
                </a:solidFill>
                <a:effectLst/>
                <a:latin typeface="Calibri"/>
                <a:ea typeface="Calibri"/>
                <a:cs typeface="Calibri"/>
                <a:sym typeface="Calibri"/>
              </a:rPr>
              <a:t>jmp</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префиксуются</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sig</a:t>
            </a:r>
            <a:r>
              <a:rPr lang="ru-RU" sz="1200" b="0" i="0" u="none" strike="noStrike" cap="none" dirty="0">
                <a:solidFill>
                  <a:srgbClr val="000000"/>
                </a:solidFill>
                <a:effectLst/>
                <a:latin typeface="Calibri"/>
                <a:ea typeface="Calibri"/>
                <a:cs typeface="Calibri"/>
                <a:sym typeface="Calibri"/>
              </a:rPr>
              <a:t>. И теперь маска откатывается и на </a:t>
            </a:r>
            <a:r>
              <a:rPr lang="ru-RU" sz="1200" b="0" i="0" u="none" strike="noStrike" cap="none" dirty="0" err="1">
                <a:solidFill>
                  <a:srgbClr val="000000"/>
                </a:solidFill>
                <a:effectLst/>
                <a:latin typeface="Calibri"/>
                <a:ea typeface="Calibri"/>
                <a:cs typeface="Calibri"/>
                <a:sym typeface="Calibri"/>
              </a:rPr>
              <a:t>Mac</a:t>
            </a:r>
            <a:r>
              <a:rPr lang="ru-RU" sz="1200" b="0" i="0" u="none" strike="noStrike" cap="none" dirty="0">
                <a:solidFill>
                  <a:srgbClr val="000000"/>
                </a:solidFill>
                <a:effectLst/>
                <a:latin typeface="Calibri"/>
                <a:ea typeface="Calibri"/>
                <a:cs typeface="Calibri"/>
                <a:sym typeface="Calibri"/>
              </a:rPr>
              <a:t>, и на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3399499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Перечисленные фичи решают все проблемы </a:t>
            </a:r>
            <a:r>
              <a:rPr lang="ru-RU" sz="1200" b="0" i="0" u="none" strike="noStrike" cap="none" dirty="0" err="1">
                <a:solidFill>
                  <a:srgbClr val="000000"/>
                </a:solidFill>
                <a:effectLst/>
                <a:latin typeface="Calibri"/>
                <a:ea typeface="Calibri"/>
                <a:cs typeface="Calibri"/>
                <a:sym typeface="Calibri"/>
              </a:rPr>
              <a:t>signal</a:t>
            </a:r>
            <a:r>
              <a:rPr lang="ru-RU" sz="1200" b="0" i="0" u="none" strike="noStrike" cap="none" dirty="0">
                <a:solidFill>
                  <a:srgbClr val="000000"/>
                </a:solidFill>
                <a:effectLst/>
                <a:latin typeface="Calibri"/>
                <a:ea typeface="Calibri"/>
                <a:cs typeface="Calibri"/>
                <a:sym typeface="Calibri"/>
              </a:rPr>
              <a:t> кроме одной - как выставить обработчик и дождаться его получения атомарно, не допуская того, чтобы сигнал пришел между этими действиями? Для этого есть функция </a:t>
            </a:r>
            <a:r>
              <a:rPr lang="ru-RU" sz="1200" b="0" i="0" u="none" strike="noStrike" cap="none" dirty="0" err="1">
                <a:solidFill>
                  <a:srgbClr val="000000"/>
                </a:solidFill>
                <a:effectLst/>
                <a:latin typeface="Calibri"/>
                <a:ea typeface="Calibri"/>
                <a:cs typeface="Calibri"/>
                <a:sym typeface="Calibri"/>
              </a:rPr>
              <a:t>sigsuspend</a:t>
            </a:r>
            <a:r>
              <a:rPr lang="ru-RU" sz="1200" b="0" i="0" u="none" strike="noStrike" cap="none" dirty="0">
                <a:solidFill>
                  <a:srgbClr val="000000"/>
                </a:solidFill>
                <a:effectLst/>
                <a:latin typeface="Calibri"/>
                <a:ea typeface="Calibri"/>
                <a:cs typeface="Calibri"/>
                <a:sym typeface="Calibri"/>
              </a:rPr>
              <a:t>. Она принимает маску, и атомарно выставляет ее + делает </a:t>
            </a:r>
            <a:r>
              <a:rPr lang="ru-RU" sz="1200" b="0" i="0" u="none" strike="noStrike" cap="none" dirty="0" err="1">
                <a:solidFill>
                  <a:srgbClr val="000000"/>
                </a:solidFill>
                <a:effectLst/>
                <a:latin typeface="Calibri"/>
                <a:ea typeface="Calibri"/>
                <a:cs typeface="Calibri"/>
                <a:sym typeface="Calibri"/>
              </a:rPr>
              <a:t>pause</a:t>
            </a:r>
            <a:r>
              <a:rPr lang="ru-RU" sz="1200" b="0" i="0" u="none" strike="noStrike" cap="none" dirty="0">
                <a:solidFill>
                  <a:srgbClr val="000000"/>
                </a:solidFill>
                <a:effectLst/>
                <a:latin typeface="Calibri"/>
                <a:ea typeface="Calibri"/>
                <a:cs typeface="Calibri"/>
                <a:sym typeface="Calibri"/>
              </a:rPr>
              <a:t>(). После возврата из функции маска откатывается.</a:t>
            </a:r>
            <a:endParaRPr lang="ru-RU" dirty="0"/>
          </a:p>
        </p:txBody>
      </p:sp>
    </p:spTree>
    <p:extLst>
      <p:ext uri="{BB962C8B-B14F-4D97-AF65-F5344CB8AC3E}">
        <p14:creationId xmlns:p14="http://schemas.microsoft.com/office/powerpoint/2010/main" val="2328818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&lt;разбор примера 9_sigsuspend.c&gt; В примере есть задача - выполнить некую работу при поступлении SIGINT. Работа заключается в увеличении значения счетчика. Для выполнения этой простой задачи понадобится собрать все знания, которые у нас есть про </a:t>
            </a:r>
            <a:r>
              <a:rPr lang="ru-RU" sz="1200" b="0" i="0" u="none" strike="noStrike" cap="none" dirty="0" err="1">
                <a:solidFill>
                  <a:srgbClr val="000000"/>
                </a:solidFill>
                <a:effectLst/>
                <a:latin typeface="Calibri"/>
                <a:ea typeface="Calibri"/>
                <a:cs typeface="Calibri"/>
                <a:sym typeface="Calibri"/>
              </a:rPr>
              <a:t>sigaction</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sigprocmask</a:t>
            </a:r>
            <a:r>
              <a:rPr lang="ru-RU" sz="1200" b="0" i="0" u="none" strike="noStrike" cap="none" dirty="0">
                <a:solidFill>
                  <a:srgbClr val="000000"/>
                </a:solidFill>
                <a:effectLst/>
                <a:latin typeface="Calibri"/>
                <a:ea typeface="Calibri"/>
                <a:cs typeface="Calibri"/>
                <a:sym typeface="Calibri"/>
              </a:rPr>
              <a:t>, и объединить их с </a:t>
            </a:r>
            <a:r>
              <a:rPr lang="ru-RU" sz="1200" b="0" i="0" u="none" strike="noStrike" cap="none" dirty="0" err="1">
                <a:solidFill>
                  <a:srgbClr val="000000"/>
                </a:solidFill>
                <a:effectLst/>
                <a:latin typeface="Calibri"/>
                <a:ea typeface="Calibri"/>
                <a:cs typeface="Calibri"/>
                <a:sym typeface="Calibri"/>
              </a:rPr>
              <a:t>sigsuspend</a:t>
            </a:r>
            <a:r>
              <a:rPr lang="ru-RU" sz="1200" b="0" i="0" u="none" strike="noStrike" cap="none" dirty="0">
                <a:solidFill>
                  <a:srgbClr val="000000"/>
                </a:solidFill>
                <a:effectLst/>
                <a:latin typeface="Calibri"/>
                <a:ea typeface="Calibri"/>
                <a:cs typeface="Calibri"/>
                <a:sym typeface="Calibri"/>
              </a:rPr>
              <a:t>. В начале примера я блокирую SIGINT. Это нужно затем, что потом безопасно повесить на него обработчик и сделать еще несколько действий, не беспокоясь о том, что сигнал придет слишком рано. Далее я выставляю обработчик. Затем мне надо атомарно делать </a:t>
            </a:r>
            <a:r>
              <a:rPr lang="ru-RU" sz="1200" b="0" i="0" u="none" strike="noStrike" cap="none" dirty="0" err="1">
                <a:solidFill>
                  <a:srgbClr val="000000"/>
                </a:solidFill>
                <a:effectLst/>
                <a:latin typeface="Calibri"/>
                <a:ea typeface="Calibri"/>
                <a:cs typeface="Calibri"/>
                <a:sym typeface="Calibri"/>
              </a:rPr>
              <a:t>unblock</a:t>
            </a:r>
            <a:r>
              <a:rPr lang="ru-RU" sz="1200" b="0" i="0" u="none" strike="noStrike" cap="none" dirty="0">
                <a:solidFill>
                  <a:srgbClr val="000000"/>
                </a:solidFill>
                <a:effectLst/>
                <a:latin typeface="Calibri"/>
                <a:ea typeface="Calibri"/>
                <a:cs typeface="Calibri"/>
                <a:sym typeface="Calibri"/>
              </a:rPr>
              <a:t> + </a:t>
            </a:r>
            <a:r>
              <a:rPr lang="ru-RU" sz="1200" b="0" i="0" u="none" strike="noStrike" cap="none" dirty="0" err="1">
                <a:solidFill>
                  <a:srgbClr val="000000"/>
                </a:solidFill>
                <a:effectLst/>
                <a:latin typeface="Calibri"/>
                <a:ea typeface="Calibri"/>
                <a:cs typeface="Calibri"/>
                <a:sym typeface="Calibri"/>
              </a:rPr>
              <a:t>pause</a:t>
            </a:r>
            <a:r>
              <a:rPr lang="ru-RU" sz="1200" b="0" i="0" u="none" strike="noStrike" cap="none" dirty="0">
                <a:solidFill>
                  <a:srgbClr val="000000"/>
                </a:solidFill>
                <a:effectLst/>
                <a:latin typeface="Calibri"/>
                <a:ea typeface="Calibri"/>
                <a:cs typeface="Calibri"/>
                <a:sym typeface="Calibri"/>
              </a:rPr>
              <a:t>, пока не придет сигнал. Для этого я использую </a:t>
            </a:r>
            <a:r>
              <a:rPr lang="ru-RU" sz="1200" b="0" i="0" u="none" strike="noStrike" cap="none" dirty="0" err="1">
                <a:solidFill>
                  <a:srgbClr val="000000"/>
                </a:solidFill>
                <a:effectLst/>
                <a:latin typeface="Calibri"/>
                <a:ea typeface="Calibri"/>
                <a:cs typeface="Calibri"/>
                <a:sym typeface="Calibri"/>
              </a:rPr>
              <a:t>sigsuspend</a:t>
            </a:r>
            <a:r>
              <a:rPr lang="ru-RU" sz="1200" b="0" i="0" u="none" strike="noStrike" cap="none" dirty="0">
                <a:solidFill>
                  <a:srgbClr val="000000"/>
                </a:solidFill>
                <a:effectLst/>
                <a:latin typeface="Calibri"/>
                <a:ea typeface="Calibri"/>
                <a:cs typeface="Calibri"/>
                <a:sym typeface="Calibri"/>
              </a:rPr>
              <a:t>. В его маске я позволяю принимать SIGINT. После того, как сигнал пришел, и работа завершена, я возвращаю старую маску. Вместо увеличения счетчика можно делать в сигнале более сложную работу.</a:t>
            </a:r>
            <a:endParaRPr lang="ru-RU" dirty="0"/>
          </a:p>
        </p:txBody>
      </p:sp>
    </p:spTree>
    <p:extLst>
      <p:ext uri="{BB962C8B-B14F-4D97-AF65-F5344CB8AC3E}">
        <p14:creationId xmlns:p14="http://schemas.microsoft.com/office/powerpoint/2010/main" val="1381251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Обработчики сигналов запускаются на том же стеке, что и прерванный поток. Но это можно изменить. К примеру, если в обработчике ожидается жирная работа со стеком, и поточного может не хватить. Или поточный стек итак еле сдерживается от переполнения, и неожиданно на нем обрабатывать сигналы нельзя. Для этого используется функция </a:t>
            </a:r>
            <a:r>
              <a:rPr lang="ru-RU" sz="1200" b="0" i="0" u="none" strike="noStrike" cap="none" dirty="0" err="1">
                <a:solidFill>
                  <a:srgbClr val="000000"/>
                </a:solidFill>
                <a:effectLst/>
                <a:latin typeface="Calibri"/>
                <a:ea typeface="Calibri"/>
                <a:cs typeface="Calibri"/>
                <a:sym typeface="Calibri"/>
              </a:rPr>
              <a:t>sigaltstack</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4225536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&lt;разбор примера 10_sigaltstack.c&gt; В примере происходит обработка сигнала двумя способами - на стеке потока, и на специально созданном стеке. Обработчик печатает указатель со своего стека, и то же самое делают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и создатель нового стека. Запустив код, можно видеть, что при установке нового стека для сигналов указатель на стеке обработчика находится внутри границ этого нового стека, и что при использовании поточного стека указатель становится совсем другим - очень близко к стеку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Чтобы указать, что обработчик сигнала надо выполнять на спец. стеке, надо указать флаг SA_ONSTACK в </a:t>
            </a:r>
            <a:r>
              <a:rPr lang="ru-RU" sz="1200" b="0" i="0" u="none" strike="noStrike" cap="none" dirty="0" err="1">
                <a:solidFill>
                  <a:srgbClr val="000000"/>
                </a:solidFill>
                <a:effectLst/>
                <a:latin typeface="Calibri"/>
                <a:ea typeface="Calibri"/>
                <a:cs typeface="Calibri"/>
                <a:sym typeface="Calibri"/>
              </a:rPr>
              <a:t>sigaction</a:t>
            </a:r>
            <a:r>
              <a:rPr lang="ru-RU" sz="1200" b="0" i="0" u="none" strike="noStrike" cap="none" dirty="0">
                <a:solidFill>
                  <a:srgbClr val="000000"/>
                </a:solidFill>
                <a:effectLst/>
                <a:latin typeface="Calibri"/>
                <a:ea typeface="Calibri"/>
                <a:cs typeface="Calibri"/>
                <a:sym typeface="Calibri"/>
              </a:rPr>
              <a:t>, и создать сам стек при помощи </a:t>
            </a:r>
            <a:r>
              <a:rPr lang="ru-RU" sz="1200" b="0" i="0" u="none" strike="noStrike" cap="none" dirty="0" err="1">
                <a:solidFill>
                  <a:srgbClr val="000000"/>
                </a:solidFill>
                <a:effectLst/>
                <a:latin typeface="Calibri"/>
                <a:ea typeface="Calibri"/>
                <a:cs typeface="Calibri"/>
                <a:sym typeface="Calibri"/>
              </a:rPr>
              <a:t>sigaltstack</a:t>
            </a:r>
            <a:r>
              <a:rPr lang="ru-RU" sz="1200" b="0" i="0" u="none" strike="noStrike" cap="none" dirty="0">
                <a:solidFill>
                  <a:srgbClr val="000000"/>
                </a:solidFill>
                <a:effectLst/>
                <a:latin typeface="Calibri"/>
                <a:ea typeface="Calibri"/>
                <a:cs typeface="Calibri"/>
                <a:sym typeface="Calibri"/>
              </a:rPr>
              <a:t>. У потока за раз может быть только один стек для сигналов. Чтобы потом стек удалить, надо сделать сложное. Для начала нужно достать старый стек через второй аргумент </a:t>
            </a:r>
            <a:r>
              <a:rPr lang="ru-RU" sz="1200" b="0" i="0" u="none" strike="noStrike" cap="none" dirty="0" err="1">
                <a:solidFill>
                  <a:srgbClr val="000000"/>
                </a:solidFill>
                <a:effectLst/>
                <a:latin typeface="Calibri"/>
                <a:ea typeface="Calibri"/>
                <a:cs typeface="Calibri"/>
                <a:sym typeface="Calibri"/>
              </a:rPr>
              <a:t>sigaltstack</a:t>
            </a:r>
            <a:r>
              <a:rPr lang="ru-RU" sz="1200" b="0" i="0" u="none" strike="noStrike" cap="none" dirty="0">
                <a:solidFill>
                  <a:srgbClr val="000000"/>
                </a:solidFill>
                <a:effectLst/>
                <a:latin typeface="Calibri"/>
                <a:ea typeface="Calibri"/>
                <a:cs typeface="Calibri"/>
                <a:sym typeface="Calibri"/>
              </a:rPr>
              <a:t>. Потом выставить у него флаг SS_DISABLE, и снова позвать </a:t>
            </a:r>
            <a:r>
              <a:rPr lang="ru-RU" sz="1200" b="0" i="0" u="none" strike="noStrike" cap="none" dirty="0" err="1">
                <a:solidFill>
                  <a:srgbClr val="000000"/>
                </a:solidFill>
                <a:effectLst/>
                <a:latin typeface="Calibri"/>
                <a:ea typeface="Calibri"/>
                <a:cs typeface="Calibri"/>
                <a:sym typeface="Calibri"/>
              </a:rPr>
              <a:t>sigaltstack</a:t>
            </a:r>
            <a:r>
              <a:rPr lang="ru-RU" sz="1200" b="0" i="0" u="none" strike="noStrike" cap="none" dirty="0">
                <a:solidFill>
                  <a:srgbClr val="000000"/>
                </a:solidFill>
                <a:effectLst/>
                <a:latin typeface="Calibri"/>
                <a:ea typeface="Calibri"/>
                <a:cs typeface="Calibri"/>
                <a:sym typeface="Calibri"/>
              </a:rPr>
              <a:t>. Тогда ядро отвяжет этот стек от сигналов, и его можно освобождать.</a:t>
            </a:r>
            <a:endParaRPr lang="ru-RU" dirty="0"/>
          </a:p>
        </p:txBody>
      </p:sp>
    </p:spTree>
    <p:extLst>
      <p:ext uri="{BB962C8B-B14F-4D97-AF65-F5344CB8AC3E}">
        <p14:creationId xmlns:p14="http://schemas.microsoft.com/office/powerpoint/2010/main" val="2356779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Теперь у нас есть все, чтобы сделать с сигналами что-то по-настоящему полезное - нормальные </a:t>
            </a:r>
            <a:r>
              <a:rPr lang="ru-RU" sz="1200" b="0" i="0" u="none" strike="noStrike" cap="none" dirty="0" err="1">
                <a:solidFill>
                  <a:srgbClr val="000000"/>
                </a:solidFill>
                <a:effectLst/>
                <a:latin typeface="Calibri"/>
                <a:ea typeface="Calibri"/>
                <a:cs typeface="Calibri"/>
                <a:sym typeface="Calibri"/>
              </a:rPr>
              <a:t>корутины</a:t>
            </a:r>
            <a:r>
              <a:rPr lang="ru-RU" sz="1200" b="0" i="0" u="none" strike="noStrike" cap="none" dirty="0">
                <a:solidFill>
                  <a:srgbClr val="000000"/>
                </a:solidFill>
                <a:effectLst/>
                <a:latin typeface="Calibri"/>
                <a:ea typeface="Calibri"/>
                <a:cs typeface="Calibri"/>
                <a:sym typeface="Calibri"/>
              </a:rPr>
              <a:t> на С, без </a:t>
            </a:r>
            <a:r>
              <a:rPr lang="ru-RU" sz="1200" b="0" i="0" u="none" strike="noStrike" cap="none" dirty="0" err="1">
                <a:solidFill>
                  <a:srgbClr val="000000"/>
                </a:solidFill>
                <a:effectLst/>
                <a:latin typeface="Calibri"/>
                <a:ea typeface="Calibri"/>
                <a:cs typeface="Calibri"/>
                <a:sym typeface="Calibri"/>
              </a:rPr>
              <a:t>swapcontext</a:t>
            </a:r>
            <a:r>
              <a:rPr lang="ru-RU" sz="1200" b="0" i="0" u="none" strike="noStrike" cap="none" dirty="0">
                <a:solidFill>
                  <a:srgbClr val="000000"/>
                </a:solidFill>
                <a:effectLst/>
                <a:latin typeface="Calibri"/>
                <a:ea typeface="Calibri"/>
                <a:cs typeface="Calibri"/>
                <a:sym typeface="Calibri"/>
              </a:rPr>
              <a:t> и его проблем с совместимостью. Прежде, чем это делать, надо придумать план. Он заключается в том, чтобы сделать переключения на </a:t>
            </a:r>
            <a:r>
              <a:rPr lang="ru-RU" sz="1200" b="0" i="0" u="none" strike="noStrike" cap="none" dirty="0" err="1">
                <a:solidFill>
                  <a:srgbClr val="000000"/>
                </a:solidFill>
                <a:effectLst/>
                <a:latin typeface="Calibri"/>
                <a:ea typeface="Calibri"/>
                <a:cs typeface="Calibri"/>
                <a:sym typeface="Calibri"/>
              </a:rPr>
              <a:t>longjmp</a:t>
            </a:r>
            <a:r>
              <a:rPr lang="ru-RU" sz="1200" b="0" i="0" u="none" strike="noStrike" cap="none" dirty="0">
                <a:solidFill>
                  <a:srgbClr val="000000"/>
                </a:solidFill>
                <a:effectLst/>
                <a:latin typeface="Calibri"/>
                <a:ea typeface="Calibri"/>
                <a:cs typeface="Calibri"/>
                <a:sym typeface="Calibri"/>
              </a:rPr>
              <a:t>-ах. Но с этим возникает фундаментальная проблема, с которой мы столкнулись еще в первом ДЗ. </a:t>
            </a:r>
            <a:r>
              <a:rPr lang="ru-RU" sz="1200" b="0" i="0" u="none" strike="noStrike" cap="none" dirty="0" err="1">
                <a:solidFill>
                  <a:srgbClr val="000000"/>
                </a:solidFill>
                <a:effectLst/>
                <a:latin typeface="Calibri"/>
                <a:ea typeface="Calibri"/>
                <a:cs typeface="Calibri"/>
                <a:sym typeface="Calibri"/>
              </a:rPr>
              <a:t>Setjmp</a:t>
            </a:r>
            <a:r>
              <a:rPr lang="ru-RU" sz="1200" b="0" i="0" u="none" strike="noStrike" cap="none" dirty="0">
                <a:solidFill>
                  <a:srgbClr val="000000"/>
                </a:solidFill>
                <a:effectLst/>
                <a:latin typeface="Calibri"/>
                <a:ea typeface="Calibri"/>
                <a:cs typeface="Calibri"/>
                <a:sym typeface="Calibri"/>
              </a:rPr>
              <a:t> очень плохо переживает </a:t>
            </a:r>
            <a:r>
              <a:rPr lang="ru-RU" sz="1200" b="0" i="0" u="none" strike="noStrike" cap="none" dirty="0" err="1">
                <a:solidFill>
                  <a:srgbClr val="000000"/>
                </a:solidFill>
                <a:effectLst/>
                <a:latin typeface="Calibri"/>
                <a:ea typeface="Calibri"/>
                <a:cs typeface="Calibri"/>
                <a:sym typeface="Calibri"/>
              </a:rPr>
              <a:t>return</a:t>
            </a:r>
            <a:r>
              <a:rPr lang="ru-RU" sz="1200" b="0" i="0" u="none" strike="noStrike" cap="none" dirty="0">
                <a:solidFill>
                  <a:srgbClr val="000000"/>
                </a:solidFill>
                <a:effectLst/>
                <a:latin typeface="Calibri"/>
                <a:ea typeface="Calibri"/>
                <a:cs typeface="Calibri"/>
                <a:sym typeface="Calibri"/>
              </a:rPr>
              <a:t>. И если много </a:t>
            </a:r>
            <a:r>
              <a:rPr lang="ru-RU" sz="1200" b="0" i="0" u="none" strike="noStrike" cap="none" dirty="0" err="1">
                <a:solidFill>
                  <a:srgbClr val="000000"/>
                </a:solidFill>
                <a:effectLst/>
                <a:latin typeface="Calibri"/>
                <a:ea typeface="Calibri"/>
                <a:cs typeface="Calibri"/>
                <a:sym typeface="Calibri"/>
              </a:rPr>
              <a:t>корутин</a:t>
            </a:r>
            <a:r>
              <a:rPr lang="ru-RU" sz="1200" b="0" i="0" u="none" strike="noStrike" cap="none" dirty="0">
                <a:solidFill>
                  <a:srgbClr val="000000"/>
                </a:solidFill>
                <a:effectLst/>
                <a:latin typeface="Calibri"/>
                <a:ea typeface="Calibri"/>
                <a:cs typeface="Calibri"/>
                <a:sym typeface="Calibri"/>
              </a:rPr>
              <a:t> делят один стек, то неизбежны ситуации, когда одна </a:t>
            </a:r>
            <a:r>
              <a:rPr lang="ru-RU" sz="1200" b="0" i="0" u="none" strike="noStrike" cap="none" dirty="0" err="1">
                <a:solidFill>
                  <a:srgbClr val="000000"/>
                </a:solidFill>
                <a:effectLst/>
                <a:latin typeface="Calibri"/>
                <a:ea typeface="Calibri"/>
                <a:cs typeface="Calibri"/>
                <a:sym typeface="Calibri"/>
              </a:rPr>
              <a:t>корутина</a:t>
            </a:r>
            <a:r>
              <a:rPr lang="ru-RU" sz="1200" b="0" i="0" u="none" strike="noStrike" cap="none" dirty="0">
                <a:solidFill>
                  <a:srgbClr val="000000"/>
                </a:solidFill>
                <a:effectLst/>
                <a:latin typeface="Calibri"/>
                <a:ea typeface="Calibri"/>
                <a:cs typeface="Calibri"/>
                <a:sym typeface="Calibri"/>
              </a:rPr>
              <a:t> на этом стеке сделала </a:t>
            </a:r>
            <a:r>
              <a:rPr lang="ru-RU" sz="1200" b="0" i="0" u="none" strike="noStrike" cap="none" dirty="0" err="1">
                <a:solidFill>
                  <a:srgbClr val="000000"/>
                </a:solidFill>
                <a:effectLst/>
                <a:latin typeface="Calibri"/>
                <a:ea typeface="Calibri"/>
                <a:cs typeface="Calibri"/>
                <a:sym typeface="Calibri"/>
              </a:rPr>
              <a:t>setjmp</a:t>
            </a:r>
            <a:r>
              <a:rPr lang="ru-RU" sz="1200" b="0" i="0" u="none" strike="noStrike" cap="none" dirty="0">
                <a:solidFill>
                  <a:srgbClr val="000000"/>
                </a:solidFill>
                <a:effectLst/>
                <a:latin typeface="Calibri"/>
                <a:ea typeface="Calibri"/>
                <a:cs typeface="Calibri"/>
                <a:sym typeface="Calibri"/>
              </a:rPr>
              <a:t>, передала управление другой, и та сделала отсюда </a:t>
            </a:r>
            <a:r>
              <a:rPr lang="ru-RU" sz="1200" b="0" i="0" u="none" strike="noStrike" cap="none" dirty="0" err="1">
                <a:solidFill>
                  <a:srgbClr val="000000"/>
                </a:solidFill>
                <a:effectLst/>
                <a:latin typeface="Calibri"/>
                <a:ea typeface="Calibri"/>
                <a:cs typeface="Calibri"/>
                <a:sym typeface="Calibri"/>
              </a:rPr>
              <a:t>return</a:t>
            </a:r>
            <a:r>
              <a:rPr lang="ru-RU" sz="1200" b="0" i="0" u="none" strike="noStrike" cap="none" dirty="0">
                <a:solidFill>
                  <a:srgbClr val="000000"/>
                </a:solidFill>
                <a:effectLst/>
                <a:latin typeface="Calibri"/>
                <a:ea typeface="Calibri"/>
                <a:cs typeface="Calibri"/>
                <a:sym typeface="Calibri"/>
              </a:rPr>
              <a:t>. Прежде чем мы увидим гениальное решение этой проблемы, надо разобраться, откуда она возникает.</a:t>
            </a:r>
            <a:endParaRPr lang="ru-RU" dirty="0"/>
          </a:p>
        </p:txBody>
      </p:sp>
    </p:spTree>
    <p:extLst>
      <p:ext uri="{BB962C8B-B14F-4D97-AF65-F5344CB8AC3E}">
        <p14:creationId xmlns:p14="http://schemas.microsoft.com/office/powerpoint/2010/main" val="2595245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&lt;разбор примера 11_setjmp_problem.c&gt; Есть следующий чрезвычайно простой пример. В нем вызывается функция, в которой вызывается еще функция, которая запоминает контекст в </a:t>
            </a:r>
            <a:r>
              <a:rPr lang="ru-RU" sz="1200" b="0" i="0" u="none" strike="noStrike" cap="none" dirty="0" err="1">
                <a:solidFill>
                  <a:srgbClr val="000000"/>
                </a:solidFill>
                <a:effectLst/>
                <a:latin typeface="Calibri"/>
                <a:ea typeface="Calibri"/>
                <a:cs typeface="Calibri"/>
                <a:sym typeface="Calibri"/>
              </a:rPr>
              <a:t>setjmp</a:t>
            </a:r>
            <a:r>
              <a:rPr lang="ru-RU" sz="1200" b="0" i="0" u="none" strike="noStrike" cap="none" dirty="0">
                <a:solidFill>
                  <a:srgbClr val="000000"/>
                </a:solidFill>
                <a:effectLst/>
                <a:latin typeface="Calibri"/>
                <a:ea typeface="Calibri"/>
                <a:cs typeface="Calibri"/>
                <a:sym typeface="Calibri"/>
              </a:rPr>
              <a:t>. Затем происходит два возврата - из testf2 и из </a:t>
            </a:r>
            <a:r>
              <a:rPr lang="ru-RU" sz="1200" b="0" i="0" u="none" strike="noStrike" cap="none" dirty="0" err="1">
                <a:solidFill>
                  <a:srgbClr val="000000"/>
                </a:solidFill>
                <a:effectLst/>
                <a:latin typeface="Calibri"/>
                <a:ea typeface="Calibri"/>
                <a:cs typeface="Calibri"/>
                <a:sym typeface="Calibri"/>
              </a:rPr>
              <a:t>testf</a:t>
            </a:r>
            <a:r>
              <a:rPr lang="ru-RU" sz="1200" b="0" i="0" u="none" strike="noStrike" cap="none" dirty="0">
                <a:solidFill>
                  <a:srgbClr val="000000"/>
                </a:solidFill>
                <a:effectLst/>
                <a:latin typeface="Calibri"/>
                <a:ea typeface="Calibri"/>
                <a:cs typeface="Calibri"/>
                <a:sym typeface="Calibri"/>
              </a:rPr>
              <a:t>. Затем из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делается прыжок обратно в testf2. Но дальше происходит </a:t>
            </a:r>
            <a:r>
              <a:rPr lang="ru-RU" sz="1200" b="0" i="0" u="none" strike="noStrike" cap="none" dirty="0" err="1">
                <a:solidFill>
                  <a:srgbClr val="000000"/>
                </a:solidFill>
                <a:effectLst/>
                <a:latin typeface="Calibri"/>
                <a:ea typeface="Calibri"/>
                <a:cs typeface="Calibri"/>
                <a:sym typeface="Calibri"/>
              </a:rPr>
              <a:t>segfault</a:t>
            </a:r>
            <a:r>
              <a:rPr lang="ru-RU" sz="1200" b="0" i="0" u="none" strike="noStrike" cap="none" dirty="0">
                <a:solidFill>
                  <a:srgbClr val="000000"/>
                </a:solidFill>
                <a:effectLst/>
                <a:latin typeface="Calibri"/>
                <a:ea typeface="Calibri"/>
                <a:cs typeface="Calibri"/>
                <a:sym typeface="Calibri"/>
              </a:rPr>
              <a:t>. Из-за чего? Даже больше скажу, удалив промежуточный вызов, мы все равно не починим проблему - просто падать начинает реже и при более сложных условиях. В случае с примером падение 100%.</a:t>
            </a:r>
            <a:endParaRPr lang="ru-RU" dirty="0"/>
          </a:p>
        </p:txBody>
      </p:sp>
    </p:spTree>
    <p:extLst>
      <p:ext uri="{BB962C8B-B14F-4D97-AF65-F5344CB8AC3E}">
        <p14:creationId xmlns:p14="http://schemas.microsoft.com/office/powerpoint/2010/main" val="18949237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Дело в следующем. Когда вызывается какая-либо функция, она кроме обычных аргументов еще принимает один неявный, лежащий прямо до ее стека - адрес возврата. Куда надо прыгать в секцию .</a:t>
            </a:r>
            <a:r>
              <a:rPr lang="en-US" sz="1200" b="0" i="0" u="none" strike="noStrike" cap="none" dirty="0">
                <a:solidFill>
                  <a:srgbClr val="000000"/>
                </a:solidFill>
                <a:effectLst/>
                <a:latin typeface="Calibri"/>
                <a:ea typeface="Calibri"/>
                <a:cs typeface="Calibri"/>
                <a:sym typeface="Calibri"/>
              </a:rPr>
              <a:t>text, </a:t>
            </a:r>
            <a:r>
              <a:rPr lang="ru-RU" sz="1200" b="0" i="0" u="none" strike="noStrike" cap="none" dirty="0">
                <a:solidFill>
                  <a:srgbClr val="000000"/>
                </a:solidFill>
                <a:effectLst/>
                <a:latin typeface="Calibri"/>
                <a:ea typeface="Calibri"/>
                <a:cs typeface="Calibri"/>
                <a:sym typeface="Calibri"/>
              </a:rPr>
              <a:t>когда из этой функции сделали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Если по этой логике разложить пример, то выходит так. Вызов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кладет на стек адрес возврата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и прыгает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Там на стек кладется адрес возврата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 происходит прыжок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Там сохраняется контекст и делается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Этот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возьмет со стека адрес возврата, где лежит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и прыгнет в нее. Там снимется следующий адрес возврата -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Потом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прыгает обратно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Что на стеке? На стеке сейчас ничего, никаких адресов возврата. Они уже были перетерты 20 раз другими вызовами вроде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Так что когда из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будет делаться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второй раз, он из того места, где должен быть адрес возврата, возьмет мусор. Поэтому прыжок будет не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или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а в случайное место, где скорее всего даже страницы физической нет.</a:t>
            </a:r>
          </a:p>
          <a:p>
            <a:pPr fontAlgn="base"/>
            <a:r>
              <a:rPr lang="en-US" sz="1200" b="0" i="0" u="none" strike="noStrike" cap="none" dirty="0" err="1">
                <a:solidFill>
                  <a:srgbClr val="000000"/>
                </a:solidFill>
                <a:effectLst/>
                <a:latin typeface="Calibri"/>
                <a:ea typeface="Calibri"/>
                <a:cs typeface="Calibri"/>
                <a:sym typeface="Calibri"/>
              </a:rPr>
              <a:t>Libcoro</a:t>
            </a:r>
            <a:r>
              <a:rPr lang="en-US" sz="1200" b="0" i="0" u="none" strike="noStrike" cap="none" dirty="0">
                <a:solidFill>
                  <a:srgbClr val="000000"/>
                </a:solidFill>
                <a:effectLst/>
                <a:latin typeface="Calibri"/>
                <a:ea typeface="Calibri"/>
                <a:cs typeface="Calibri"/>
                <a:sym typeface="Calibri"/>
              </a:rPr>
              <a:t> [3] 4_signals/11_setjmp_problem.c static volatile </a:t>
            </a:r>
            <a:r>
              <a:rPr lang="en-US" sz="1200" b="0" i="0" u="none" strike="noStrike" cap="none" dirty="0" err="1">
                <a:solidFill>
                  <a:srgbClr val="000000"/>
                </a:solidFill>
                <a:effectLst/>
                <a:latin typeface="Calibri"/>
                <a:ea typeface="Calibri"/>
                <a:cs typeface="Calibri"/>
                <a:sym typeface="Calibri"/>
              </a:rPr>
              <a:t>jmp_buf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static volatile bool stop = false ; static volatile int total = 0 ; static void testf2 ( void ) { </a:t>
            </a:r>
            <a:r>
              <a:rPr lang="en-US" sz="1200" b="0" i="0" u="none" strike="noStrike" cap="none" dirty="0" err="1">
                <a:solidFill>
                  <a:srgbClr val="000000"/>
                </a:solidFill>
                <a:effectLst/>
                <a:latin typeface="Calibri"/>
                <a:ea typeface="Calibri"/>
                <a:cs typeface="Calibri"/>
                <a:sym typeface="Calibri"/>
              </a:rPr>
              <a:t>setjmp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if (++total &gt; 10 )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"Bad exit\n" ); exit ( -1 ); } } static void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 void ) { testf2(); } int main ( void ) {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if (! stop) { stop = true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a:t>
            </a:r>
            <a:r>
              <a:rPr lang="ru-RU" sz="1200" b="0" i="0" u="none" strike="noStrike" cap="none" dirty="0">
                <a:solidFill>
                  <a:srgbClr val="000000"/>
                </a:solidFill>
                <a:effectLst/>
                <a:latin typeface="Calibri"/>
                <a:ea typeface="Calibri"/>
                <a:cs typeface="Calibri"/>
                <a:sym typeface="Calibri"/>
              </a:rPr>
              <a:t>А</a:t>
            </a:r>
            <a:r>
              <a:rPr lang="en-US" sz="1200" b="0" i="0" u="none" strike="noStrike" cap="none" dirty="0" err="1">
                <a:solidFill>
                  <a:srgbClr val="000000"/>
                </a:solidFill>
                <a:effectLst/>
                <a:latin typeface="Calibri"/>
                <a:ea typeface="Calibri"/>
                <a:cs typeface="Calibri"/>
                <a:sym typeface="Calibri"/>
              </a:rPr>
              <a:t>fter</a:t>
            </a:r>
            <a:r>
              <a:rPr lang="en-US" sz="1200" b="0" i="0" u="none" strike="noStrike" cap="none" dirty="0">
                <a:solidFill>
                  <a:srgbClr val="000000"/>
                </a:solidFill>
                <a:effectLst/>
                <a:latin typeface="Calibri"/>
                <a:ea typeface="Calibri"/>
                <a:cs typeface="Calibri"/>
                <a:sym typeface="Calibri"/>
              </a:rPr>
              <a:t> first call\n" );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1 ); } return 0 ; } </a:t>
            </a:r>
            <a:r>
              <a:rPr lang="ru-RU" sz="1200" b="0" i="0" u="none" strike="noStrike" cap="none" dirty="0">
                <a:solidFill>
                  <a:srgbClr val="000000"/>
                </a:solidFill>
                <a:effectLst/>
                <a:latin typeface="Calibri"/>
                <a:ea typeface="Calibri"/>
                <a:cs typeface="Calibri"/>
                <a:sym typeface="Calibri"/>
              </a:rPr>
              <a:t>Стек - &lt;</a:t>
            </a:r>
            <a:r>
              <a:rPr lang="en-US" sz="1200" b="0" i="0" u="none" strike="noStrike" cap="none" dirty="0">
                <a:solidFill>
                  <a:srgbClr val="000000"/>
                </a:solidFill>
                <a:effectLst/>
                <a:latin typeface="Calibri"/>
                <a:ea typeface="Calibri"/>
                <a:cs typeface="Calibri"/>
                <a:sym typeface="Calibri"/>
              </a:rPr>
              <a: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main&gt; &lt;ret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&gt; - - - - </a:t>
            </a:r>
            <a:r>
              <a:rPr lang="ru-RU" sz="1200" b="0" i="0" u="none" strike="noStrike" cap="none" dirty="0">
                <a:solidFill>
                  <a:srgbClr val="000000"/>
                </a:solidFill>
                <a:effectLst/>
                <a:latin typeface="Calibri"/>
                <a:ea typeface="Calibri"/>
                <a:cs typeface="Calibri"/>
                <a:sym typeface="Calibri"/>
              </a:rPr>
              <a:t>Ошибка! На стеке нет адреса возврата!</a:t>
            </a:r>
          </a:p>
          <a:p>
            <a:r>
              <a:rPr lang="ru-RU" sz="1200" b="0" i="0" u="none" strike="noStrike" cap="none" dirty="0">
                <a:solidFill>
                  <a:srgbClr val="000000"/>
                </a:solidFill>
                <a:effectLst/>
                <a:latin typeface="Calibri"/>
                <a:ea typeface="Calibri"/>
                <a:cs typeface="Calibri"/>
                <a:sym typeface="Calibri"/>
              </a:rPr>
              <a:t> </a:t>
            </a:r>
          </a:p>
          <a:p>
            <a:endParaRPr lang="ru-RU" dirty="0"/>
          </a:p>
        </p:txBody>
      </p:sp>
    </p:spTree>
    <p:extLst>
      <p:ext uri="{BB962C8B-B14F-4D97-AF65-F5344CB8AC3E}">
        <p14:creationId xmlns:p14="http://schemas.microsoft.com/office/powerpoint/2010/main" val="1333982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Дело в следующем. Когда вызывается какая-либо функция, она кроме обычных аргументов еще принимает один неявный, лежащий прямо до ее стека - адрес возврата. Куда надо прыгать в секцию .</a:t>
            </a:r>
            <a:r>
              <a:rPr lang="en-US" sz="1200" b="0" i="0" u="none" strike="noStrike" cap="none" dirty="0">
                <a:solidFill>
                  <a:srgbClr val="000000"/>
                </a:solidFill>
                <a:effectLst/>
                <a:latin typeface="Calibri"/>
                <a:ea typeface="Calibri"/>
                <a:cs typeface="Calibri"/>
                <a:sym typeface="Calibri"/>
              </a:rPr>
              <a:t>text, </a:t>
            </a:r>
            <a:r>
              <a:rPr lang="ru-RU" sz="1200" b="0" i="0" u="none" strike="noStrike" cap="none" dirty="0">
                <a:solidFill>
                  <a:srgbClr val="000000"/>
                </a:solidFill>
                <a:effectLst/>
                <a:latin typeface="Calibri"/>
                <a:ea typeface="Calibri"/>
                <a:cs typeface="Calibri"/>
                <a:sym typeface="Calibri"/>
              </a:rPr>
              <a:t>когда из этой функции сделали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Если по этой логике разложить пример, то выходит так. Вызов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кладет на стек адрес возврата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и прыгает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Там на стек кладется адрес возврата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 происходит прыжок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Там сохраняется контекст и делается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Этот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возьмет со стека адрес возврата, где лежит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и прыгнет в нее. Там снимется следующий адрес возврата -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Потом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прыгает обратно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Что на стеке? На стеке сейчас ничего, никаких адресов возврата. Они уже были перетерты 20 раз другими вызовами вроде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Так что когда из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будет делаться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второй раз, он из того места, где должен быть адрес возврата, возьмет мусор. Поэтому прыжок будет не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или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а в случайное место, где скорее всего даже страницы физической нет.</a:t>
            </a:r>
          </a:p>
          <a:p>
            <a:pPr fontAlgn="base"/>
            <a:r>
              <a:rPr lang="en-US" sz="1200" b="0" i="0" u="none" strike="noStrike" cap="none" dirty="0" err="1">
                <a:solidFill>
                  <a:srgbClr val="000000"/>
                </a:solidFill>
                <a:effectLst/>
                <a:latin typeface="Calibri"/>
                <a:ea typeface="Calibri"/>
                <a:cs typeface="Calibri"/>
                <a:sym typeface="Calibri"/>
              </a:rPr>
              <a:t>Libcoro</a:t>
            </a:r>
            <a:r>
              <a:rPr lang="en-US" sz="1200" b="0" i="0" u="none" strike="noStrike" cap="none" dirty="0">
                <a:solidFill>
                  <a:srgbClr val="000000"/>
                </a:solidFill>
                <a:effectLst/>
                <a:latin typeface="Calibri"/>
                <a:ea typeface="Calibri"/>
                <a:cs typeface="Calibri"/>
                <a:sym typeface="Calibri"/>
              </a:rPr>
              <a:t> [3] 4_signals/11_setjmp_problem.c static volatile </a:t>
            </a:r>
            <a:r>
              <a:rPr lang="en-US" sz="1200" b="0" i="0" u="none" strike="noStrike" cap="none" dirty="0" err="1">
                <a:solidFill>
                  <a:srgbClr val="000000"/>
                </a:solidFill>
                <a:effectLst/>
                <a:latin typeface="Calibri"/>
                <a:ea typeface="Calibri"/>
                <a:cs typeface="Calibri"/>
                <a:sym typeface="Calibri"/>
              </a:rPr>
              <a:t>jmp_buf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static volatile bool stop = false ; static volatile int total = 0 ; static void testf2 ( void ) { </a:t>
            </a:r>
            <a:r>
              <a:rPr lang="en-US" sz="1200" b="0" i="0" u="none" strike="noStrike" cap="none" dirty="0" err="1">
                <a:solidFill>
                  <a:srgbClr val="000000"/>
                </a:solidFill>
                <a:effectLst/>
                <a:latin typeface="Calibri"/>
                <a:ea typeface="Calibri"/>
                <a:cs typeface="Calibri"/>
                <a:sym typeface="Calibri"/>
              </a:rPr>
              <a:t>setjmp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if (++total &gt; 10 )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"Bad exit\n" ); exit ( -1 ); } } static void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 void ) { testf2(); } int main ( void ) {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if (! stop) { stop = true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a:t>
            </a:r>
            <a:r>
              <a:rPr lang="ru-RU" sz="1200" b="0" i="0" u="none" strike="noStrike" cap="none" dirty="0">
                <a:solidFill>
                  <a:srgbClr val="000000"/>
                </a:solidFill>
                <a:effectLst/>
                <a:latin typeface="Calibri"/>
                <a:ea typeface="Calibri"/>
                <a:cs typeface="Calibri"/>
                <a:sym typeface="Calibri"/>
              </a:rPr>
              <a:t>А</a:t>
            </a:r>
            <a:r>
              <a:rPr lang="en-US" sz="1200" b="0" i="0" u="none" strike="noStrike" cap="none" dirty="0" err="1">
                <a:solidFill>
                  <a:srgbClr val="000000"/>
                </a:solidFill>
                <a:effectLst/>
                <a:latin typeface="Calibri"/>
                <a:ea typeface="Calibri"/>
                <a:cs typeface="Calibri"/>
                <a:sym typeface="Calibri"/>
              </a:rPr>
              <a:t>fter</a:t>
            </a:r>
            <a:r>
              <a:rPr lang="en-US" sz="1200" b="0" i="0" u="none" strike="noStrike" cap="none" dirty="0">
                <a:solidFill>
                  <a:srgbClr val="000000"/>
                </a:solidFill>
                <a:effectLst/>
                <a:latin typeface="Calibri"/>
                <a:ea typeface="Calibri"/>
                <a:cs typeface="Calibri"/>
                <a:sym typeface="Calibri"/>
              </a:rPr>
              <a:t> first call\n" );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1 ); } return 0 ; } </a:t>
            </a:r>
            <a:r>
              <a:rPr lang="ru-RU" sz="1200" b="0" i="0" u="none" strike="noStrike" cap="none" dirty="0">
                <a:solidFill>
                  <a:srgbClr val="000000"/>
                </a:solidFill>
                <a:effectLst/>
                <a:latin typeface="Calibri"/>
                <a:ea typeface="Calibri"/>
                <a:cs typeface="Calibri"/>
                <a:sym typeface="Calibri"/>
              </a:rPr>
              <a:t>Стек - &lt;</a:t>
            </a:r>
            <a:r>
              <a:rPr lang="en-US" sz="1200" b="0" i="0" u="none" strike="noStrike" cap="none" dirty="0">
                <a:solidFill>
                  <a:srgbClr val="000000"/>
                </a:solidFill>
                <a:effectLst/>
                <a:latin typeface="Calibri"/>
                <a:ea typeface="Calibri"/>
                <a:cs typeface="Calibri"/>
                <a:sym typeface="Calibri"/>
              </a:rPr>
              <a: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main&gt; &lt;ret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&gt; - - - - </a:t>
            </a:r>
            <a:r>
              <a:rPr lang="ru-RU" sz="1200" b="0" i="0" u="none" strike="noStrike" cap="none" dirty="0">
                <a:solidFill>
                  <a:srgbClr val="000000"/>
                </a:solidFill>
                <a:effectLst/>
                <a:latin typeface="Calibri"/>
                <a:ea typeface="Calibri"/>
                <a:cs typeface="Calibri"/>
                <a:sym typeface="Calibri"/>
              </a:rPr>
              <a:t>Ошибка! На стеке нет адреса возврата!</a:t>
            </a:r>
          </a:p>
          <a:p>
            <a:r>
              <a:rPr lang="ru-RU" sz="1200" b="0" i="0" u="none" strike="noStrike" cap="none" dirty="0">
                <a:solidFill>
                  <a:srgbClr val="000000"/>
                </a:solidFill>
                <a:effectLst/>
                <a:latin typeface="Calibri"/>
                <a:ea typeface="Calibri"/>
                <a:cs typeface="Calibri"/>
                <a:sym typeface="Calibri"/>
              </a:rPr>
              <a:t> </a:t>
            </a:r>
          </a:p>
          <a:p>
            <a:endParaRPr lang="ru-RU" dirty="0"/>
          </a:p>
        </p:txBody>
      </p:sp>
    </p:spTree>
    <p:extLst>
      <p:ext uri="{BB962C8B-B14F-4D97-AF65-F5344CB8AC3E}">
        <p14:creationId xmlns:p14="http://schemas.microsoft.com/office/powerpoint/2010/main" val="2941835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Дело в следующем. Когда вызывается какая-либо функция, она кроме обычных аргументов еще принимает один неявный, лежащий прямо до ее стека - адрес возврата. Куда надо прыгать в секцию .</a:t>
            </a:r>
            <a:r>
              <a:rPr lang="en-US" sz="1200" b="0" i="0" u="none" strike="noStrike" cap="none" dirty="0">
                <a:solidFill>
                  <a:srgbClr val="000000"/>
                </a:solidFill>
                <a:effectLst/>
                <a:latin typeface="Calibri"/>
                <a:ea typeface="Calibri"/>
                <a:cs typeface="Calibri"/>
                <a:sym typeface="Calibri"/>
              </a:rPr>
              <a:t>text, </a:t>
            </a:r>
            <a:r>
              <a:rPr lang="ru-RU" sz="1200" b="0" i="0" u="none" strike="noStrike" cap="none" dirty="0">
                <a:solidFill>
                  <a:srgbClr val="000000"/>
                </a:solidFill>
                <a:effectLst/>
                <a:latin typeface="Calibri"/>
                <a:ea typeface="Calibri"/>
                <a:cs typeface="Calibri"/>
                <a:sym typeface="Calibri"/>
              </a:rPr>
              <a:t>когда из этой функции сделали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Если по этой логике разложить пример, то выходит так. Вызов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кладет на стек адрес возврата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и прыгает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Там на стек кладется адрес возврата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 происходит прыжок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Там сохраняется контекст и делается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Этот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возьмет со стека адрес возврата, где лежит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и прыгнет в нее. Там снимется следующий адрес возврата -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Потом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прыгает обратно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Что на стеке? На стеке сейчас ничего, никаких адресов возврата. Они уже были перетерты 20 раз другими вызовами вроде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Так что когда из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будет делаться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второй раз, он из того места, где должен быть адрес возврата, возьмет мусор. Поэтому прыжок будет не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или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а в случайное место, где скорее всего даже страницы физической нет.</a:t>
            </a:r>
          </a:p>
          <a:p>
            <a:pPr fontAlgn="base"/>
            <a:r>
              <a:rPr lang="en-US" sz="1200" b="0" i="0" u="none" strike="noStrike" cap="none" dirty="0" err="1">
                <a:solidFill>
                  <a:srgbClr val="000000"/>
                </a:solidFill>
                <a:effectLst/>
                <a:latin typeface="Calibri"/>
                <a:ea typeface="Calibri"/>
                <a:cs typeface="Calibri"/>
                <a:sym typeface="Calibri"/>
              </a:rPr>
              <a:t>Libcoro</a:t>
            </a:r>
            <a:r>
              <a:rPr lang="en-US" sz="1200" b="0" i="0" u="none" strike="noStrike" cap="none" dirty="0">
                <a:solidFill>
                  <a:srgbClr val="000000"/>
                </a:solidFill>
                <a:effectLst/>
                <a:latin typeface="Calibri"/>
                <a:ea typeface="Calibri"/>
                <a:cs typeface="Calibri"/>
                <a:sym typeface="Calibri"/>
              </a:rPr>
              <a:t> [3] 4_signals/11_setjmp_problem.c static volatile </a:t>
            </a:r>
            <a:r>
              <a:rPr lang="en-US" sz="1200" b="0" i="0" u="none" strike="noStrike" cap="none" dirty="0" err="1">
                <a:solidFill>
                  <a:srgbClr val="000000"/>
                </a:solidFill>
                <a:effectLst/>
                <a:latin typeface="Calibri"/>
                <a:ea typeface="Calibri"/>
                <a:cs typeface="Calibri"/>
                <a:sym typeface="Calibri"/>
              </a:rPr>
              <a:t>jmp_buf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static volatile bool stop = false ; static volatile int total = 0 ; static void testf2 ( void ) { </a:t>
            </a:r>
            <a:r>
              <a:rPr lang="en-US" sz="1200" b="0" i="0" u="none" strike="noStrike" cap="none" dirty="0" err="1">
                <a:solidFill>
                  <a:srgbClr val="000000"/>
                </a:solidFill>
                <a:effectLst/>
                <a:latin typeface="Calibri"/>
                <a:ea typeface="Calibri"/>
                <a:cs typeface="Calibri"/>
                <a:sym typeface="Calibri"/>
              </a:rPr>
              <a:t>setjmp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if (++total &gt; 10 )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"Bad exit\n" ); exit ( -1 ); } } static void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 void ) { testf2(); } int main ( void ) {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if (! stop) { stop = true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a:t>
            </a:r>
            <a:r>
              <a:rPr lang="ru-RU" sz="1200" b="0" i="0" u="none" strike="noStrike" cap="none" dirty="0">
                <a:solidFill>
                  <a:srgbClr val="000000"/>
                </a:solidFill>
                <a:effectLst/>
                <a:latin typeface="Calibri"/>
                <a:ea typeface="Calibri"/>
                <a:cs typeface="Calibri"/>
                <a:sym typeface="Calibri"/>
              </a:rPr>
              <a:t>А</a:t>
            </a:r>
            <a:r>
              <a:rPr lang="en-US" sz="1200" b="0" i="0" u="none" strike="noStrike" cap="none" dirty="0" err="1">
                <a:solidFill>
                  <a:srgbClr val="000000"/>
                </a:solidFill>
                <a:effectLst/>
                <a:latin typeface="Calibri"/>
                <a:ea typeface="Calibri"/>
                <a:cs typeface="Calibri"/>
                <a:sym typeface="Calibri"/>
              </a:rPr>
              <a:t>fter</a:t>
            </a:r>
            <a:r>
              <a:rPr lang="en-US" sz="1200" b="0" i="0" u="none" strike="noStrike" cap="none" dirty="0">
                <a:solidFill>
                  <a:srgbClr val="000000"/>
                </a:solidFill>
                <a:effectLst/>
                <a:latin typeface="Calibri"/>
                <a:ea typeface="Calibri"/>
                <a:cs typeface="Calibri"/>
                <a:sym typeface="Calibri"/>
              </a:rPr>
              <a:t> first call\n" );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1 ); } return 0 ; } </a:t>
            </a:r>
            <a:r>
              <a:rPr lang="ru-RU" sz="1200" b="0" i="0" u="none" strike="noStrike" cap="none" dirty="0">
                <a:solidFill>
                  <a:srgbClr val="000000"/>
                </a:solidFill>
                <a:effectLst/>
                <a:latin typeface="Calibri"/>
                <a:ea typeface="Calibri"/>
                <a:cs typeface="Calibri"/>
                <a:sym typeface="Calibri"/>
              </a:rPr>
              <a:t>Стек - &lt;</a:t>
            </a:r>
            <a:r>
              <a:rPr lang="en-US" sz="1200" b="0" i="0" u="none" strike="noStrike" cap="none" dirty="0">
                <a:solidFill>
                  <a:srgbClr val="000000"/>
                </a:solidFill>
                <a:effectLst/>
                <a:latin typeface="Calibri"/>
                <a:ea typeface="Calibri"/>
                <a:cs typeface="Calibri"/>
                <a:sym typeface="Calibri"/>
              </a:rPr>
              <a: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main&gt; &lt;ret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&gt; - - - - </a:t>
            </a:r>
            <a:r>
              <a:rPr lang="ru-RU" sz="1200" b="0" i="0" u="none" strike="noStrike" cap="none" dirty="0">
                <a:solidFill>
                  <a:srgbClr val="000000"/>
                </a:solidFill>
                <a:effectLst/>
                <a:latin typeface="Calibri"/>
                <a:ea typeface="Calibri"/>
                <a:cs typeface="Calibri"/>
                <a:sym typeface="Calibri"/>
              </a:rPr>
              <a:t>Ошибка! На стеке нет адреса возврата!</a:t>
            </a:r>
          </a:p>
          <a:p>
            <a:r>
              <a:rPr lang="ru-RU" sz="1200" b="0" i="0" u="none" strike="noStrike" cap="none" dirty="0">
                <a:solidFill>
                  <a:srgbClr val="000000"/>
                </a:solidFill>
                <a:effectLst/>
                <a:latin typeface="Calibri"/>
                <a:ea typeface="Calibri"/>
                <a:cs typeface="Calibri"/>
                <a:sym typeface="Calibri"/>
              </a:rPr>
              <a:t> </a:t>
            </a:r>
          </a:p>
          <a:p>
            <a:endParaRPr lang="ru-RU" dirty="0"/>
          </a:p>
        </p:txBody>
      </p:sp>
    </p:spTree>
    <p:extLst>
      <p:ext uri="{BB962C8B-B14F-4D97-AF65-F5344CB8AC3E}">
        <p14:creationId xmlns:p14="http://schemas.microsoft.com/office/powerpoint/2010/main" val="258383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c9b4df38e8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177800" lvl="0" indent="0" algn="l" rtl="0">
              <a:lnSpc>
                <a:spcPct val="140000"/>
              </a:lnSpc>
              <a:spcBef>
                <a:spcPts val="0"/>
              </a:spcBef>
              <a:spcAft>
                <a:spcPts val="0"/>
              </a:spcAft>
              <a:buNone/>
            </a:pPr>
            <a:r>
              <a:rPr lang="ru-RU" sz="1200" b="0" i="0" u="none" strike="noStrike" cap="none" dirty="0">
                <a:solidFill>
                  <a:srgbClr val="000000"/>
                </a:solidFill>
                <a:effectLst/>
                <a:highlight>
                  <a:srgbClr val="F5F5F5"/>
                </a:highlight>
                <a:latin typeface="Calibri"/>
                <a:ea typeface="Calibri"/>
                <a:cs typeface="Calibri"/>
                <a:sym typeface="Calibri"/>
              </a:rPr>
              <a:t>На той же лекции успели подробно посмотреть файловые дескрипторы и секции памяти процесса. Дескрипторы смотрели на примерах системных вызовов </a:t>
            </a:r>
            <a:r>
              <a:rPr lang="ru-RU" sz="1200" b="0" i="0" u="none" strike="noStrike" cap="none" dirty="0" err="1">
                <a:solidFill>
                  <a:srgbClr val="000000"/>
                </a:solidFill>
                <a:effectLst/>
                <a:highlight>
                  <a:srgbClr val="F5F5F5"/>
                </a:highlight>
                <a:latin typeface="Calibri"/>
                <a:ea typeface="Calibri"/>
                <a:cs typeface="Calibri"/>
                <a:sym typeface="Calibri"/>
              </a:rPr>
              <a:t>open</a:t>
            </a:r>
            <a:r>
              <a:rPr lang="ru-RU" sz="1200" b="0" i="0" u="none" strike="noStrike" cap="none" dirty="0">
                <a:solidFill>
                  <a:srgbClr val="000000"/>
                </a:solidFill>
                <a:effectLst/>
                <a:highlight>
                  <a:srgbClr val="F5F5F5"/>
                </a:highlight>
                <a:latin typeface="Calibri"/>
                <a:ea typeface="Calibri"/>
                <a:cs typeface="Calibri"/>
                <a:sym typeface="Calibri"/>
              </a:rPr>
              <a:t>, </a:t>
            </a:r>
            <a:r>
              <a:rPr lang="ru-RU" sz="1200" b="0" i="0" u="none" strike="noStrike" cap="none" dirty="0" err="1">
                <a:solidFill>
                  <a:srgbClr val="000000"/>
                </a:solidFill>
                <a:effectLst/>
                <a:highlight>
                  <a:srgbClr val="F5F5F5"/>
                </a:highlight>
                <a:latin typeface="Calibri"/>
                <a:ea typeface="Calibri"/>
                <a:cs typeface="Calibri"/>
                <a:sym typeface="Calibri"/>
              </a:rPr>
              <a:t>pipe</a:t>
            </a:r>
            <a:r>
              <a:rPr lang="ru-RU" sz="1200" b="0" i="0" u="none" strike="noStrike" cap="none" dirty="0">
                <a:solidFill>
                  <a:srgbClr val="000000"/>
                </a:solidFill>
                <a:effectLst/>
                <a:highlight>
                  <a:srgbClr val="F5F5F5"/>
                </a:highlight>
                <a:latin typeface="Calibri"/>
                <a:ea typeface="Calibri"/>
                <a:cs typeface="Calibri"/>
                <a:sym typeface="Calibri"/>
              </a:rPr>
              <a:t>, </a:t>
            </a:r>
            <a:r>
              <a:rPr lang="ru-RU" sz="1200" b="0" i="0" u="none" strike="noStrike" cap="none" dirty="0" err="1">
                <a:solidFill>
                  <a:srgbClr val="000000"/>
                </a:solidFill>
                <a:effectLst/>
                <a:highlight>
                  <a:srgbClr val="F5F5F5"/>
                </a:highlight>
                <a:latin typeface="Calibri"/>
                <a:ea typeface="Calibri"/>
                <a:cs typeface="Calibri"/>
                <a:sym typeface="Calibri"/>
              </a:rPr>
              <a:t>dup</a:t>
            </a:r>
            <a:r>
              <a:rPr lang="ru-RU" sz="1200" b="0" i="0" u="none" strike="noStrike" cap="none" dirty="0">
                <a:solidFill>
                  <a:srgbClr val="000000"/>
                </a:solidFill>
                <a:effectLst/>
                <a:highlight>
                  <a:srgbClr val="F5F5F5"/>
                </a:highlight>
                <a:latin typeface="Calibri"/>
                <a:ea typeface="Calibri"/>
                <a:cs typeface="Calibri"/>
                <a:sym typeface="Calibri"/>
              </a:rPr>
              <a:t>, dup2, что с ними происходит на </a:t>
            </a:r>
            <a:r>
              <a:rPr lang="ru-RU" sz="1200" b="0" i="0" u="none" strike="noStrike" cap="none" dirty="0" err="1">
                <a:solidFill>
                  <a:srgbClr val="000000"/>
                </a:solidFill>
                <a:effectLst/>
                <a:highlight>
                  <a:srgbClr val="F5F5F5"/>
                </a:highlight>
                <a:latin typeface="Calibri"/>
                <a:ea typeface="Calibri"/>
                <a:cs typeface="Calibri"/>
                <a:sym typeface="Calibri"/>
              </a:rPr>
              <a:t>fork</a:t>
            </a:r>
            <a:r>
              <a:rPr lang="ru-RU" sz="1200" b="0" i="0" u="none" strike="noStrike" cap="none" dirty="0">
                <a:solidFill>
                  <a:srgbClr val="000000"/>
                </a:solidFill>
                <a:effectLst/>
                <a:highlight>
                  <a:srgbClr val="F5F5F5"/>
                </a:highlight>
                <a:latin typeface="Calibri"/>
                <a:ea typeface="Calibri"/>
                <a:cs typeface="Calibri"/>
                <a:sym typeface="Calibri"/>
              </a:rPr>
              <a:t>(), и для чего эти вызовы нужны.</a:t>
            </a:r>
            <a:endParaRPr dirty="0"/>
          </a:p>
        </p:txBody>
      </p:sp>
      <p:sp>
        <p:nvSpPr>
          <p:cNvPr id="280" name="Google Shape;280;gc9b4df38e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Дело в следующем. Когда вызывается какая-либо функция, она кроме обычных аргументов еще принимает один неявный, лежащий прямо до ее стека - адрес возврата. Куда надо прыгать в секцию .</a:t>
            </a:r>
            <a:r>
              <a:rPr lang="en-US" sz="1200" b="0" i="0" u="none" strike="noStrike" cap="none" dirty="0">
                <a:solidFill>
                  <a:srgbClr val="000000"/>
                </a:solidFill>
                <a:effectLst/>
                <a:latin typeface="Calibri"/>
                <a:ea typeface="Calibri"/>
                <a:cs typeface="Calibri"/>
                <a:sym typeface="Calibri"/>
              </a:rPr>
              <a:t>text, </a:t>
            </a:r>
            <a:r>
              <a:rPr lang="ru-RU" sz="1200" b="0" i="0" u="none" strike="noStrike" cap="none" dirty="0">
                <a:solidFill>
                  <a:srgbClr val="000000"/>
                </a:solidFill>
                <a:effectLst/>
                <a:latin typeface="Calibri"/>
                <a:ea typeface="Calibri"/>
                <a:cs typeface="Calibri"/>
                <a:sym typeface="Calibri"/>
              </a:rPr>
              <a:t>когда из этой функции сделали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Если по этой логике разложить пример, то выходит так. Вызов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кладет на стек адрес возврата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и прыгает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Там на стек кладется адрес возврата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 происходит прыжок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Там сохраняется контекст и делается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Этот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возьмет со стека адрес возврата, где лежит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и прыгнет в нее. Там снимется следующий адрес возврата -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Потом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прыгает обратно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Что на стеке? На стеке сейчас ничего, никаких адресов возврата. Они уже были перетерты 20 раз другими вызовами вроде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Так что когда из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будет делаться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второй раз, он из того места, где должен быть адрес возврата, возьмет мусор. Поэтому прыжок будет не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или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а в случайное место, где скорее всего даже страницы физической нет.</a:t>
            </a:r>
          </a:p>
          <a:p>
            <a:pPr fontAlgn="base"/>
            <a:r>
              <a:rPr lang="en-US" sz="1200" b="0" i="0" u="none" strike="noStrike" cap="none" dirty="0" err="1">
                <a:solidFill>
                  <a:srgbClr val="000000"/>
                </a:solidFill>
                <a:effectLst/>
                <a:latin typeface="Calibri"/>
                <a:ea typeface="Calibri"/>
                <a:cs typeface="Calibri"/>
                <a:sym typeface="Calibri"/>
              </a:rPr>
              <a:t>Libcoro</a:t>
            </a:r>
            <a:r>
              <a:rPr lang="en-US" sz="1200" b="0" i="0" u="none" strike="noStrike" cap="none" dirty="0">
                <a:solidFill>
                  <a:srgbClr val="000000"/>
                </a:solidFill>
                <a:effectLst/>
                <a:latin typeface="Calibri"/>
                <a:ea typeface="Calibri"/>
                <a:cs typeface="Calibri"/>
                <a:sym typeface="Calibri"/>
              </a:rPr>
              <a:t> [3] 4_signals/11_setjmp_problem.c static volatile </a:t>
            </a:r>
            <a:r>
              <a:rPr lang="en-US" sz="1200" b="0" i="0" u="none" strike="noStrike" cap="none" dirty="0" err="1">
                <a:solidFill>
                  <a:srgbClr val="000000"/>
                </a:solidFill>
                <a:effectLst/>
                <a:latin typeface="Calibri"/>
                <a:ea typeface="Calibri"/>
                <a:cs typeface="Calibri"/>
                <a:sym typeface="Calibri"/>
              </a:rPr>
              <a:t>jmp_buf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static volatile bool stop = false ; static volatile int total = 0 ; static void testf2 ( void ) { </a:t>
            </a:r>
            <a:r>
              <a:rPr lang="en-US" sz="1200" b="0" i="0" u="none" strike="noStrike" cap="none" dirty="0" err="1">
                <a:solidFill>
                  <a:srgbClr val="000000"/>
                </a:solidFill>
                <a:effectLst/>
                <a:latin typeface="Calibri"/>
                <a:ea typeface="Calibri"/>
                <a:cs typeface="Calibri"/>
                <a:sym typeface="Calibri"/>
              </a:rPr>
              <a:t>setjmp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if (++total &gt; 10 )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"Bad exit\n" ); exit ( -1 ); } } static void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 void ) { testf2(); } int main ( void ) {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if (! stop) { stop = true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a:t>
            </a:r>
            <a:r>
              <a:rPr lang="ru-RU" sz="1200" b="0" i="0" u="none" strike="noStrike" cap="none" dirty="0">
                <a:solidFill>
                  <a:srgbClr val="000000"/>
                </a:solidFill>
                <a:effectLst/>
                <a:latin typeface="Calibri"/>
                <a:ea typeface="Calibri"/>
                <a:cs typeface="Calibri"/>
                <a:sym typeface="Calibri"/>
              </a:rPr>
              <a:t>А</a:t>
            </a:r>
            <a:r>
              <a:rPr lang="en-US" sz="1200" b="0" i="0" u="none" strike="noStrike" cap="none" dirty="0" err="1">
                <a:solidFill>
                  <a:srgbClr val="000000"/>
                </a:solidFill>
                <a:effectLst/>
                <a:latin typeface="Calibri"/>
                <a:ea typeface="Calibri"/>
                <a:cs typeface="Calibri"/>
                <a:sym typeface="Calibri"/>
              </a:rPr>
              <a:t>fter</a:t>
            </a:r>
            <a:r>
              <a:rPr lang="en-US" sz="1200" b="0" i="0" u="none" strike="noStrike" cap="none" dirty="0">
                <a:solidFill>
                  <a:srgbClr val="000000"/>
                </a:solidFill>
                <a:effectLst/>
                <a:latin typeface="Calibri"/>
                <a:ea typeface="Calibri"/>
                <a:cs typeface="Calibri"/>
                <a:sym typeface="Calibri"/>
              </a:rPr>
              <a:t> first call\n" );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1 ); } return 0 ; } </a:t>
            </a:r>
            <a:r>
              <a:rPr lang="ru-RU" sz="1200" b="0" i="0" u="none" strike="noStrike" cap="none" dirty="0">
                <a:solidFill>
                  <a:srgbClr val="000000"/>
                </a:solidFill>
                <a:effectLst/>
                <a:latin typeface="Calibri"/>
                <a:ea typeface="Calibri"/>
                <a:cs typeface="Calibri"/>
                <a:sym typeface="Calibri"/>
              </a:rPr>
              <a:t>Стек - &lt;</a:t>
            </a:r>
            <a:r>
              <a:rPr lang="en-US" sz="1200" b="0" i="0" u="none" strike="noStrike" cap="none" dirty="0">
                <a:solidFill>
                  <a:srgbClr val="000000"/>
                </a:solidFill>
                <a:effectLst/>
                <a:latin typeface="Calibri"/>
                <a:ea typeface="Calibri"/>
                <a:cs typeface="Calibri"/>
                <a:sym typeface="Calibri"/>
              </a:rPr>
              <a: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main&gt; &lt;ret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&gt; - - - - </a:t>
            </a:r>
            <a:r>
              <a:rPr lang="ru-RU" sz="1200" b="0" i="0" u="none" strike="noStrike" cap="none" dirty="0">
                <a:solidFill>
                  <a:srgbClr val="000000"/>
                </a:solidFill>
                <a:effectLst/>
                <a:latin typeface="Calibri"/>
                <a:ea typeface="Calibri"/>
                <a:cs typeface="Calibri"/>
                <a:sym typeface="Calibri"/>
              </a:rPr>
              <a:t>Ошибка! На стеке нет адреса возврата!</a:t>
            </a:r>
          </a:p>
          <a:p>
            <a:r>
              <a:rPr lang="ru-RU" sz="1200" b="0" i="0" u="none" strike="noStrike" cap="none" dirty="0">
                <a:solidFill>
                  <a:srgbClr val="000000"/>
                </a:solidFill>
                <a:effectLst/>
                <a:latin typeface="Calibri"/>
                <a:ea typeface="Calibri"/>
                <a:cs typeface="Calibri"/>
                <a:sym typeface="Calibri"/>
              </a:rPr>
              <a:t> </a:t>
            </a:r>
          </a:p>
          <a:p>
            <a:endParaRPr lang="ru-RU" dirty="0"/>
          </a:p>
        </p:txBody>
      </p:sp>
    </p:spTree>
    <p:extLst>
      <p:ext uri="{BB962C8B-B14F-4D97-AF65-F5344CB8AC3E}">
        <p14:creationId xmlns:p14="http://schemas.microsoft.com/office/powerpoint/2010/main" val="34119209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Дело в следующем. Когда вызывается какая-либо функция, она кроме обычных аргументов еще принимает один неявный, лежащий прямо до ее стека - адрес возврата. Куда надо прыгать в секцию .</a:t>
            </a:r>
            <a:r>
              <a:rPr lang="en-US" sz="1200" b="0" i="0" u="none" strike="noStrike" cap="none" dirty="0">
                <a:solidFill>
                  <a:srgbClr val="000000"/>
                </a:solidFill>
                <a:effectLst/>
                <a:latin typeface="Calibri"/>
                <a:ea typeface="Calibri"/>
                <a:cs typeface="Calibri"/>
                <a:sym typeface="Calibri"/>
              </a:rPr>
              <a:t>text, </a:t>
            </a:r>
            <a:r>
              <a:rPr lang="ru-RU" sz="1200" b="0" i="0" u="none" strike="noStrike" cap="none" dirty="0">
                <a:solidFill>
                  <a:srgbClr val="000000"/>
                </a:solidFill>
                <a:effectLst/>
                <a:latin typeface="Calibri"/>
                <a:ea typeface="Calibri"/>
                <a:cs typeface="Calibri"/>
                <a:sym typeface="Calibri"/>
              </a:rPr>
              <a:t>когда из этой функции сделали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Если по этой логике разложить пример, то выходит так. Вызов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кладет на стек адрес возврата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и прыгает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Там на стек кладется адрес возврата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 происходит прыжок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Там сохраняется контекст и делается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Этот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возьмет со стека адрес возврата, где лежит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и прыгнет в нее. Там снимется следующий адрес возврата -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Потом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прыгает обратно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Что на стеке? На стеке сейчас ничего, никаких адресов возврата. Они уже были перетерты 20 раз другими вызовами вроде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Так что когда из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будет делаться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второй раз, он из того места, где должен быть адрес возврата, возьмет мусор. Поэтому прыжок будет не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или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а в случайное место, где скорее всего даже страницы физической нет.</a:t>
            </a:r>
          </a:p>
          <a:p>
            <a:pPr fontAlgn="base"/>
            <a:r>
              <a:rPr lang="en-US" sz="1200" b="0" i="0" u="none" strike="noStrike" cap="none" dirty="0" err="1">
                <a:solidFill>
                  <a:srgbClr val="000000"/>
                </a:solidFill>
                <a:effectLst/>
                <a:latin typeface="Calibri"/>
                <a:ea typeface="Calibri"/>
                <a:cs typeface="Calibri"/>
                <a:sym typeface="Calibri"/>
              </a:rPr>
              <a:t>Libcoro</a:t>
            </a:r>
            <a:r>
              <a:rPr lang="en-US" sz="1200" b="0" i="0" u="none" strike="noStrike" cap="none" dirty="0">
                <a:solidFill>
                  <a:srgbClr val="000000"/>
                </a:solidFill>
                <a:effectLst/>
                <a:latin typeface="Calibri"/>
                <a:ea typeface="Calibri"/>
                <a:cs typeface="Calibri"/>
                <a:sym typeface="Calibri"/>
              </a:rPr>
              <a:t> [3] 4_signals/11_setjmp_problem.c static volatile </a:t>
            </a:r>
            <a:r>
              <a:rPr lang="en-US" sz="1200" b="0" i="0" u="none" strike="noStrike" cap="none" dirty="0" err="1">
                <a:solidFill>
                  <a:srgbClr val="000000"/>
                </a:solidFill>
                <a:effectLst/>
                <a:latin typeface="Calibri"/>
                <a:ea typeface="Calibri"/>
                <a:cs typeface="Calibri"/>
                <a:sym typeface="Calibri"/>
              </a:rPr>
              <a:t>jmp_buf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static volatile bool stop = false ; static volatile int total = 0 ; static void testf2 ( void ) { </a:t>
            </a:r>
            <a:r>
              <a:rPr lang="en-US" sz="1200" b="0" i="0" u="none" strike="noStrike" cap="none" dirty="0" err="1">
                <a:solidFill>
                  <a:srgbClr val="000000"/>
                </a:solidFill>
                <a:effectLst/>
                <a:latin typeface="Calibri"/>
                <a:ea typeface="Calibri"/>
                <a:cs typeface="Calibri"/>
                <a:sym typeface="Calibri"/>
              </a:rPr>
              <a:t>setjmp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if (++total &gt; 10 )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"Bad exit\n" ); exit ( -1 ); } } static void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 void ) { testf2(); } int main ( void ) {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if (! stop) { stop = true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a:t>
            </a:r>
            <a:r>
              <a:rPr lang="ru-RU" sz="1200" b="0" i="0" u="none" strike="noStrike" cap="none" dirty="0">
                <a:solidFill>
                  <a:srgbClr val="000000"/>
                </a:solidFill>
                <a:effectLst/>
                <a:latin typeface="Calibri"/>
                <a:ea typeface="Calibri"/>
                <a:cs typeface="Calibri"/>
                <a:sym typeface="Calibri"/>
              </a:rPr>
              <a:t>А</a:t>
            </a:r>
            <a:r>
              <a:rPr lang="en-US" sz="1200" b="0" i="0" u="none" strike="noStrike" cap="none" dirty="0" err="1">
                <a:solidFill>
                  <a:srgbClr val="000000"/>
                </a:solidFill>
                <a:effectLst/>
                <a:latin typeface="Calibri"/>
                <a:ea typeface="Calibri"/>
                <a:cs typeface="Calibri"/>
                <a:sym typeface="Calibri"/>
              </a:rPr>
              <a:t>fter</a:t>
            </a:r>
            <a:r>
              <a:rPr lang="en-US" sz="1200" b="0" i="0" u="none" strike="noStrike" cap="none" dirty="0">
                <a:solidFill>
                  <a:srgbClr val="000000"/>
                </a:solidFill>
                <a:effectLst/>
                <a:latin typeface="Calibri"/>
                <a:ea typeface="Calibri"/>
                <a:cs typeface="Calibri"/>
                <a:sym typeface="Calibri"/>
              </a:rPr>
              <a:t> first call\n" );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1 ); } return 0 ; } </a:t>
            </a:r>
            <a:r>
              <a:rPr lang="ru-RU" sz="1200" b="0" i="0" u="none" strike="noStrike" cap="none" dirty="0">
                <a:solidFill>
                  <a:srgbClr val="000000"/>
                </a:solidFill>
                <a:effectLst/>
                <a:latin typeface="Calibri"/>
                <a:ea typeface="Calibri"/>
                <a:cs typeface="Calibri"/>
                <a:sym typeface="Calibri"/>
              </a:rPr>
              <a:t>Стек - &lt;</a:t>
            </a:r>
            <a:r>
              <a:rPr lang="en-US" sz="1200" b="0" i="0" u="none" strike="noStrike" cap="none" dirty="0">
                <a:solidFill>
                  <a:srgbClr val="000000"/>
                </a:solidFill>
                <a:effectLst/>
                <a:latin typeface="Calibri"/>
                <a:ea typeface="Calibri"/>
                <a:cs typeface="Calibri"/>
                <a:sym typeface="Calibri"/>
              </a:rPr>
              <a: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main&gt; &lt;ret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&gt; - - - - </a:t>
            </a:r>
            <a:r>
              <a:rPr lang="ru-RU" sz="1200" b="0" i="0" u="none" strike="noStrike" cap="none" dirty="0">
                <a:solidFill>
                  <a:srgbClr val="000000"/>
                </a:solidFill>
                <a:effectLst/>
                <a:latin typeface="Calibri"/>
                <a:ea typeface="Calibri"/>
                <a:cs typeface="Calibri"/>
                <a:sym typeface="Calibri"/>
              </a:rPr>
              <a:t>Ошибка! На стеке нет адреса возврата!</a:t>
            </a:r>
          </a:p>
          <a:p>
            <a:r>
              <a:rPr lang="ru-RU" sz="1200" b="0" i="0" u="none" strike="noStrike" cap="none" dirty="0">
                <a:solidFill>
                  <a:srgbClr val="000000"/>
                </a:solidFill>
                <a:effectLst/>
                <a:latin typeface="Calibri"/>
                <a:ea typeface="Calibri"/>
                <a:cs typeface="Calibri"/>
                <a:sym typeface="Calibri"/>
              </a:rPr>
              <a:t> </a:t>
            </a:r>
          </a:p>
          <a:p>
            <a:endParaRPr lang="ru-RU" dirty="0"/>
          </a:p>
        </p:txBody>
      </p:sp>
    </p:spTree>
    <p:extLst>
      <p:ext uri="{BB962C8B-B14F-4D97-AF65-F5344CB8AC3E}">
        <p14:creationId xmlns:p14="http://schemas.microsoft.com/office/powerpoint/2010/main" val="239091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Дело в следующем. Когда вызывается какая-либо функция, она кроме обычных аргументов еще принимает один неявный, лежащий прямо до ее стека - адрес возврата. Куда надо прыгать в секцию .</a:t>
            </a:r>
            <a:r>
              <a:rPr lang="en-US" sz="1200" b="0" i="0" u="none" strike="noStrike" cap="none" dirty="0">
                <a:solidFill>
                  <a:srgbClr val="000000"/>
                </a:solidFill>
                <a:effectLst/>
                <a:latin typeface="Calibri"/>
                <a:ea typeface="Calibri"/>
                <a:cs typeface="Calibri"/>
                <a:sym typeface="Calibri"/>
              </a:rPr>
              <a:t>text, </a:t>
            </a:r>
            <a:r>
              <a:rPr lang="ru-RU" sz="1200" b="0" i="0" u="none" strike="noStrike" cap="none" dirty="0">
                <a:solidFill>
                  <a:srgbClr val="000000"/>
                </a:solidFill>
                <a:effectLst/>
                <a:latin typeface="Calibri"/>
                <a:ea typeface="Calibri"/>
                <a:cs typeface="Calibri"/>
                <a:sym typeface="Calibri"/>
              </a:rPr>
              <a:t>когда из этой функции сделали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Если по этой логике разложить пример, то выходит так. Вызов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кладет на стек адрес возврата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и прыгает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Там на стек кладется адрес возврата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 происходит прыжок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Там сохраняется контекст и делается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Этот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возьмет со стека адрес возврата, где лежит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и прыгнет в нее. Там снимется следующий адрес возврата -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Потом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прыгает обратно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Что на стеке? На стеке сейчас ничего, никаких адресов возврата. Они уже были перетерты 20 раз другими вызовами вроде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Так что когда из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будет делаться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второй раз, он из того места, где должен быть адрес возврата, возьмет мусор. Поэтому прыжок будет не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или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а в случайное место, где скорее всего даже страницы физической нет.</a:t>
            </a:r>
          </a:p>
          <a:p>
            <a:pPr fontAlgn="base"/>
            <a:r>
              <a:rPr lang="en-US" sz="1200" b="0" i="0" u="none" strike="noStrike" cap="none" dirty="0" err="1">
                <a:solidFill>
                  <a:srgbClr val="000000"/>
                </a:solidFill>
                <a:effectLst/>
                <a:latin typeface="Calibri"/>
                <a:ea typeface="Calibri"/>
                <a:cs typeface="Calibri"/>
                <a:sym typeface="Calibri"/>
              </a:rPr>
              <a:t>Libcoro</a:t>
            </a:r>
            <a:r>
              <a:rPr lang="en-US" sz="1200" b="0" i="0" u="none" strike="noStrike" cap="none" dirty="0">
                <a:solidFill>
                  <a:srgbClr val="000000"/>
                </a:solidFill>
                <a:effectLst/>
                <a:latin typeface="Calibri"/>
                <a:ea typeface="Calibri"/>
                <a:cs typeface="Calibri"/>
                <a:sym typeface="Calibri"/>
              </a:rPr>
              <a:t> [3] 4_signals/11_setjmp_problem.c static volatile </a:t>
            </a:r>
            <a:r>
              <a:rPr lang="en-US" sz="1200" b="0" i="0" u="none" strike="noStrike" cap="none" dirty="0" err="1">
                <a:solidFill>
                  <a:srgbClr val="000000"/>
                </a:solidFill>
                <a:effectLst/>
                <a:latin typeface="Calibri"/>
                <a:ea typeface="Calibri"/>
                <a:cs typeface="Calibri"/>
                <a:sym typeface="Calibri"/>
              </a:rPr>
              <a:t>jmp_buf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static volatile bool stop = false ; static volatile int total = 0 ; static void testf2 ( void ) { </a:t>
            </a:r>
            <a:r>
              <a:rPr lang="en-US" sz="1200" b="0" i="0" u="none" strike="noStrike" cap="none" dirty="0" err="1">
                <a:solidFill>
                  <a:srgbClr val="000000"/>
                </a:solidFill>
                <a:effectLst/>
                <a:latin typeface="Calibri"/>
                <a:ea typeface="Calibri"/>
                <a:cs typeface="Calibri"/>
                <a:sym typeface="Calibri"/>
              </a:rPr>
              <a:t>setjmp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if (++total &gt; 10 )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"Bad exit\n" ); exit ( -1 ); } } static void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 void ) { testf2(); } int main ( void ) {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if (! stop) { stop = true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a:t>
            </a:r>
            <a:r>
              <a:rPr lang="ru-RU" sz="1200" b="0" i="0" u="none" strike="noStrike" cap="none" dirty="0">
                <a:solidFill>
                  <a:srgbClr val="000000"/>
                </a:solidFill>
                <a:effectLst/>
                <a:latin typeface="Calibri"/>
                <a:ea typeface="Calibri"/>
                <a:cs typeface="Calibri"/>
                <a:sym typeface="Calibri"/>
              </a:rPr>
              <a:t>А</a:t>
            </a:r>
            <a:r>
              <a:rPr lang="en-US" sz="1200" b="0" i="0" u="none" strike="noStrike" cap="none" dirty="0" err="1">
                <a:solidFill>
                  <a:srgbClr val="000000"/>
                </a:solidFill>
                <a:effectLst/>
                <a:latin typeface="Calibri"/>
                <a:ea typeface="Calibri"/>
                <a:cs typeface="Calibri"/>
                <a:sym typeface="Calibri"/>
              </a:rPr>
              <a:t>fter</a:t>
            </a:r>
            <a:r>
              <a:rPr lang="en-US" sz="1200" b="0" i="0" u="none" strike="noStrike" cap="none" dirty="0">
                <a:solidFill>
                  <a:srgbClr val="000000"/>
                </a:solidFill>
                <a:effectLst/>
                <a:latin typeface="Calibri"/>
                <a:ea typeface="Calibri"/>
                <a:cs typeface="Calibri"/>
                <a:sym typeface="Calibri"/>
              </a:rPr>
              <a:t> first call\n" );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1 ); } return 0 ; } </a:t>
            </a:r>
            <a:r>
              <a:rPr lang="ru-RU" sz="1200" b="0" i="0" u="none" strike="noStrike" cap="none" dirty="0">
                <a:solidFill>
                  <a:srgbClr val="000000"/>
                </a:solidFill>
                <a:effectLst/>
                <a:latin typeface="Calibri"/>
                <a:ea typeface="Calibri"/>
                <a:cs typeface="Calibri"/>
                <a:sym typeface="Calibri"/>
              </a:rPr>
              <a:t>Стек - &lt;</a:t>
            </a:r>
            <a:r>
              <a:rPr lang="en-US" sz="1200" b="0" i="0" u="none" strike="noStrike" cap="none" dirty="0">
                <a:solidFill>
                  <a:srgbClr val="000000"/>
                </a:solidFill>
                <a:effectLst/>
                <a:latin typeface="Calibri"/>
                <a:ea typeface="Calibri"/>
                <a:cs typeface="Calibri"/>
                <a:sym typeface="Calibri"/>
              </a:rPr>
              <a: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main&gt; &lt;ret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&gt; - - - - </a:t>
            </a:r>
            <a:r>
              <a:rPr lang="ru-RU" sz="1200" b="0" i="0" u="none" strike="noStrike" cap="none" dirty="0">
                <a:solidFill>
                  <a:srgbClr val="000000"/>
                </a:solidFill>
                <a:effectLst/>
                <a:latin typeface="Calibri"/>
                <a:ea typeface="Calibri"/>
                <a:cs typeface="Calibri"/>
                <a:sym typeface="Calibri"/>
              </a:rPr>
              <a:t>Ошибка! На стеке нет адреса возврата!</a:t>
            </a:r>
          </a:p>
          <a:p>
            <a:r>
              <a:rPr lang="ru-RU" sz="1200" b="0" i="0" u="none" strike="noStrike" cap="none" dirty="0">
                <a:solidFill>
                  <a:srgbClr val="000000"/>
                </a:solidFill>
                <a:effectLst/>
                <a:latin typeface="Calibri"/>
                <a:ea typeface="Calibri"/>
                <a:cs typeface="Calibri"/>
                <a:sym typeface="Calibri"/>
              </a:rPr>
              <a:t> </a:t>
            </a:r>
          </a:p>
          <a:p>
            <a:endParaRPr lang="ru-RU" dirty="0"/>
          </a:p>
        </p:txBody>
      </p:sp>
    </p:spTree>
    <p:extLst>
      <p:ext uri="{BB962C8B-B14F-4D97-AF65-F5344CB8AC3E}">
        <p14:creationId xmlns:p14="http://schemas.microsoft.com/office/powerpoint/2010/main" val="21457198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Дело в следующем. Когда вызывается какая-либо функция, она кроме обычных аргументов еще принимает один неявный, лежащий прямо до ее стека - адрес возврата. Куда надо прыгать в секцию .</a:t>
            </a:r>
            <a:r>
              <a:rPr lang="en-US" sz="1200" b="0" i="0" u="none" strike="noStrike" cap="none" dirty="0">
                <a:solidFill>
                  <a:srgbClr val="000000"/>
                </a:solidFill>
                <a:effectLst/>
                <a:latin typeface="Calibri"/>
                <a:ea typeface="Calibri"/>
                <a:cs typeface="Calibri"/>
                <a:sym typeface="Calibri"/>
              </a:rPr>
              <a:t>text, </a:t>
            </a:r>
            <a:r>
              <a:rPr lang="ru-RU" sz="1200" b="0" i="0" u="none" strike="noStrike" cap="none" dirty="0">
                <a:solidFill>
                  <a:srgbClr val="000000"/>
                </a:solidFill>
                <a:effectLst/>
                <a:latin typeface="Calibri"/>
                <a:ea typeface="Calibri"/>
                <a:cs typeface="Calibri"/>
                <a:sym typeface="Calibri"/>
              </a:rPr>
              <a:t>когда из этой функции сделали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Если по этой логике разложить пример, то выходит так. Вызов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кладет на стек адрес возврата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и прыгает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Там на стек кладется адрес возврата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 происходит прыжок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Там сохраняется контекст и делается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Этот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возьмет со стека адрес возврата, где лежит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и прыгнет в нее. Там снимется следующий адрес возврата -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Потом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прыгает обратно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Что на стеке? На стеке сейчас ничего, никаких адресов возврата. Они уже были перетерты 20 раз другими вызовами вроде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Так что когда из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будет делаться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второй раз, он из того места, где должен быть адрес возврата, возьмет мусор. Поэтому прыжок будет не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или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а в случайное место, где скорее всего даже страницы физической нет.</a:t>
            </a:r>
          </a:p>
          <a:p>
            <a:pPr fontAlgn="base"/>
            <a:r>
              <a:rPr lang="en-US" sz="1200" b="0" i="0" u="none" strike="noStrike" cap="none" dirty="0" err="1">
                <a:solidFill>
                  <a:srgbClr val="000000"/>
                </a:solidFill>
                <a:effectLst/>
                <a:latin typeface="Calibri"/>
                <a:ea typeface="Calibri"/>
                <a:cs typeface="Calibri"/>
                <a:sym typeface="Calibri"/>
              </a:rPr>
              <a:t>Libcoro</a:t>
            </a:r>
            <a:r>
              <a:rPr lang="en-US" sz="1200" b="0" i="0" u="none" strike="noStrike" cap="none" dirty="0">
                <a:solidFill>
                  <a:srgbClr val="000000"/>
                </a:solidFill>
                <a:effectLst/>
                <a:latin typeface="Calibri"/>
                <a:ea typeface="Calibri"/>
                <a:cs typeface="Calibri"/>
                <a:sym typeface="Calibri"/>
              </a:rPr>
              <a:t> [3] 4_signals/11_setjmp_problem.c static volatile </a:t>
            </a:r>
            <a:r>
              <a:rPr lang="en-US" sz="1200" b="0" i="0" u="none" strike="noStrike" cap="none" dirty="0" err="1">
                <a:solidFill>
                  <a:srgbClr val="000000"/>
                </a:solidFill>
                <a:effectLst/>
                <a:latin typeface="Calibri"/>
                <a:ea typeface="Calibri"/>
                <a:cs typeface="Calibri"/>
                <a:sym typeface="Calibri"/>
              </a:rPr>
              <a:t>jmp_buf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static volatile bool stop = false ; static volatile int total = 0 ; static void testf2 ( void ) { </a:t>
            </a:r>
            <a:r>
              <a:rPr lang="en-US" sz="1200" b="0" i="0" u="none" strike="noStrike" cap="none" dirty="0" err="1">
                <a:solidFill>
                  <a:srgbClr val="000000"/>
                </a:solidFill>
                <a:effectLst/>
                <a:latin typeface="Calibri"/>
                <a:ea typeface="Calibri"/>
                <a:cs typeface="Calibri"/>
                <a:sym typeface="Calibri"/>
              </a:rPr>
              <a:t>setjmp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if (++total &gt; 10 )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"Bad exit\n" ); exit ( -1 ); } } static void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 void ) { testf2(); } int main ( void ) {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if (! stop) { stop = true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a:t>
            </a:r>
            <a:r>
              <a:rPr lang="ru-RU" sz="1200" b="0" i="0" u="none" strike="noStrike" cap="none" dirty="0">
                <a:solidFill>
                  <a:srgbClr val="000000"/>
                </a:solidFill>
                <a:effectLst/>
                <a:latin typeface="Calibri"/>
                <a:ea typeface="Calibri"/>
                <a:cs typeface="Calibri"/>
                <a:sym typeface="Calibri"/>
              </a:rPr>
              <a:t>А</a:t>
            </a:r>
            <a:r>
              <a:rPr lang="en-US" sz="1200" b="0" i="0" u="none" strike="noStrike" cap="none" dirty="0" err="1">
                <a:solidFill>
                  <a:srgbClr val="000000"/>
                </a:solidFill>
                <a:effectLst/>
                <a:latin typeface="Calibri"/>
                <a:ea typeface="Calibri"/>
                <a:cs typeface="Calibri"/>
                <a:sym typeface="Calibri"/>
              </a:rPr>
              <a:t>fter</a:t>
            </a:r>
            <a:r>
              <a:rPr lang="en-US" sz="1200" b="0" i="0" u="none" strike="noStrike" cap="none" dirty="0">
                <a:solidFill>
                  <a:srgbClr val="000000"/>
                </a:solidFill>
                <a:effectLst/>
                <a:latin typeface="Calibri"/>
                <a:ea typeface="Calibri"/>
                <a:cs typeface="Calibri"/>
                <a:sym typeface="Calibri"/>
              </a:rPr>
              <a:t> first call\n" );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1 ); } return 0 ; } </a:t>
            </a:r>
            <a:r>
              <a:rPr lang="ru-RU" sz="1200" b="0" i="0" u="none" strike="noStrike" cap="none" dirty="0">
                <a:solidFill>
                  <a:srgbClr val="000000"/>
                </a:solidFill>
                <a:effectLst/>
                <a:latin typeface="Calibri"/>
                <a:ea typeface="Calibri"/>
                <a:cs typeface="Calibri"/>
                <a:sym typeface="Calibri"/>
              </a:rPr>
              <a:t>Стек - &lt;</a:t>
            </a:r>
            <a:r>
              <a:rPr lang="en-US" sz="1200" b="0" i="0" u="none" strike="noStrike" cap="none" dirty="0">
                <a:solidFill>
                  <a:srgbClr val="000000"/>
                </a:solidFill>
                <a:effectLst/>
                <a:latin typeface="Calibri"/>
                <a:ea typeface="Calibri"/>
                <a:cs typeface="Calibri"/>
                <a:sym typeface="Calibri"/>
              </a:rPr>
              <a: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main&gt; &lt;ret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&gt; - - - - </a:t>
            </a:r>
            <a:r>
              <a:rPr lang="ru-RU" sz="1200" b="0" i="0" u="none" strike="noStrike" cap="none" dirty="0">
                <a:solidFill>
                  <a:srgbClr val="000000"/>
                </a:solidFill>
                <a:effectLst/>
                <a:latin typeface="Calibri"/>
                <a:ea typeface="Calibri"/>
                <a:cs typeface="Calibri"/>
                <a:sym typeface="Calibri"/>
              </a:rPr>
              <a:t>Ошибка! На стеке нет адреса возврата!</a:t>
            </a:r>
          </a:p>
          <a:p>
            <a:r>
              <a:rPr lang="ru-RU" sz="1200" b="0" i="0" u="none" strike="noStrike" cap="none" dirty="0">
                <a:solidFill>
                  <a:srgbClr val="000000"/>
                </a:solidFill>
                <a:effectLst/>
                <a:latin typeface="Calibri"/>
                <a:ea typeface="Calibri"/>
                <a:cs typeface="Calibri"/>
                <a:sym typeface="Calibri"/>
              </a:rPr>
              <a:t> </a:t>
            </a:r>
          </a:p>
          <a:p>
            <a:endParaRPr lang="ru-RU" dirty="0"/>
          </a:p>
        </p:txBody>
      </p:sp>
    </p:spTree>
    <p:extLst>
      <p:ext uri="{BB962C8B-B14F-4D97-AF65-F5344CB8AC3E}">
        <p14:creationId xmlns:p14="http://schemas.microsoft.com/office/powerpoint/2010/main" val="843269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Дело в следующем. Когда вызывается какая-либо функция, она кроме обычных аргументов еще принимает один неявный, лежащий прямо до ее стека - адрес возврата. Куда надо прыгать в секцию .</a:t>
            </a:r>
            <a:r>
              <a:rPr lang="en-US" sz="1200" b="0" i="0" u="none" strike="noStrike" cap="none" dirty="0">
                <a:solidFill>
                  <a:srgbClr val="000000"/>
                </a:solidFill>
                <a:effectLst/>
                <a:latin typeface="Calibri"/>
                <a:ea typeface="Calibri"/>
                <a:cs typeface="Calibri"/>
                <a:sym typeface="Calibri"/>
              </a:rPr>
              <a:t>text, </a:t>
            </a:r>
            <a:r>
              <a:rPr lang="ru-RU" sz="1200" b="0" i="0" u="none" strike="noStrike" cap="none" dirty="0">
                <a:solidFill>
                  <a:srgbClr val="000000"/>
                </a:solidFill>
                <a:effectLst/>
                <a:latin typeface="Calibri"/>
                <a:ea typeface="Calibri"/>
                <a:cs typeface="Calibri"/>
                <a:sym typeface="Calibri"/>
              </a:rPr>
              <a:t>когда из этой функции сделали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Если по этой логике разложить пример, то выходит так. Вызов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кладет на стек адрес возврата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и прыгает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Там на стек кладется адрес возврата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 происходит прыжок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Там сохраняется контекст и делается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Этот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возьмет со стека адрес возврата, где лежит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и прыгнет в нее. Там снимется следующий адрес возврата -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Потом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прыгает обратно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Что на стеке? На стеке сейчас ничего, никаких адресов возврата. Они уже были перетерты 20 раз другими вызовами вроде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Так что когда из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будет делаться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второй раз, он из того места, где должен быть адрес возврата, возьмет мусор. Поэтому прыжок будет не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или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а в случайное место, где скорее всего даже страницы физической нет.</a:t>
            </a:r>
          </a:p>
          <a:p>
            <a:pPr fontAlgn="base"/>
            <a:r>
              <a:rPr lang="en-US" sz="1200" b="0" i="0" u="none" strike="noStrike" cap="none" dirty="0" err="1">
                <a:solidFill>
                  <a:srgbClr val="000000"/>
                </a:solidFill>
                <a:effectLst/>
                <a:latin typeface="Calibri"/>
                <a:ea typeface="Calibri"/>
                <a:cs typeface="Calibri"/>
                <a:sym typeface="Calibri"/>
              </a:rPr>
              <a:t>Libcoro</a:t>
            </a:r>
            <a:r>
              <a:rPr lang="en-US" sz="1200" b="0" i="0" u="none" strike="noStrike" cap="none" dirty="0">
                <a:solidFill>
                  <a:srgbClr val="000000"/>
                </a:solidFill>
                <a:effectLst/>
                <a:latin typeface="Calibri"/>
                <a:ea typeface="Calibri"/>
                <a:cs typeface="Calibri"/>
                <a:sym typeface="Calibri"/>
              </a:rPr>
              <a:t> [3] 4_signals/11_setjmp_problem.c static volatile </a:t>
            </a:r>
            <a:r>
              <a:rPr lang="en-US" sz="1200" b="0" i="0" u="none" strike="noStrike" cap="none" dirty="0" err="1">
                <a:solidFill>
                  <a:srgbClr val="000000"/>
                </a:solidFill>
                <a:effectLst/>
                <a:latin typeface="Calibri"/>
                <a:ea typeface="Calibri"/>
                <a:cs typeface="Calibri"/>
                <a:sym typeface="Calibri"/>
              </a:rPr>
              <a:t>jmp_buf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static volatile bool stop = false ; static volatile int total = 0 ; static void testf2 ( void ) { </a:t>
            </a:r>
            <a:r>
              <a:rPr lang="en-US" sz="1200" b="0" i="0" u="none" strike="noStrike" cap="none" dirty="0" err="1">
                <a:solidFill>
                  <a:srgbClr val="000000"/>
                </a:solidFill>
                <a:effectLst/>
                <a:latin typeface="Calibri"/>
                <a:ea typeface="Calibri"/>
                <a:cs typeface="Calibri"/>
                <a:sym typeface="Calibri"/>
              </a:rPr>
              <a:t>setjmp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if (++total &gt; 10 )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"Bad exit\n" ); exit ( -1 ); } } static void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 void ) { testf2(); } int main ( void ) {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if (! stop) { stop = true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a:t>
            </a:r>
            <a:r>
              <a:rPr lang="ru-RU" sz="1200" b="0" i="0" u="none" strike="noStrike" cap="none" dirty="0">
                <a:solidFill>
                  <a:srgbClr val="000000"/>
                </a:solidFill>
                <a:effectLst/>
                <a:latin typeface="Calibri"/>
                <a:ea typeface="Calibri"/>
                <a:cs typeface="Calibri"/>
                <a:sym typeface="Calibri"/>
              </a:rPr>
              <a:t>А</a:t>
            </a:r>
            <a:r>
              <a:rPr lang="en-US" sz="1200" b="0" i="0" u="none" strike="noStrike" cap="none" dirty="0" err="1">
                <a:solidFill>
                  <a:srgbClr val="000000"/>
                </a:solidFill>
                <a:effectLst/>
                <a:latin typeface="Calibri"/>
                <a:ea typeface="Calibri"/>
                <a:cs typeface="Calibri"/>
                <a:sym typeface="Calibri"/>
              </a:rPr>
              <a:t>fter</a:t>
            </a:r>
            <a:r>
              <a:rPr lang="en-US" sz="1200" b="0" i="0" u="none" strike="noStrike" cap="none" dirty="0">
                <a:solidFill>
                  <a:srgbClr val="000000"/>
                </a:solidFill>
                <a:effectLst/>
                <a:latin typeface="Calibri"/>
                <a:ea typeface="Calibri"/>
                <a:cs typeface="Calibri"/>
                <a:sym typeface="Calibri"/>
              </a:rPr>
              <a:t> first call\n" );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1 ); } return 0 ; } </a:t>
            </a:r>
            <a:r>
              <a:rPr lang="ru-RU" sz="1200" b="0" i="0" u="none" strike="noStrike" cap="none" dirty="0">
                <a:solidFill>
                  <a:srgbClr val="000000"/>
                </a:solidFill>
                <a:effectLst/>
                <a:latin typeface="Calibri"/>
                <a:ea typeface="Calibri"/>
                <a:cs typeface="Calibri"/>
                <a:sym typeface="Calibri"/>
              </a:rPr>
              <a:t>Стек - &lt;</a:t>
            </a:r>
            <a:r>
              <a:rPr lang="en-US" sz="1200" b="0" i="0" u="none" strike="noStrike" cap="none" dirty="0">
                <a:solidFill>
                  <a:srgbClr val="000000"/>
                </a:solidFill>
                <a:effectLst/>
                <a:latin typeface="Calibri"/>
                <a:ea typeface="Calibri"/>
                <a:cs typeface="Calibri"/>
                <a:sym typeface="Calibri"/>
              </a:rPr>
              <a: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main&gt; &lt;ret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&gt; - - - - </a:t>
            </a:r>
            <a:r>
              <a:rPr lang="ru-RU" sz="1200" b="0" i="0" u="none" strike="noStrike" cap="none" dirty="0">
                <a:solidFill>
                  <a:srgbClr val="000000"/>
                </a:solidFill>
                <a:effectLst/>
                <a:latin typeface="Calibri"/>
                <a:ea typeface="Calibri"/>
                <a:cs typeface="Calibri"/>
                <a:sym typeface="Calibri"/>
              </a:rPr>
              <a:t>Ошибка! На стеке нет адреса возврата!</a:t>
            </a:r>
          </a:p>
          <a:p>
            <a:r>
              <a:rPr lang="ru-RU" sz="1200" b="0" i="0" u="none" strike="noStrike" cap="none" dirty="0">
                <a:solidFill>
                  <a:srgbClr val="000000"/>
                </a:solidFill>
                <a:effectLst/>
                <a:latin typeface="Calibri"/>
                <a:ea typeface="Calibri"/>
                <a:cs typeface="Calibri"/>
                <a:sym typeface="Calibri"/>
              </a:rPr>
              <a:t> </a:t>
            </a:r>
          </a:p>
          <a:p>
            <a:endParaRPr lang="ru-RU" dirty="0"/>
          </a:p>
        </p:txBody>
      </p:sp>
    </p:spTree>
    <p:extLst>
      <p:ext uri="{BB962C8B-B14F-4D97-AF65-F5344CB8AC3E}">
        <p14:creationId xmlns:p14="http://schemas.microsoft.com/office/powerpoint/2010/main" val="1000388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Дело в следующем. Когда вызывается какая-либо функция, она кроме обычных аргументов еще принимает один неявный, лежащий прямо до ее стека - адрес возврата. Куда надо прыгать в секцию .</a:t>
            </a:r>
            <a:r>
              <a:rPr lang="en-US" sz="1200" b="0" i="0" u="none" strike="noStrike" cap="none" dirty="0">
                <a:solidFill>
                  <a:srgbClr val="000000"/>
                </a:solidFill>
                <a:effectLst/>
                <a:latin typeface="Calibri"/>
                <a:ea typeface="Calibri"/>
                <a:cs typeface="Calibri"/>
                <a:sym typeface="Calibri"/>
              </a:rPr>
              <a:t>text, </a:t>
            </a:r>
            <a:r>
              <a:rPr lang="ru-RU" sz="1200" b="0" i="0" u="none" strike="noStrike" cap="none" dirty="0">
                <a:solidFill>
                  <a:srgbClr val="000000"/>
                </a:solidFill>
                <a:effectLst/>
                <a:latin typeface="Calibri"/>
                <a:ea typeface="Calibri"/>
                <a:cs typeface="Calibri"/>
                <a:sym typeface="Calibri"/>
              </a:rPr>
              <a:t>когда из этой функции сделали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Если по этой логике разложить пример, то выходит так. Вызов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кладет на стек адрес возврата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и прыгает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Там на стек кладется адрес возврата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 происходит прыжок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Там сохраняется контекст и делается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Этот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возьмет со стека адрес возврата, где лежит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и прыгнет в нее. Там снимется следующий адрес возврата - в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Потом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прыгает обратно в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Что на стеке? На стеке сейчас ничего, никаких адресов возврата. Они уже были перетерты 20 раз другими вызовами вроде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Так что когда из </a:t>
            </a:r>
            <a:r>
              <a:rPr lang="en-US" sz="1200" b="0" i="0" u="none" strike="noStrike" cap="none" dirty="0">
                <a:solidFill>
                  <a:srgbClr val="000000"/>
                </a:solidFill>
                <a:effectLst/>
                <a:latin typeface="Calibri"/>
                <a:ea typeface="Calibri"/>
                <a:cs typeface="Calibri"/>
                <a:sym typeface="Calibri"/>
              </a:rPr>
              <a:t>testf2 </a:t>
            </a:r>
            <a:r>
              <a:rPr lang="ru-RU" sz="1200" b="0" i="0" u="none" strike="noStrike" cap="none" dirty="0">
                <a:solidFill>
                  <a:srgbClr val="000000"/>
                </a:solidFill>
                <a:effectLst/>
                <a:latin typeface="Calibri"/>
                <a:ea typeface="Calibri"/>
                <a:cs typeface="Calibri"/>
                <a:sym typeface="Calibri"/>
              </a:rPr>
              <a:t>будет делаться </a:t>
            </a:r>
            <a:r>
              <a:rPr lang="en-US" sz="1200" b="0" i="0" u="none" strike="noStrike" cap="none" dirty="0">
                <a:solidFill>
                  <a:srgbClr val="000000"/>
                </a:solidFill>
                <a:effectLst/>
                <a:latin typeface="Calibri"/>
                <a:ea typeface="Calibri"/>
                <a:cs typeface="Calibri"/>
                <a:sym typeface="Calibri"/>
              </a:rPr>
              <a:t>return </a:t>
            </a:r>
            <a:r>
              <a:rPr lang="ru-RU" sz="1200" b="0" i="0" u="none" strike="noStrike" cap="none" dirty="0">
                <a:solidFill>
                  <a:srgbClr val="000000"/>
                </a:solidFill>
                <a:effectLst/>
                <a:latin typeface="Calibri"/>
                <a:ea typeface="Calibri"/>
                <a:cs typeface="Calibri"/>
                <a:sym typeface="Calibri"/>
              </a:rPr>
              <a:t>второй раз, он из того места, где должен быть адрес возврата, возьмет мусор. Поэтому прыжок будет не в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a:t>
            </a:r>
            <a:r>
              <a:rPr lang="ru-RU" sz="1200" b="0" i="0" u="none" strike="noStrike" cap="none" dirty="0">
                <a:solidFill>
                  <a:srgbClr val="000000"/>
                </a:solidFill>
                <a:effectLst/>
                <a:latin typeface="Calibri"/>
                <a:ea typeface="Calibri"/>
                <a:cs typeface="Calibri"/>
                <a:sym typeface="Calibri"/>
              </a:rPr>
              <a:t>или </a:t>
            </a:r>
            <a:r>
              <a:rPr lang="en-US" sz="1200" b="0" i="0" u="none" strike="noStrike" cap="none" dirty="0">
                <a:solidFill>
                  <a:srgbClr val="000000"/>
                </a:solidFill>
                <a:effectLst/>
                <a:latin typeface="Calibri"/>
                <a:ea typeface="Calibri"/>
                <a:cs typeface="Calibri"/>
                <a:sym typeface="Calibri"/>
              </a:rPr>
              <a:t>main, </a:t>
            </a:r>
            <a:r>
              <a:rPr lang="ru-RU" sz="1200" b="0" i="0" u="none" strike="noStrike" cap="none" dirty="0">
                <a:solidFill>
                  <a:srgbClr val="000000"/>
                </a:solidFill>
                <a:effectLst/>
                <a:latin typeface="Calibri"/>
                <a:ea typeface="Calibri"/>
                <a:cs typeface="Calibri"/>
                <a:sym typeface="Calibri"/>
              </a:rPr>
              <a:t>а в случайное место, где скорее всего даже страницы физической нет.</a:t>
            </a:r>
          </a:p>
          <a:p>
            <a:pPr fontAlgn="base"/>
            <a:r>
              <a:rPr lang="en-US" sz="1200" b="0" i="0" u="none" strike="noStrike" cap="none" dirty="0" err="1">
                <a:solidFill>
                  <a:srgbClr val="000000"/>
                </a:solidFill>
                <a:effectLst/>
                <a:latin typeface="Calibri"/>
                <a:ea typeface="Calibri"/>
                <a:cs typeface="Calibri"/>
                <a:sym typeface="Calibri"/>
              </a:rPr>
              <a:t>Libcoro</a:t>
            </a:r>
            <a:r>
              <a:rPr lang="en-US" sz="1200" b="0" i="0" u="none" strike="noStrike" cap="none" dirty="0">
                <a:solidFill>
                  <a:srgbClr val="000000"/>
                </a:solidFill>
                <a:effectLst/>
                <a:latin typeface="Calibri"/>
                <a:ea typeface="Calibri"/>
                <a:cs typeface="Calibri"/>
                <a:sym typeface="Calibri"/>
              </a:rPr>
              <a:t> [3] 4_signals/11_setjmp_problem.c static volatile </a:t>
            </a:r>
            <a:r>
              <a:rPr lang="en-US" sz="1200" b="0" i="0" u="none" strike="noStrike" cap="none" dirty="0" err="1">
                <a:solidFill>
                  <a:srgbClr val="000000"/>
                </a:solidFill>
                <a:effectLst/>
                <a:latin typeface="Calibri"/>
                <a:ea typeface="Calibri"/>
                <a:cs typeface="Calibri"/>
                <a:sym typeface="Calibri"/>
              </a:rPr>
              <a:t>jmp_buf</a:t>
            </a:r>
            <a:r>
              <a:rPr lang="en-US" sz="1200" b="0" i="0" u="none" strike="noStrike" cap="none" dirty="0">
                <a:solidFill>
                  <a:srgbClr val="000000"/>
                </a:solidFill>
                <a:effectLst/>
                <a:latin typeface="Calibri"/>
                <a:ea typeface="Calibri"/>
                <a:cs typeface="Calibri"/>
                <a:sym typeface="Calibri"/>
              </a:rPr>
              <a:t> </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static volatile bool stop = false ; static volatile int total = 0 ; static void testf2 ( void ) { </a:t>
            </a:r>
            <a:r>
              <a:rPr lang="en-US" sz="1200" b="0" i="0" u="none" strike="noStrike" cap="none" dirty="0" err="1">
                <a:solidFill>
                  <a:srgbClr val="000000"/>
                </a:solidFill>
                <a:effectLst/>
                <a:latin typeface="Calibri"/>
                <a:ea typeface="Calibri"/>
                <a:cs typeface="Calibri"/>
                <a:sym typeface="Calibri"/>
              </a:rPr>
              <a:t>setjmp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if (++total &gt; 10 )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"Bad exit\n" ); exit ( -1 ); } } static void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 void ) { testf2(); } int main ( void ) {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 if (! stop) { stop = true ; </a:t>
            </a:r>
            <a:r>
              <a:rPr lang="en-US" sz="1200" b="0" i="0" u="none" strike="noStrike" cap="none" dirty="0" err="1">
                <a:solidFill>
                  <a:srgbClr val="000000"/>
                </a:solidFill>
                <a:effectLst/>
                <a:latin typeface="Calibri"/>
                <a:ea typeface="Calibri"/>
                <a:cs typeface="Calibri"/>
                <a:sym typeface="Calibri"/>
              </a:rPr>
              <a:t>printf</a:t>
            </a:r>
            <a:r>
              <a:rPr lang="en-US" sz="1200" b="0" i="0" u="none" strike="noStrike" cap="none" dirty="0">
                <a:solidFill>
                  <a:srgbClr val="000000"/>
                </a:solidFill>
                <a:effectLst/>
                <a:latin typeface="Calibri"/>
                <a:ea typeface="Calibri"/>
                <a:cs typeface="Calibri"/>
                <a:sym typeface="Calibri"/>
              </a:rPr>
              <a:t> ( "</a:t>
            </a:r>
            <a:r>
              <a:rPr lang="ru-RU" sz="1200" b="0" i="0" u="none" strike="noStrike" cap="none" dirty="0">
                <a:solidFill>
                  <a:srgbClr val="000000"/>
                </a:solidFill>
                <a:effectLst/>
                <a:latin typeface="Calibri"/>
                <a:ea typeface="Calibri"/>
                <a:cs typeface="Calibri"/>
                <a:sym typeface="Calibri"/>
              </a:rPr>
              <a:t>А</a:t>
            </a:r>
            <a:r>
              <a:rPr lang="en-US" sz="1200" b="0" i="0" u="none" strike="noStrike" cap="none" dirty="0" err="1">
                <a:solidFill>
                  <a:srgbClr val="000000"/>
                </a:solidFill>
                <a:effectLst/>
                <a:latin typeface="Calibri"/>
                <a:ea typeface="Calibri"/>
                <a:cs typeface="Calibri"/>
                <a:sym typeface="Calibri"/>
              </a:rPr>
              <a:t>fter</a:t>
            </a:r>
            <a:r>
              <a:rPr lang="en-US" sz="1200" b="0" i="0" u="none" strike="noStrike" cap="none" dirty="0">
                <a:solidFill>
                  <a:srgbClr val="000000"/>
                </a:solidFill>
                <a:effectLst/>
                <a:latin typeface="Calibri"/>
                <a:ea typeface="Calibri"/>
                <a:cs typeface="Calibri"/>
                <a:sym typeface="Calibri"/>
              </a:rPr>
              <a:t> first call\n" ); </a:t>
            </a:r>
            <a:r>
              <a:rPr lang="en-US" sz="1200" b="0" i="0" u="none" strike="noStrike" cap="none" dirty="0" err="1">
                <a:solidFill>
                  <a:srgbClr val="000000"/>
                </a:solidFill>
                <a:effectLst/>
                <a:latin typeface="Calibri"/>
                <a:ea typeface="Calibri"/>
                <a:cs typeface="Calibri"/>
                <a:sym typeface="Calibri"/>
              </a:rPr>
              <a:t>longjmp</a:t>
            </a:r>
            <a:r>
              <a:rPr lang="en-US" sz="1200" b="0" i="0" u="none" strike="noStrike" cap="none" dirty="0">
                <a:solidFill>
                  <a:srgbClr val="000000"/>
                </a:solidFill>
                <a:effectLst/>
                <a:latin typeface="Calibri"/>
                <a:ea typeface="Calibri"/>
                <a:cs typeface="Calibri"/>
                <a:sym typeface="Calibri"/>
              </a:rPr>
              <a:t>(</a:t>
            </a:r>
            <a:r>
              <a:rPr lang="en-US" sz="1200" b="0" i="0" u="none" strike="noStrike" cap="none" dirty="0" err="1">
                <a:solidFill>
                  <a:srgbClr val="000000"/>
                </a:solidFill>
                <a:effectLst/>
                <a:latin typeface="Calibri"/>
                <a:ea typeface="Calibri"/>
                <a:cs typeface="Calibri"/>
                <a:sym typeface="Calibri"/>
              </a:rPr>
              <a:t>buf</a:t>
            </a:r>
            <a:r>
              <a:rPr lang="en-US" sz="1200" b="0" i="0" u="none" strike="noStrike" cap="none" dirty="0">
                <a:solidFill>
                  <a:srgbClr val="000000"/>
                </a:solidFill>
                <a:effectLst/>
                <a:latin typeface="Calibri"/>
                <a:ea typeface="Calibri"/>
                <a:cs typeface="Calibri"/>
                <a:sym typeface="Calibri"/>
              </a:rPr>
              <a:t>, 1 ); } return 0 ; } </a:t>
            </a:r>
            <a:r>
              <a:rPr lang="ru-RU" sz="1200" b="0" i="0" u="none" strike="noStrike" cap="none" dirty="0">
                <a:solidFill>
                  <a:srgbClr val="000000"/>
                </a:solidFill>
                <a:effectLst/>
                <a:latin typeface="Calibri"/>
                <a:ea typeface="Calibri"/>
                <a:cs typeface="Calibri"/>
                <a:sym typeface="Calibri"/>
              </a:rPr>
              <a:t>Стек - &lt;</a:t>
            </a:r>
            <a:r>
              <a:rPr lang="en-US" sz="1200" b="0" i="0" u="none" strike="noStrike" cap="none" dirty="0">
                <a:solidFill>
                  <a:srgbClr val="000000"/>
                </a:solidFill>
                <a:effectLst/>
                <a:latin typeface="Calibri"/>
                <a:ea typeface="Calibri"/>
                <a:cs typeface="Calibri"/>
                <a:sym typeface="Calibri"/>
              </a:rPr>
              <a: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main&gt; &lt;ret </a:t>
            </a:r>
            <a:r>
              <a:rPr lang="en-US" sz="1200" b="0" i="0" u="none" strike="noStrike" cap="none" dirty="0" err="1">
                <a:solidFill>
                  <a:srgbClr val="000000"/>
                </a:solidFill>
                <a:effectLst/>
                <a:latin typeface="Calibri"/>
                <a:ea typeface="Calibri"/>
                <a:cs typeface="Calibri"/>
                <a:sym typeface="Calibri"/>
              </a:rPr>
              <a:t>addr</a:t>
            </a:r>
            <a:r>
              <a:rPr lang="en-US" sz="1200" b="0" i="0" u="none" strike="noStrike" cap="none" dirty="0">
                <a:solidFill>
                  <a:srgbClr val="000000"/>
                </a:solidFill>
                <a:effectLst/>
                <a:latin typeface="Calibri"/>
                <a:ea typeface="Calibri"/>
                <a:cs typeface="Calibri"/>
                <a:sym typeface="Calibri"/>
              </a:rPr>
              <a:t> to </a:t>
            </a:r>
            <a:r>
              <a:rPr lang="en-US" sz="1200" b="0" i="0" u="none" strike="noStrike" cap="none" dirty="0" err="1">
                <a:solidFill>
                  <a:srgbClr val="000000"/>
                </a:solidFill>
                <a:effectLst/>
                <a:latin typeface="Calibri"/>
                <a:ea typeface="Calibri"/>
                <a:cs typeface="Calibri"/>
                <a:sym typeface="Calibri"/>
              </a:rPr>
              <a:t>testf</a:t>
            </a:r>
            <a:r>
              <a:rPr lang="en-US" sz="1200" b="0" i="0" u="none" strike="noStrike" cap="none" dirty="0">
                <a:solidFill>
                  <a:srgbClr val="000000"/>
                </a:solidFill>
                <a:effectLst/>
                <a:latin typeface="Calibri"/>
                <a:ea typeface="Calibri"/>
                <a:cs typeface="Calibri"/>
                <a:sym typeface="Calibri"/>
              </a:rPr>
              <a:t>&gt; - - - - </a:t>
            </a:r>
            <a:r>
              <a:rPr lang="ru-RU" sz="1200" b="0" i="0" u="none" strike="noStrike" cap="none" dirty="0">
                <a:solidFill>
                  <a:srgbClr val="000000"/>
                </a:solidFill>
                <a:effectLst/>
                <a:latin typeface="Calibri"/>
                <a:ea typeface="Calibri"/>
                <a:cs typeface="Calibri"/>
                <a:sym typeface="Calibri"/>
              </a:rPr>
              <a:t>Ошибка! На стеке нет адреса возврата!</a:t>
            </a:r>
          </a:p>
          <a:p>
            <a:r>
              <a:rPr lang="ru-RU" sz="1200" b="0" i="0" u="none" strike="noStrike" cap="none" dirty="0">
                <a:solidFill>
                  <a:srgbClr val="000000"/>
                </a:solidFill>
                <a:effectLst/>
                <a:latin typeface="Calibri"/>
                <a:ea typeface="Calibri"/>
                <a:cs typeface="Calibri"/>
                <a:sym typeface="Calibri"/>
              </a:rPr>
              <a:t> </a:t>
            </a:r>
          </a:p>
          <a:p>
            <a:endParaRPr lang="ru-RU" dirty="0"/>
          </a:p>
        </p:txBody>
      </p:sp>
    </p:spTree>
    <p:extLst>
      <p:ext uri="{BB962C8B-B14F-4D97-AF65-F5344CB8AC3E}">
        <p14:creationId xmlns:p14="http://schemas.microsoft.com/office/powerpoint/2010/main" val="25700717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Так что завести </a:t>
            </a:r>
            <a:r>
              <a:rPr lang="ru-RU" sz="1200" b="0" i="0" u="none" strike="noStrike" cap="none" dirty="0" err="1">
                <a:solidFill>
                  <a:srgbClr val="000000"/>
                </a:solidFill>
                <a:effectLst/>
                <a:latin typeface="Calibri"/>
                <a:ea typeface="Calibri"/>
                <a:cs typeface="Calibri"/>
                <a:sym typeface="Calibri"/>
              </a:rPr>
              <a:t>корутины</a:t>
            </a:r>
            <a:r>
              <a:rPr lang="ru-RU" sz="1200" b="0" i="0" u="none" strike="noStrike" cap="none" dirty="0">
                <a:solidFill>
                  <a:srgbClr val="000000"/>
                </a:solidFill>
                <a:effectLst/>
                <a:latin typeface="Calibri"/>
                <a:ea typeface="Calibri"/>
                <a:cs typeface="Calibri"/>
                <a:sym typeface="Calibri"/>
              </a:rPr>
              <a:t> на одном стеке можно, но для этого делать </a:t>
            </a:r>
            <a:r>
              <a:rPr lang="ru-RU" sz="1200" b="0" i="0" u="none" strike="noStrike" cap="none" dirty="0" err="1">
                <a:solidFill>
                  <a:srgbClr val="000000"/>
                </a:solidFill>
                <a:effectLst/>
                <a:latin typeface="Calibri"/>
                <a:ea typeface="Calibri"/>
                <a:cs typeface="Calibri"/>
                <a:sym typeface="Calibri"/>
              </a:rPr>
              <a:t>return</a:t>
            </a:r>
            <a:r>
              <a:rPr lang="ru-RU" sz="1200" b="0" i="0" u="none" strike="noStrike" cap="none" dirty="0">
                <a:solidFill>
                  <a:srgbClr val="000000"/>
                </a:solidFill>
                <a:effectLst/>
                <a:latin typeface="Calibri"/>
                <a:ea typeface="Calibri"/>
                <a:cs typeface="Calibri"/>
                <a:sym typeface="Calibri"/>
              </a:rPr>
              <a:t> из функции, сделавшей хоть один </a:t>
            </a:r>
            <a:r>
              <a:rPr lang="ru-RU" sz="1200" b="0" i="0" u="none" strike="noStrike" cap="none" dirty="0" err="1">
                <a:solidFill>
                  <a:srgbClr val="000000"/>
                </a:solidFill>
                <a:effectLst/>
                <a:latin typeface="Calibri"/>
                <a:ea typeface="Calibri"/>
                <a:cs typeface="Calibri"/>
                <a:sym typeface="Calibri"/>
              </a:rPr>
              <a:t>setjmp</a:t>
            </a:r>
            <a:r>
              <a:rPr lang="ru-RU" sz="1200" b="0" i="0" u="none" strike="noStrike" cap="none" dirty="0">
                <a:solidFill>
                  <a:srgbClr val="000000"/>
                </a:solidFill>
                <a:effectLst/>
                <a:latin typeface="Calibri"/>
                <a:ea typeface="Calibri"/>
                <a:cs typeface="Calibri"/>
                <a:sym typeface="Calibri"/>
              </a:rPr>
              <a:t>, нельзя. Это и делает </a:t>
            </a:r>
            <a:r>
              <a:rPr lang="ru-RU" sz="1200" b="0" i="0" u="none" strike="noStrike" cap="none" dirty="0" err="1">
                <a:solidFill>
                  <a:srgbClr val="000000"/>
                </a:solidFill>
                <a:effectLst/>
                <a:latin typeface="Calibri"/>
                <a:ea typeface="Calibri"/>
                <a:cs typeface="Calibri"/>
                <a:sym typeface="Calibri"/>
              </a:rPr>
              <a:t>coro_jmp.h</a:t>
            </a:r>
            <a:r>
              <a:rPr lang="ru-RU" sz="1200" b="0" i="0" u="none" strike="noStrike" cap="none" dirty="0">
                <a:solidFill>
                  <a:srgbClr val="000000"/>
                </a:solidFill>
                <a:effectLst/>
                <a:latin typeface="Calibri"/>
                <a:ea typeface="Calibri"/>
                <a:cs typeface="Calibri"/>
                <a:sym typeface="Calibri"/>
              </a:rPr>
              <a:t> библиотека в первом ДЗ. Она хранит для каждой </a:t>
            </a:r>
            <a:r>
              <a:rPr lang="ru-RU" sz="1200" b="0" i="0" u="none" strike="noStrike" cap="none" dirty="0" err="1">
                <a:solidFill>
                  <a:srgbClr val="000000"/>
                </a:solidFill>
                <a:effectLst/>
                <a:latin typeface="Calibri"/>
                <a:ea typeface="Calibri"/>
                <a:cs typeface="Calibri"/>
                <a:sym typeface="Calibri"/>
              </a:rPr>
              <a:t>корутины</a:t>
            </a:r>
            <a:r>
              <a:rPr lang="ru-RU" sz="1200" b="0" i="0" u="none" strike="noStrike" cap="none" dirty="0">
                <a:solidFill>
                  <a:srgbClr val="000000"/>
                </a:solidFill>
                <a:effectLst/>
                <a:latin typeface="Calibri"/>
                <a:ea typeface="Calibri"/>
                <a:cs typeface="Calibri"/>
                <a:sym typeface="Calibri"/>
              </a:rPr>
              <a:t> ее собственную версию адресов возврата. Однако это все равно не удобно - без настоящих </a:t>
            </a:r>
            <a:r>
              <a:rPr lang="ru-RU" sz="1200" b="0" i="0" u="none" strike="noStrike" cap="none" dirty="0" err="1">
                <a:solidFill>
                  <a:srgbClr val="000000"/>
                </a:solidFill>
                <a:effectLst/>
                <a:latin typeface="Calibri"/>
                <a:ea typeface="Calibri"/>
                <a:cs typeface="Calibri"/>
                <a:sym typeface="Calibri"/>
              </a:rPr>
              <a:t>return</a:t>
            </a:r>
            <a:r>
              <a:rPr lang="ru-RU" sz="1200" b="0" i="0" u="none" strike="noStrike" cap="none" dirty="0">
                <a:solidFill>
                  <a:srgbClr val="000000"/>
                </a:solidFill>
                <a:effectLst/>
                <a:latin typeface="Calibri"/>
                <a:ea typeface="Calibri"/>
                <a:cs typeface="Calibri"/>
                <a:sym typeface="Calibri"/>
              </a:rPr>
              <a:t> и на одном стеке использовать </a:t>
            </a:r>
            <a:r>
              <a:rPr lang="ru-RU" sz="1200" b="0" i="0" u="none" strike="noStrike" cap="none" dirty="0" err="1">
                <a:solidFill>
                  <a:srgbClr val="000000"/>
                </a:solidFill>
                <a:effectLst/>
                <a:latin typeface="Calibri"/>
                <a:ea typeface="Calibri"/>
                <a:cs typeface="Calibri"/>
                <a:sym typeface="Calibri"/>
              </a:rPr>
              <a:t>корутины</a:t>
            </a:r>
            <a:r>
              <a:rPr lang="ru-RU" sz="1200" b="0" i="0" u="none" strike="noStrike" cap="none" dirty="0">
                <a:solidFill>
                  <a:srgbClr val="000000"/>
                </a:solidFill>
                <a:effectLst/>
                <a:latin typeface="Calibri"/>
                <a:ea typeface="Calibri"/>
                <a:cs typeface="Calibri"/>
                <a:sym typeface="Calibri"/>
              </a:rPr>
              <a:t> невозможно: в C++ не будут вызываться деструкторы, и в C/C++ нельзя будет заводить локальные переменные, нормально использовать аргументы функций.</a:t>
            </a:r>
            <a:endParaRPr lang="ru-RU" dirty="0"/>
          </a:p>
        </p:txBody>
      </p:sp>
    </p:spTree>
    <p:extLst>
      <p:ext uri="{BB962C8B-B14F-4D97-AF65-F5344CB8AC3E}">
        <p14:creationId xmlns:p14="http://schemas.microsoft.com/office/powerpoint/2010/main" val="37456893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Для создания отдельных стеков для каждой нашей </a:t>
            </a:r>
            <a:r>
              <a:rPr lang="ru-RU" sz="1200" b="0" i="0" u="none" strike="noStrike" cap="none" dirty="0" err="1">
                <a:solidFill>
                  <a:srgbClr val="000000"/>
                </a:solidFill>
                <a:effectLst/>
                <a:latin typeface="Calibri"/>
                <a:ea typeface="Calibri"/>
                <a:cs typeface="Calibri"/>
                <a:sym typeface="Calibri"/>
              </a:rPr>
              <a:t>корутины</a:t>
            </a:r>
            <a:r>
              <a:rPr lang="ru-RU" sz="1200" b="0" i="0" u="none" strike="noStrike" cap="none" dirty="0">
                <a:solidFill>
                  <a:srgbClr val="000000"/>
                </a:solidFill>
                <a:effectLst/>
                <a:latin typeface="Calibri"/>
                <a:ea typeface="Calibri"/>
                <a:cs typeface="Calibri"/>
                <a:sym typeface="Calibri"/>
              </a:rPr>
              <a:t> можно использовать сигналы и </a:t>
            </a:r>
            <a:r>
              <a:rPr lang="ru-RU" sz="1200" b="0" i="0" u="none" strike="noStrike" cap="none" dirty="0" err="1">
                <a:solidFill>
                  <a:srgbClr val="000000"/>
                </a:solidFill>
                <a:effectLst/>
                <a:latin typeface="Calibri"/>
                <a:ea typeface="Calibri"/>
                <a:cs typeface="Calibri"/>
                <a:sym typeface="Calibri"/>
              </a:rPr>
              <a:t>sigaltstack</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2064702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8050643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75695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9b4df38e8_0_10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177800" lvl="0" indent="0" algn="l" rtl="0">
              <a:lnSpc>
                <a:spcPct val="140000"/>
              </a:lnSpc>
              <a:spcBef>
                <a:spcPts val="0"/>
              </a:spcBef>
              <a:spcAft>
                <a:spcPts val="0"/>
              </a:spcAft>
              <a:buNone/>
            </a:pPr>
            <a:r>
              <a:rPr lang="ru-RU" sz="1200" b="0" i="0" u="none" strike="noStrike" cap="none" dirty="0">
                <a:solidFill>
                  <a:srgbClr val="000000"/>
                </a:solidFill>
                <a:effectLst/>
                <a:highlight>
                  <a:srgbClr val="F5F5F5"/>
                </a:highlight>
                <a:latin typeface="Calibri"/>
                <a:ea typeface="Calibri"/>
                <a:cs typeface="Calibri"/>
                <a:sym typeface="Calibri"/>
              </a:rPr>
              <a:t>Память процесса оказалась состоящей из секций ядра, переменных окружения и аргументов командной строки, стека, кучи, </a:t>
            </a:r>
            <a:r>
              <a:rPr lang="ru-RU" sz="1200" b="0" i="0" u="none" strike="noStrike" cap="none" dirty="0" err="1">
                <a:solidFill>
                  <a:srgbClr val="000000"/>
                </a:solidFill>
                <a:effectLst/>
                <a:highlight>
                  <a:srgbClr val="F5F5F5"/>
                </a:highlight>
                <a:latin typeface="Calibri"/>
                <a:ea typeface="Calibri"/>
                <a:cs typeface="Calibri"/>
                <a:sym typeface="Calibri"/>
              </a:rPr>
              <a:t>bss</a:t>
            </a:r>
            <a:r>
              <a:rPr lang="ru-RU" sz="1200" b="0" i="0" u="none" strike="noStrike" cap="none" dirty="0">
                <a:solidFill>
                  <a:srgbClr val="000000"/>
                </a:solidFill>
                <a:effectLst/>
                <a:highlight>
                  <a:srgbClr val="F5F5F5"/>
                </a:highlight>
                <a:latin typeface="Calibri"/>
                <a:ea typeface="Calibri"/>
                <a:cs typeface="Calibri"/>
                <a:sym typeface="Calibri"/>
              </a:rPr>
              <a:t>, </a:t>
            </a:r>
            <a:r>
              <a:rPr lang="ru-RU" sz="1200" b="0" i="0" u="none" strike="noStrike" cap="none" dirty="0" err="1">
                <a:solidFill>
                  <a:srgbClr val="000000"/>
                </a:solidFill>
                <a:effectLst/>
                <a:highlight>
                  <a:srgbClr val="F5F5F5"/>
                </a:highlight>
                <a:latin typeface="Calibri"/>
                <a:ea typeface="Calibri"/>
                <a:cs typeface="Calibri"/>
                <a:sym typeface="Calibri"/>
              </a:rPr>
              <a:t>data</a:t>
            </a:r>
            <a:r>
              <a:rPr lang="ru-RU" sz="1200" b="0" i="0" u="none" strike="noStrike" cap="none" dirty="0">
                <a:solidFill>
                  <a:srgbClr val="000000"/>
                </a:solidFill>
                <a:effectLst/>
                <a:highlight>
                  <a:srgbClr val="F5F5F5"/>
                </a:highlight>
                <a:latin typeface="Calibri"/>
                <a:ea typeface="Calibri"/>
                <a:cs typeface="Calibri"/>
                <a:sym typeface="Calibri"/>
              </a:rPr>
              <a:t>, </a:t>
            </a:r>
            <a:r>
              <a:rPr lang="ru-RU" sz="1200" b="0" i="0" u="none" strike="noStrike" cap="none" dirty="0" err="1">
                <a:solidFill>
                  <a:srgbClr val="000000"/>
                </a:solidFill>
                <a:effectLst/>
                <a:highlight>
                  <a:srgbClr val="F5F5F5"/>
                </a:highlight>
                <a:latin typeface="Calibri"/>
                <a:ea typeface="Calibri"/>
                <a:cs typeface="Calibri"/>
                <a:sym typeface="Calibri"/>
              </a:rPr>
              <a:t>text</a:t>
            </a:r>
            <a:r>
              <a:rPr lang="ru-RU" sz="1200" b="0" i="0" u="none" strike="noStrike" cap="none" dirty="0">
                <a:solidFill>
                  <a:srgbClr val="000000"/>
                </a:solidFill>
                <a:effectLst/>
                <a:highlight>
                  <a:srgbClr val="F5F5F5"/>
                </a:highlight>
                <a:latin typeface="Calibri"/>
                <a:ea typeface="Calibri"/>
                <a:cs typeface="Calibri"/>
                <a:sym typeface="Calibri"/>
              </a:rPr>
              <a:t>.</a:t>
            </a:r>
            <a:endParaRPr sz="1500" dirty="0">
              <a:solidFill>
                <a:srgbClr val="222222"/>
              </a:solidFill>
              <a:highlight>
                <a:srgbClr val="F5F5F5"/>
              </a:highlight>
              <a:latin typeface="Arial"/>
              <a:ea typeface="Arial"/>
              <a:cs typeface="Arial"/>
              <a:sym typeface="Arial"/>
            </a:endParaRPr>
          </a:p>
        </p:txBody>
      </p:sp>
      <p:sp>
        <p:nvSpPr>
          <p:cNvPr id="259" name="Google Shape;259;gc9b4df38e8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315710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Как было сказано, расширенный обработчик сигнала принимает </a:t>
            </a:r>
            <a:r>
              <a:rPr lang="ru-RU" sz="1200" b="0" i="0" u="none" strike="noStrike" cap="none" dirty="0" err="1">
                <a:solidFill>
                  <a:srgbClr val="000000"/>
                </a:solidFill>
                <a:effectLst/>
                <a:latin typeface="Calibri"/>
                <a:ea typeface="Calibri"/>
                <a:cs typeface="Calibri"/>
                <a:sym typeface="Calibri"/>
              </a:rPr>
              <a:t>ucontext_t</a:t>
            </a:r>
            <a:r>
              <a:rPr lang="ru-RU" sz="1200" b="0" i="0" u="none" strike="noStrike" cap="none" dirty="0">
                <a:solidFill>
                  <a:srgbClr val="000000"/>
                </a:solidFill>
                <a:effectLst/>
                <a:latin typeface="Calibri"/>
                <a:ea typeface="Calibri"/>
                <a:cs typeface="Calibri"/>
                <a:sym typeface="Calibri"/>
              </a:rPr>
              <a:t>, который теоретически можно было бы использовать для </a:t>
            </a:r>
            <a:r>
              <a:rPr lang="ru-RU" sz="1200" b="0" i="0" u="none" strike="noStrike" cap="none" dirty="0" err="1">
                <a:solidFill>
                  <a:srgbClr val="000000"/>
                </a:solidFill>
                <a:effectLst/>
                <a:latin typeface="Calibri"/>
                <a:ea typeface="Calibri"/>
                <a:cs typeface="Calibri"/>
                <a:sym typeface="Calibri"/>
              </a:rPr>
              <a:t>корутин</a:t>
            </a:r>
            <a:r>
              <a:rPr lang="ru-RU" sz="1200" b="0" i="0" u="none" strike="noStrike" cap="none" dirty="0">
                <a:solidFill>
                  <a:srgbClr val="000000"/>
                </a:solidFill>
                <a:effectLst/>
                <a:latin typeface="Calibri"/>
                <a:ea typeface="Calibri"/>
                <a:cs typeface="Calibri"/>
                <a:sym typeface="Calibri"/>
              </a:rPr>
              <a:t> на </a:t>
            </a:r>
            <a:r>
              <a:rPr lang="ru-RU" sz="1200" b="0" i="0" u="none" strike="noStrike" cap="none" dirty="0" err="1">
                <a:solidFill>
                  <a:srgbClr val="000000"/>
                </a:solidFill>
                <a:effectLst/>
                <a:latin typeface="Calibri"/>
                <a:ea typeface="Calibri"/>
                <a:cs typeface="Calibri"/>
                <a:sym typeface="Calibri"/>
              </a:rPr>
              <a:t>swapcontext</a:t>
            </a:r>
            <a:r>
              <a:rPr lang="ru-RU" sz="1200" b="0" i="0" u="none" strike="noStrike" cap="none" dirty="0">
                <a:solidFill>
                  <a:srgbClr val="000000"/>
                </a:solidFill>
                <a:effectLst/>
                <a:latin typeface="Calibri"/>
                <a:ea typeface="Calibri"/>
                <a:cs typeface="Calibri"/>
                <a:sym typeface="Calibri"/>
              </a:rPr>
              <a:t>, но в этом мало смысла, так как 1) единственное, зачем были нужны сигналы для </a:t>
            </a:r>
            <a:r>
              <a:rPr lang="ru-RU" sz="1200" b="0" i="0" u="none" strike="noStrike" cap="none" dirty="0" err="1">
                <a:solidFill>
                  <a:srgbClr val="000000"/>
                </a:solidFill>
                <a:effectLst/>
                <a:latin typeface="Calibri"/>
                <a:ea typeface="Calibri"/>
                <a:cs typeface="Calibri"/>
                <a:sym typeface="Calibri"/>
              </a:rPr>
              <a:t>корутин</a:t>
            </a:r>
            <a:r>
              <a:rPr lang="ru-RU" sz="1200" b="0" i="0" u="none" strike="noStrike" cap="none" dirty="0">
                <a:solidFill>
                  <a:srgbClr val="000000"/>
                </a:solidFill>
                <a:effectLst/>
                <a:latin typeface="Calibri"/>
                <a:ea typeface="Calibri"/>
                <a:cs typeface="Calibri"/>
                <a:sym typeface="Calibri"/>
              </a:rPr>
              <a:t> на </a:t>
            </a:r>
            <a:r>
              <a:rPr lang="ru-RU" sz="1200" b="0" i="0" u="none" strike="noStrike" cap="none" dirty="0" err="1">
                <a:solidFill>
                  <a:srgbClr val="000000"/>
                </a:solidFill>
                <a:effectLst/>
                <a:latin typeface="Calibri"/>
                <a:ea typeface="Calibri"/>
                <a:cs typeface="Calibri"/>
                <a:sym typeface="Calibri"/>
              </a:rPr>
              <a:t>longjmp</a:t>
            </a:r>
            <a:r>
              <a:rPr lang="ru-RU" sz="1200" b="0" i="0" u="none" strike="noStrike" cap="none" dirty="0">
                <a:solidFill>
                  <a:srgbClr val="000000"/>
                </a:solidFill>
                <a:effectLst/>
                <a:latin typeface="Calibri"/>
                <a:ea typeface="Calibri"/>
                <a:cs typeface="Calibri"/>
                <a:sym typeface="Calibri"/>
              </a:rPr>
              <a:t> было то, что они позволяли заходить на новый стек, 2) на </a:t>
            </a:r>
            <a:r>
              <a:rPr lang="ru-RU" sz="1200" b="0" i="0" u="none" strike="noStrike" cap="none" dirty="0" err="1">
                <a:solidFill>
                  <a:srgbClr val="000000"/>
                </a:solidFill>
                <a:effectLst/>
                <a:latin typeface="Calibri"/>
                <a:ea typeface="Calibri"/>
                <a:cs typeface="Calibri"/>
                <a:sym typeface="Calibri"/>
              </a:rPr>
              <a:t>Линукс</a:t>
            </a:r>
            <a:r>
              <a:rPr lang="ru-RU" sz="1200" b="0" i="0" u="none" strike="noStrike" cap="none" dirty="0">
                <a:solidFill>
                  <a:srgbClr val="000000"/>
                </a:solidFill>
                <a:effectLst/>
                <a:latin typeface="Calibri"/>
                <a:ea typeface="Calibri"/>
                <a:cs typeface="Calibri"/>
                <a:sym typeface="Calibri"/>
              </a:rPr>
              <a:t> до версии 4.7 прыжки по </a:t>
            </a:r>
            <a:r>
              <a:rPr lang="ru-RU" sz="1200" b="0" i="0" u="none" strike="noStrike" cap="none" dirty="0" err="1">
                <a:solidFill>
                  <a:srgbClr val="000000"/>
                </a:solidFill>
                <a:effectLst/>
                <a:latin typeface="Calibri"/>
                <a:ea typeface="Calibri"/>
                <a:cs typeface="Calibri"/>
                <a:sym typeface="Calibri"/>
              </a:rPr>
              <a:t>ucontext_t</a:t>
            </a:r>
            <a:r>
              <a:rPr lang="ru-RU" sz="1200" b="0" i="0" u="none" strike="noStrike" cap="none" dirty="0">
                <a:solidFill>
                  <a:srgbClr val="000000"/>
                </a:solidFill>
                <a:effectLst/>
                <a:latin typeface="Calibri"/>
                <a:ea typeface="Calibri"/>
                <a:cs typeface="Calibri"/>
                <a:sym typeface="Calibri"/>
              </a:rPr>
              <a:t> из этого обработчика приводят к падению процесса.</a:t>
            </a:r>
            <a:endParaRPr lang="ru-RU" dirty="0"/>
          </a:p>
        </p:txBody>
      </p:sp>
    </p:spTree>
    <p:extLst>
      <p:ext uri="{BB962C8B-B14F-4D97-AF65-F5344CB8AC3E}">
        <p14:creationId xmlns:p14="http://schemas.microsoft.com/office/powerpoint/2010/main" val="12395903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Как было сказано, расширенный обработчик сигнала принимает </a:t>
            </a:r>
            <a:r>
              <a:rPr lang="ru-RU" sz="1200" b="0" i="0" u="none" strike="noStrike" cap="none" dirty="0" err="1">
                <a:solidFill>
                  <a:srgbClr val="000000"/>
                </a:solidFill>
                <a:effectLst/>
                <a:latin typeface="Calibri"/>
                <a:ea typeface="Calibri"/>
                <a:cs typeface="Calibri"/>
                <a:sym typeface="Calibri"/>
              </a:rPr>
              <a:t>ucontext_t</a:t>
            </a:r>
            <a:r>
              <a:rPr lang="ru-RU" sz="1200" b="0" i="0" u="none" strike="noStrike" cap="none" dirty="0">
                <a:solidFill>
                  <a:srgbClr val="000000"/>
                </a:solidFill>
                <a:effectLst/>
                <a:latin typeface="Calibri"/>
                <a:ea typeface="Calibri"/>
                <a:cs typeface="Calibri"/>
                <a:sym typeface="Calibri"/>
              </a:rPr>
              <a:t>, который теоретически можно было бы использовать для </a:t>
            </a:r>
            <a:r>
              <a:rPr lang="ru-RU" sz="1200" b="0" i="0" u="none" strike="noStrike" cap="none" dirty="0" err="1">
                <a:solidFill>
                  <a:srgbClr val="000000"/>
                </a:solidFill>
                <a:effectLst/>
                <a:latin typeface="Calibri"/>
                <a:ea typeface="Calibri"/>
                <a:cs typeface="Calibri"/>
                <a:sym typeface="Calibri"/>
              </a:rPr>
              <a:t>корутин</a:t>
            </a:r>
            <a:r>
              <a:rPr lang="ru-RU" sz="1200" b="0" i="0" u="none" strike="noStrike" cap="none" dirty="0">
                <a:solidFill>
                  <a:srgbClr val="000000"/>
                </a:solidFill>
                <a:effectLst/>
                <a:latin typeface="Calibri"/>
                <a:ea typeface="Calibri"/>
                <a:cs typeface="Calibri"/>
                <a:sym typeface="Calibri"/>
              </a:rPr>
              <a:t> на </a:t>
            </a:r>
            <a:r>
              <a:rPr lang="ru-RU" sz="1200" b="0" i="0" u="none" strike="noStrike" cap="none" dirty="0" err="1">
                <a:solidFill>
                  <a:srgbClr val="000000"/>
                </a:solidFill>
                <a:effectLst/>
                <a:latin typeface="Calibri"/>
                <a:ea typeface="Calibri"/>
                <a:cs typeface="Calibri"/>
                <a:sym typeface="Calibri"/>
              </a:rPr>
              <a:t>swapcontext</a:t>
            </a:r>
            <a:r>
              <a:rPr lang="ru-RU" sz="1200" b="0" i="0" u="none" strike="noStrike" cap="none" dirty="0">
                <a:solidFill>
                  <a:srgbClr val="000000"/>
                </a:solidFill>
                <a:effectLst/>
                <a:latin typeface="Calibri"/>
                <a:ea typeface="Calibri"/>
                <a:cs typeface="Calibri"/>
                <a:sym typeface="Calibri"/>
              </a:rPr>
              <a:t>, но в этом мало смысла, так как 1) единственное, зачем были нужны сигналы для </a:t>
            </a:r>
            <a:r>
              <a:rPr lang="ru-RU" sz="1200" b="0" i="0" u="none" strike="noStrike" cap="none" dirty="0" err="1">
                <a:solidFill>
                  <a:srgbClr val="000000"/>
                </a:solidFill>
                <a:effectLst/>
                <a:latin typeface="Calibri"/>
                <a:ea typeface="Calibri"/>
                <a:cs typeface="Calibri"/>
                <a:sym typeface="Calibri"/>
              </a:rPr>
              <a:t>корутин</a:t>
            </a:r>
            <a:r>
              <a:rPr lang="ru-RU" sz="1200" b="0" i="0" u="none" strike="noStrike" cap="none" dirty="0">
                <a:solidFill>
                  <a:srgbClr val="000000"/>
                </a:solidFill>
                <a:effectLst/>
                <a:latin typeface="Calibri"/>
                <a:ea typeface="Calibri"/>
                <a:cs typeface="Calibri"/>
                <a:sym typeface="Calibri"/>
              </a:rPr>
              <a:t> на </a:t>
            </a:r>
            <a:r>
              <a:rPr lang="ru-RU" sz="1200" b="0" i="0" u="none" strike="noStrike" cap="none" dirty="0" err="1">
                <a:solidFill>
                  <a:srgbClr val="000000"/>
                </a:solidFill>
                <a:effectLst/>
                <a:latin typeface="Calibri"/>
                <a:ea typeface="Calibri"/>
                <a:cs typeface="Calibri"/>
                <a:sym typeface="Calibri"/>
              </a:rPr>
              <a:t>longjmp</a:t>
            </a:r>
            <a:r>
              <a:rPr lang="ru-RU" sz="1200" b="0" i="0" u="none" strike="noStrike" cap="none" dirty="0">
                <a:solidFill>
                  <a:srgbClr val="000000"/>
                </a:solidFill>
                <a:effectLst/>
                <a:latin typeface="Calibri"/>
                <a:ea typeface="Calibri"/>
                <a:cs typeface="Calibri"/>
                <a:sym typeface="Calibri"/>
              </a:rPr>
              <a:t> было то, что они позволяли заходить на новый стек, 2) на </a:t>
            </a:r>
            <a:r>
              <a:rPr lang="ru-RU" sz="1200" b="0" i="0" u="none" strike="noStrike" cap="none" dirty="0" err="1">
                <a:solidFill>
                  <a:srgbClr val="000000"/>
                </a:solidFill>
                <a:effectLst/>
                <a:latin typeface="Calibri"/>
                <a:ea typeface="Calibri"/>
                <a:cs typeface="Calibri"/>
                <a:sym typeface="Calibri"/>
              </a:rPr>
              <a:t>Линукс</a:t>
            </a:r>
            <a:r>
              <a:rPr lang="ru-RU" sz="1200" b="0" i="0" u="none" strike="noStrike" cap="none" dirty="0">
                <a:solidFill>
                  <a:srgbClr val="000000"/>
                </a:solidFill>
                <a:effectLst/>
                <a:latin typeface="Calibri"/>
                <a:ea typeface="Calibri"/>
                <a:cs typeface="Calibri"/>
                <a:sym typeface="Calibri"/>
              </a:rPr>
              <a:t> до версии 4.7 прыжки по </a:t>
            </a:r>
            <a:r>
              <a:rPr lang="ru-RU" sz="1200" b="0" i="0" u="none" strike="noStrike" cap="none" dirty="0" err="1">
                <a:solidFill>
                  <a:srgbClr val="000000"/>
                </a:solidFill>
                <a:effectLst/>
                <a:latin typeface="Calibri"/>
                <a:ea typeface="Calibri"/>
                <a:cs typeface="Calibri"/>
                <a:sym typeface="Calibri"/>
              </a:rPr>
              <a:t>ucontext_t</a:t>
            </a:r>
            <a:r>
              <a:rPr lang="ru-RU" sz="1200" b="0" i="0" u="none" strike="noStrike" cap="none" dirty="0">
                <a:solidFill>
                  <a:srgbClr val="000000"/>
                </a:solidFill>
                <a:effectLst/>
                <a:latin typeface="Calibri"/>
                <a:ea typeface="Calibri"/>
                <a:cs typeface="Calibri"/>
                <a:sym typeface="Calibri"/>
              </a:rPr>
              <a:t> из этого обработчика приводят к падению процесса.</a:t>
            </a:r>
            <a:endParaRPr lang="ru-RU" dirty="0"/>
          </a:p>
        </p:txBody>
      </p:sp>
    </p:spTree>
    <p:extLst>
      <p:ext uri="{BB962C8B-B14F-4D97-AF65-F5344CB8AC3E}">
        <p14:creationId xmlns:p14="http://schemas.microsoft.com/office/powerpoint/2010/main" val="31162644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c9b4df3857_0_4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Ссылка на код - https://github.com/tarantool/sysprog/tree/master/tasks/1</a:t>
            </a:r>
            <a:endParaRPr/>
          </a:p>
        </p:txBody>
      </p:sp>
      <p:sp>
        <p:nvSpPr>
          <p:cNvPr id="1239" name="Google Shape;1239;gc9b4df3857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1" name="Google Shape;12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c9b4df38e8_0_1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7" name="Google Shape;1257;gc9b4df38e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9b4df38e8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177800" lvl="0" indent="0" algn="l" rtl="0">
              <a:lnSpc>
                <a:spcPct val="140000"/>
              </a:lnSpc>
              <a:spcBef>
                <a:spcPts val="0"/>
              </a:spcBef>
              <a:spcAft>
                <a:spcPts val="0"/>
              </a:spcAft>
              <a:buNone/>
            </a:pPr>
            <a:r>
              <a:rPr lang="ru-RU" sz="1200" b="0" i="0" u="none" strike="noStrike" cap="none" dirty="0">
                <a:solidFill>
                  <a:srgbClr val="000000"/>
                </a:solidFill>
                <a:effectLst/>
                <a:highlight>
                  <a:srgbClr val="F5F5F5"/>
                </a:highlight>
                <a:latin typeface="Calibri"/>
                <a:ea typeface="Calibri"/>
                <a:cs typeface="Calibri"/>
                <a:sym typeface="Calibri"/>
              </a:rPr>
              <a:t>На прошлой лекции посмотрели, что стоит за этими секциями, как именно оперативная память их хранит, и как это вяжется с кэшами.</a:t>
            </a:r>
            <a:endParaRPr dirty="0"/>
          </a:p>
        </p:txBody>
      </p:sp>
      <p:sp>
        <p:nvSpPr>
          <p:cNvPr id="297" name="Google Shape;297;gc9b4df38e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79ee40d3c7_0_7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Тогда же узнали, как процесс обращается к ядру за услугами через системные вызовы. Для этого было два способа - </a:t>
            </a:r>
            <a:r>
              <a:rPr lang="ru-RU" sz="1200" b="0" i="0" u="none" strike="noStrike" cap="none" dirty="0" err="1">
                <a:solidFill>
                  <a:srgbClr val="000000"/>
                </a:solidFill>
                <a:effectLst/>
                <a:latin typeface="Calibri"/>
                <a:ea typeface="Calibri"/>
                <a:cs typeface="Calibri"/>
                <a:sym typeface="Calibri"/>
              </a:rPr>
              <a:t>syscall</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sysenter</a:t>
            </a:r>
            <a:r>
              <a:rPr lang="ru-RU" sz="1200" b="0" i="0" u="none" strike="noStrike" cap="none" dirty="0">
                <a:solidFill>
                  <a:srgbClr val="000000"/>
                </a:solidFill>
                <a:effectLst/>
                <a:latin typeface="Calibri"/>
                <a:ea typeface="Calibri"/>
                <a:cs typeface="Calibri"/>
                <a:sym typeface="Calibri"/>
              </a:rPr>
              <a:t> как отдельные машинные инструкции для "быстрого" системного вызова, и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0x80 как устаревший, но рабочий способ - вызов программного прерывания.</a:t>
            </a:r>
            <a:endParaRPr dirty="0"/>
          </a:p>
        </p:txBody>
      </p:sp>
      <p:sp>
        <p:nvSpPr>
          <p:cNvPr id="662" name="Google Shape;662;g79ee40d3c7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9b4df3857_0_2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177800" marR="177800" lvl="0" indent="0" algn="l" rtl="0">
              <a:lnSpc>
                <a:spcPct val="140000"/>
              </a:lnSpc>
              <a:spcBef>
                <a:spcPts val="0"/>
              </a:spcBef>
              <a:spcAft>
                <a:spcPts val="0"/>
              </a:spcAft>
              <a:buNone/>
            </a:pPr>
            <a:r>
              <a:rPr lang="ru-RU" sz="1200" b="0" i="0" u="none" strike="noStrike" cap="none" dirty="0">
                <a:solidFill>
                  <a:srgbClr val="000000"/>
                </a:solidFill>
                <a:effectLst/>
                <a:highlight>
                  <a:srgbClr val="F5F5F5"/>
                </a:highlight>
                <a:latin typeface="Calibri"/>
                <a:ea typeface="Calibri"/>
                <a:cs typeface="Calibri"/>
                <a:sym typeface="Calibri"/>
              </a:rPr>
              <a:t>На этой лекции будет разобран механизм прерываний аппаратных, программных, их обработки в ядре и аппаратуре, и подобия прерываний в </a:t>
            </a:r>
            <a:r>
              <a:rPr lang="ru-RU" sz="1200" b="0" i="0" u="none" strike="noStrike" cap="none" dirty="0" err="1">
                <a:solidFill>
                  <a:srgbClr val="000000"/>
                </a:solidFill>
                <a:effectLst/>
                <a:highlight>
                  <a:srgbClr val="F5F5F5"/>
                </a:highlight>
                <a:latin typeface="Calibri"/>
                <a:ea typeface="Calibri"/>
                <a:cs typeface="Calibri"/>
                <a:sym typeface="Calibri"/>
              </a:rPr>
              <a:t>user-space</a:t>
            </a:r>
            <a:r>
              <a:rPr lang="ru-RU" sz="1200" b="0" i="0" u="none" strike="noStrike" cap="none" dirty="0">
                <a:solidFill>
                  <a:srgbClr val="000000"/>
                </a:solidFill>
                <a:effectLst/>
                <a:highlight>
                  <a:srgbClr val="F5F5F5"/>
                </a:highlight>
                <a:latin typeface="Calibri"/>
                <a:ea typeface="Calibri"/>
                <a:cs typeface="Calibri"/>
                <a:sym typeface="Calibri"/>
              </a:rPr>
              <a:t> - сигналов.</a:t>
            </a:r>
            <a:endParaRPr dirty="0"/>
          </a:p>
        </p:txBody>
      </p:sp>
      <p:sp>
        <p:nvSpPr>
          <p:cNvPr id="291" name="Google Shape;291;gc9b4df3857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лист">
  <p:cSld name="Титульный лист">
    <p:bg>
      <p:bgPr>
        <a:solidFill>
          <a:srgbClr val="F5F6F6"/>
        </a:solidFill>
        <a:effectLst/>
      </p:bgPr>
    </p:bg>
    <p:spTree>
      <p:nvGrpSpPr>
        <p:cNvPr id="1" name="Shape 7"/>
        <p:cNvGrpSpPr/>
        <p:nvPr/>
      </p:nvGrpSpPr>
      <p:grpSpPr>
        <a:xfrm>
          <a:off x="0" y="0"/>
          <a:ext cx="0" cy="0"/>
          <a:chOff x="0" y="0"/>
          <a:chExt cx="0" cy="0"/>
        </a:xfrm>
      </p:grpSpPr>
      <p:pic>
        <p:nvPicPr>
          <p:cNvPr id="8" name="Google Shape;8;p2" descr="Рисунок 720"/>
          <p:cNvPicPr preferRelativeResize="0"/>
          <p:nvPr/>
        </p:nvPicPr>
        <p:blipFill rotWithShape="1">
          <a:blip r:embed="rId2">
            <a:alphaModFix/>
          </a:blip>
          <a:srcRect l="54788" t="2981" r="38529" b="65080"/>
          <a:stretch/>
        </p:blipFill>
        <p:spPr>
          <a:xfrm rot="10800000">
            <a:off x="0" y="2400300"/>
            <a:ext cx="921952" cy="4457700"/>
          </a:xfrm>
          <a:prstGeom prst="rect">
            <a:avLst/>
          </a:prstGeom>
          <a:noFill/>
          <a:ln>
            <a:noFill/>
          </a:ln>
        </p:spPr>
      </p:pic>
      <p:sp>
        <p:nvSpPr>
          <p:cNvPr id="9" name="Google Shape;9;p2"/>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0" name="Google Shape;10;p2"/>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 name="Google Shape;11;p2"/>
          <p:cNvGrpSpPr/>
          <p:nvPr/>
        </p:nvGrpSpPr>
        <p:grpSpPr>
          <a:xfrm rot="5400000">
            <a:off x="5183375" y="7380108"/>
            <a:ext cx="947872" cy="1802676"/>
            <a:chOff x="-20056" y="0"/>
            <a:chExt cx="947872" cy="1802676"/>
          </a:xfrm>
        </p:grpSpPr>
        <p:grpSp>
          <p:nvGrpSpPr>
            <p:cNvPr id="12" name="Google Shape;12;p2"/>
            <p:cNvGrpSpPr/>
            <p:nvPr/>
          </p:nvGrpSpPr>
          <p:grpSpPr>
            <a:xfrm>
              <a:off x="-20056" y="0"/>
              <a:ext cx="934913" cy="914400"/>
              <a:chOff x="12069729" y="-1340127"/>
              <a:chExt cx="934913" cy="914400"/>
            </a:xfrm>
          </p:grpSpPr>
          <p:cxnSp>
            <p:nvCxnSpPr>
              <p:cNvPr id="13" name="Google Shape;13;p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 name="Google Shape;14;p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5" name="Google Shape;15;p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 name="Google Shape;16;p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7" name="Google Shape;17;p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 name="Google Shape;18;p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9" name="Google Shape;19;p2"/>
            <p:cNvGrpSpPr/>
            <p:nvPr/>
          </p:nvGrpSpPr>
          <p:grpSpPr>
            <a:xfrm>
              <a:off x="-7097" y="888276"/>
              <a:ext cx="934913" cy="914400"/>
              <a:chOff x="12069729" y="-1340127"/>
              <a:chExt cx="934913" cy="914400"/>
            </a:xfrm>
          </p:grpSpPr>
          <p:cxnSp>
            <p:nvCxnSpPr>
              <p:cNvPr id="20" name="Google Shape;20;p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1" name="Google Shape;21;p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2" name="Google Shape;22;p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3" name="Google Shape;23;p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4" name="Google Shape;24;p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5" name="Google Shape;25;p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6" name="Google Shape;26;p2"/>
          <p:cNvPicPr preferRelativeResize="0"/>
          <p:nvPr/>
        </p:nvPicPr>
        <p:blipFill rotWithShape="1">
          <a:blip r:embed="rId3">
            <a:alphaModFix/>
          </a:blip>
          <a:srcRect/>
          <a:stretch/>
        </p:blipFill>
        <p:spPr>
          <a:xfrm>
            <a:off x="6602729" y="1568834"/>
            <a:ext cx="5589271" cy="6858000"/>
          </a:xfrm>
          <a:prstGeom prst="rect">
            <a:avLst/>
          </a:prstGeom>
          <a:noFill/>
          <a:ln>
            <a:noFill/>
          </a:ln>
        </p:spPr>
      </p:pic>
      <p:sp>
        <p:nvSpPr>
          <p:cNvPr id="27" name="Google Shape;27;p2"/>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28" name="Google Shape;28;p2"/>
          <p:cNvSpPr/>
          <p:nvPr/>
        </p:nvSpPr>
        <p:spPr>
          <a:xfrm>
            <a:off x="0" y="-62771"/>
            <a:ext cx="3412671" cy="1878885"/>
          </a:xfrm>
          <a:prstGeom prst="rect">
            <a:avLst/>
          </a:prstGeom>
          <a:solidFill>
            <a:srgbClr val="FB2938"/>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9" name="Google Shape;29;p2"/>
          <p:cNvPicPr preferRelativeResize="0"/>
          <p:nvPr/>
        </p:nvPicPr>
        <p:blipFill rotWithShape="1">
          <a:blip r:embed="rId4">
            <a:alphaModFix/>
          </a:blip>
          <a:srcRect/>
          <a:stretch/>
        </p:blipFill>
        <p:spPr>
          <a:xfrm>
            <a:off x="315598" y="276960"/>
            <a:ext cx="2296973" cy="12794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Титульный лист">
  <p:cSld name="6_Титульный лист">
    <p:bg>
      <p:bgPr>
        <a:solidFill>
          <a:srgbClr val="F5F6F6"/>
        </a:solidFill>
        <a:effectLst/>
      </p:bgPr>
    </p:bg>
    <p:spTree>
      <p:nvGrpSpPr>
        <p:cNvPr id="1" name="Shape 109"/>
        <p:cNvGrpSpPr/>
        <p:nvPr/>
      </p:nvGrpSpPr>
      <p:grpSpPr>
        <a:xfrm>
          <a:off x="0" y="0"/>
          <a:ext cx="0" cy="0"/>
          <a:chOff x="0" y="0"/>
          <a:chExt cx="0" cy="0"/>
        </a:xfrm>
      </p:grpSpPr>
      <p:pic>
        <p:nvPicPr>
          <p:cNvPr id="110" name="Google Shape;110;p12"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11" name="Google Shape;111;p12"/>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12" name="Google Shape;112;p12"/>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3" name="Google Shape;113;p12"/>
          <p:cNvGrpSpPr/>
          <p:nvPr/>
        </p:nvGrpSpPr>
        <p:grpSpPr>
          <a:xfrm rot="5400000">
            <a:off x="5183375" y="7380108"/>
            <a:ext cx="947872" cy="1802676"/>
            <a:chOff x="-20056" y="0"/>
            <a:chExt cx="947872" cy="1802676"/>
          </a:xfrm>
        </p:grpSpPr>
        <p:grpSp>
          <p:nvGrpSpPr>
            <p:cNvPr id="114" name="Google Shape;114;p12"/>
            <p:cNvGrpSpPr/>
            <p:nvPr/>
          </p:nvGrpSpPr>
          <p:grpSpPr>
            <a:xfrm>
              <a:off x="-20056" y="0"/>
              <a:ext cx="934913" cy="914400"/>
              <a:chOff x="12069729" y="-1340127"/>
              <a:chExt cx="934913" cy="914400"/>
            </a:xfrm>
          </p:grpSpPr>
          <p:cxnSp>
            <p:nvCxnSpPr>
              <p:cNvPr id="115" name="Google Shape;115;p1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16" name="Google Shape;116;p1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17" name="Google Shape;117;p1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18" name="Google Shape;118;p1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19" name="Google Shape;119;p1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0" name="Google Shape;120;p1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21" name="Google Shape;121;p12"/>
            <p:cNvGrpSpPr/>
            <p:nvPr/>
          </p:nvGrpSpPr>
          <p:grpSpPr>
            <a:xfrm>
              <a:off x="-7097" y="888276"/>
              <a:ext cx="934913" cy="914400"/>
              <a:chOff x="12069729" y="-1340127"/>
              <a:chExt cx="934913" cy="914400"/>
            </a:xfrm>
          </p:grpSpPr>
          <p:cxnSp>
            <p:nvCxnSpPr>
              <p:cNvPr id="122" name="Google Shape;122;p1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23" name="Google Shape;123;p1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4" name="Google Shape;124;p1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25" name="Google Shape;125;p1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26" name="Google Shape;126;p1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7" name="Google Shape;127;p1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28" name="Google Shape;128;p12"/>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29" name="Google Shape;129;p12"/>
          <p:cNvPicPr preferRelativeResize="0"/>
          <p:nvPr/>
        </p:nvPicPr>
        <p:blipFill rotWithShape="1">
          <a:blip r:embed="rId4">
            <a:alphaModFix/>
          </a:blip>
          <a:srcRect/>
          <a:stretch/>
        </p:blipFill>
        <p:spPr>
          <a:xfrm>
            <a:off x="1651826" y="2074137"/>
            <a:ext cx="3225649" cy="70716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52">
          <p15:clr>
            <a:srgbClr val="FBAE40"/>
          </p15:clr>
        </p15:guide>
        <p15:guide id="2" pos="10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Титульный лист">
  <p:cSld name="5_Титульный лист">
    <p:bg>
      <p:bgPr>
        <a:solidFill>
          <a:srgbClr val="F5F6F6"/>
        </a:solidFill>
        <a:effectLst/>
      </p:bgPr>
    </p:bg>
    <p:spTree>
      <p:nvGrpSpPr>
        <p:cNvPr id="1" name="Shape 130"/>
        <p:cNvGrpSpPr/>
        <p:nvPr/>
      </p:nvGrpSpPr>
      <p:grpSpPr>
        <a:xfrm>
          <a:off x="0" y="0"/>
          <a:ext cx="0" cy="0"/>
          <a:chOff x="0" y="0"/>
          <a:chExt cx="0" cy="0"/>
        </a:xfrm>
      </p:grpSpPr>
      <p:pic>
        <p:nvPicPr>
          <p:cNvPr id="131" name="Google Shape;131;p13"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32" name="Google Shape;132;p13"/>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33" name="Google Shape;133;p13"/>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134" name="Google Shape;134;p13"/>
          <p:cNvPicPr preferRelativeResize="0"/>
          <p:nvPr/>
        </p:nvPicPr>
        <p:blipFill rotWithShape="1">
          <a:blip r:embed="rId3">
            <a:alphaModFix/>
          </a:blip>
          <a:srcRect/>
          <a:stretch/>
        </p:blipFill>
        <p:spPr>
          <a:xfrm>
            <a:off x="1651826" y="2497249"/>
            <a:ext cx="2565332" cy="301298"/>
          </a:xfrm>
          <a:prstGeom prst="rect">
            <a:avLst/>
          </a:prstGeom>
          <a:noFill/>
          <a:ln>
            <a:noFill/>
          </a:ln>
        </p:spPr>
      </p:pic>
      <p:grpSp>
        <p:nvGrpSpPr>
          <p:cNvPr id="135" name="Google Shape;135;p13"/>
          <p:cNvGrpSpPr/>
          <p:nvPr/>
        </p:nvGrpSpPr>
        <p:grpSpPr>
          <a:xfrm rot="5400000">
            <a:off x="5183375" y="7380108"/>
            <a:ext cx="947872" cy="1802676"/>
            <a:chOff x="-20056" y="0"/>
            <a:chExt cx="947872" cy="1802676"/>
          </a:xfrm>
        </p:grpSpPr>
        <p:grpSp>
          <p:nvGrpSpPr>
            <p:cNvPr id="136" name="Google Shape;136;p13"/>
            <p:cNvGrpSpPr/>
            <p:nvPr/>
          </p:nvGrpSpPr>
          <p:grpSpPr>
            <a:xfrm>
              <a:off x="-20056" y="0"/>
              <a:ext cx="934913" cy="914400"/>
              <a:chOff x="12069729" y="-1340127"/>
              <a:chExt cx="934913" cy="914400"/>
            </a:xfrm>
          </p:grpSpPr>
          <p:cxnSp>
            <p:nvCxnSpPr>
              <p:cNvPr id="137" name="Google Shape;137;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38" name="Google Shape;138;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39" name="Google Shape;139;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0" name="Google Shape;140;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1" name="Google Shape;141;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2" name="Google Shape;142;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43" name="Google Shape;143;p13"/>
            <p:cNvGrpSpPr/>
            <p:nvPr/>
          </p:nvGrpSpPr>
          <p:grpSpPr>
            <a:xfrm>
              <a:off x="-7097" y="888276"/>
              <a:ext cx="934913" cy="914400"/>
              <a:chOff x="12069729" y="-1340127"/>
              <a:chExt cx="934913" cy="914400"/>
            </a:xfrm>
          </p:grpSpPr>
          <p:cxnSp>
            <p:nvCxnSpPr>
              <p:cNvPr id="144" name="Google Shape;144;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5" name="Google Shape;145;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6" name="Google Shape;146;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7" name="Google Shape;147;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8" name="Google Shape;148;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9" name="Google Shape;149;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50" name="Google Shape;150;p13"/>
          <p:cNvPicPr preferRelativeResize="0"/>
          <p:nvPr/>
        </p:nvPicPr>
        <p:blipFill rotWithShape="1">
          <a:blip r:embed="rId4">
            <a:alphaModFix/>
          </a:blip>
          <a:srcRect/>
          <a:stretch/>
        </p:blipFill>
        <p:spPr>
          <a:xfrm>
            <a:off x="6602729" y="1568834"/>
            <a:ext cx="5589271" cy="6858000"/>
          </a:xfrm>
          <a:prstGeom prst="rect">
            <a:avLst/>
          </a:prstGeom>
          <a:noFill/>
          <a:ln>
            <a:noFill/>
          </a:ln>
        </p:spPr>
      </p:pic>
      <p:sp>
        <p:nvSpPr>
          <p:cNvPr id="151" name="Google Shape;151;p13"/>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Титульный лист">
  <p:cSld name="3_Титульный лист">
    <p:bg>
      <p:bgPr>
        <a:solidFill>
          <a:srgbClr val="F5F6F6"/>
        </a:solidFill>
        <a:effectLst/>
      </p:bgPr>
    </p:bg>
    <p:spTree>
      <p:nvGrpSpPr>
        <p:cNvPr id="1" name="Shape 152"/>
        <p:cNvGrpSpPr/>
        <p:nvPr/>
      </p:nvGrpSpPr>
      <p:grpSpPr>
        <a:xfrm>
          <a:off x="0" y="0"/>
          <a:ext cx="0" cy="0"/>
          <a:chOff x="0" y="0"/>
          <a:chExt cx="0" cy="0"/>
        </a:xfrm>
      </p:grpSpPr>
      <p:pic>
        <p:nvPicPr>
          <p:cNvPr id="153" name="Google Shape;153;p14"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54" name="Google Shape;154;p14"/>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55" name="Google Shape;155;p14"/>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56" name="Google Shape;156;p14"/>
          <p:cNvGrpSpPr/>
          <p:nvPr/>
        </p:nvGrpSpPr>
        <p:grpSpPr>
          <a:xfrm rot="5400000">
            <a:off x="5183375" y="7380108"/>
            <a:ext cx="947872" cy="1802676"/>
            <a:chOff x="-20056" y="0"/>
            <a:chExt cx="947872" cy="1802676"/>
          </a:xfrm>
        </p:grpSpPr>
        <p:grpSp>
          <p:nvGrpSpPr>
            <p:cNvPr id="157" name="Google Shape;157;p14"/>
            <p:cNvGrpSpPr/>
            <p:nvPr/>
          </p:nvGrpSpPr>
          <p:grpSpPr>
            <a:xfrm>
              <a:off x="-20056" y="0"/>
              <a:ext cx="934913" cy="914400"/>
              <a:chOff x="12069729" y="-1340127"/>
              <a:chExt cx="934913" cy="914400"/>
            </a:xfrm>
          </p:grpSpPr>
          <p:cxnSp>
            <p:nvCxnSpPr>
              <p:cNvPr id="158" name="Google Shape;158;p1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59" name="Google Shape;159;p1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0" name="Google Shape;160;p1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1" name="Google Shape;161;p1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2" name="Google Shape;162;p1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3" name="Google Shape;163;p1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64" name="Google Shape;164;p14"/>
            <p:cNvGrpSpPr/>
            <p:nvPr/>
          </p:nvGrpSpPr>
          <p:grpSpPr>
            <a:xfrm>
              <a:off x="-7097" y="888276"/>
              <a:ext cx="934913" cy="914400"/>
              <a:chOff x="12069729" y="-1340127"/>
              <a:chExt cx="934913" cy="914400"/>
            </a:xfrm>
          </p:grpSpPr>
          <p:cxnSp>
            <p:nvCxnSpPr>
              <p:cNvPr id="165" name="Google Shape;165;p1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66" name="Google Shape;166;p1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7" name="Google Shape;167;p1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8" name="Google Shape;168;p1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9" name="Google Shape;169;p1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70" name="Google Shape;170;p1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71" name="Google Shape;171;p14"/>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72" name="Google Shape;172;p14"/>
          <p:cNvPicPr preferRelativeResize="0"/>
          <p:nvPr/>
        </p:nvPicPr>
        <p:blipFill rotWithShape="1">
          <a:blip r:embed="rId4">
            <a:alphaModFix/>
          </a:blip>
          <a:srcRect/>
          <a:stretch/>
        </p:blipFill>
        <p:spPr>
          <a:xfrm>
            <a:off x="1651826" y="2532889"/>
            <a:ext cx="2255993" cy="28651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76">
          <p15:clr>
            <a:srgbClr val="FBAE40"/>
          </p15:clr>
        </p15:guide>
        <p15:guide id="2" orient="horz" pos="1560">
          <p15:clr>
            <a:srgbClr val="FBAE40"/>
          </p15:clr>
        </p15:guide>
        <p15:guide id="3" pos="2664">
          <p15:clr>
            <a:srgbClr val="FBAE40"/>
          </p15:clr>
        </p15:guide>
        <p15:guide id="4" pos="10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Титульный лист">
  <p:cSld name="4_Титульный лист">
    <p:bg>
      <p:bgPr>
        <a:solidFill>
          <a:srgbClr val="F5F6F6"/>
        </a:solidFill>
        <a:effectLst/>
      </p:bgPr>
    </p:bg>
    <p:spTree>
      <p:nvGrpSpPr>
        <p:cNvPr id="1" name="Shape 173"/>
        <p:cNvGrpSpPr/>
        <p:nvPr/>
      </p:nvGrpSpPr>
      <p:grpSpPr>
        <a:xfrm>
          <a:off x="0" y="0"/>
          <a:ext cx="0" cy="0"/>
          <a:chOff x="0" y="0"/>
          <a:chExt cx="0" cy="0"/>
        </a:xfrm>
      </p:grpSpPr>
      <p:sp>
        <p:nvSpPr>
          <p:cNvPr id="174" name="Google Shape;174;p15"/>
          <p:cNvSpPr txBox="1">
            <a:spLocks noGrp="1"/>
          </p:cNvSpPr>
          <p:nvPr>
            <p:ph type="body" idx="1"/>
          </p:nvPr>
        </p:nvSpPr>
        <p:spPr>
          <a:xfrm>
            <a:off x="5469372"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75" name="Google Shape;175;p15"/>
          <p:cNvSpPr txBox="1">
            <a:spLocks noGrp="1"/>
          </p:cNvSpPr>
          <p:nvPr>
            <p:ph type="body" idx="2"/>
          </p:nvPr>
        </p:nvSpPr>
        <p:spPr>
          <a:xfrm>
            <a:off x="5469372"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76" name="Google Shape;176;p15"/>
          <p:cNvGrpSpPr/>
          <p:nvPr/>
        </p:nvGrpSpPr>
        <p:grpSpPr>
          <a:xfrm rot="5400000">
            <a:off x="5183375" y="7380108"/>
            <a:ext cx="947872" cy="1802676"/>
            <a:chOff x="-20056" y="0"/>
            <a:chExt cx="947872" cy="1802676"/>
          </a:xfrm>
        </p:grpSpPr>
        <p:grpSp>
          <p:nvGrpSpPr>
            <p:cNvPr id="177" name="Google Shape;177;p15"/>
            <p:cNvGrpSpPr/>
            <p:nvPr/>
          </p:nvGrpSpPr>
          <p:grpSpPr>
            <a:xfrm>
              <a:off x="-20056" y="0"/>
              <a:ext cx="934913" cy="914400"/>
              <a:chOff x="12069729" y="-1340127"/>
              <a:chExt cx="934913" cy="914400"/>
            </a:xfrm>
          </p:grpSpPr>
          <p:cxnSp>
            <p:nvCxnSpPr>
              <p:cNvPr id="178" name="Google Shape;178;p1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79" name="Google Shape;179;p1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0" name="Google Shape;180;p1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1" name="Google Shape;181;p1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2" name="Google Shape;182;p1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3" name="Google Shape;183;p1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84" name="Google Shape;184;p15"/>
            <p:cNvGrpSpPr/>
            <p:nvPr/>
          </p:nvGrpSpPr>
          <p:grpSpPr>
            <a:xfrm>
              <a:off x="-7097" y="888276"/>
              <a:ext cx="934913" cy="914400"/>
              <a:chOff x="12069729" y="-1340127"/>
              <a:chExt cx="934913" cy="914400"/>
            </a:xfrm>
          </p:grpSpPr>
          <p:cxnSp>
            <p:nvCxnSpPr>
              <p:cNvPr id="185" name="Google Shape;185;p1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86" name="Google Shape;186;p1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7" name="Google Shape;187;p1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8" name="Google Shape;188;p1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9" name="Google Shape;189;p1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90" name="Google Shape;190;p1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91" name="Google Shape;191;p15"/>
          <p:cNvPicPr preferRelativeResize="0"/>
          <p:nvPr/>
        </p:nvPicPr>
        <p:blipFill rotWithShape="1">
          <a:blip r:embed="rId2">
            <a:alphaModFix/>
          </a:blip>
          <a:srcRect/>
          <a:stretch/>
        </p:blipFill>
        <p:spPr>
          <a:xfrm>
            <a:off x="5453187" y="2416919"/>
            <a:ext cx="1841486" cy="419097"/>
          </a:xfrm>
          <a:prstGeom prst="rect">
            <a:avLst/>
          </a:prstGeom>
          <a:noFill/>
          <a:ln>
            <a:noFill/>
          </a:ln>
        </p:spPr>
      </p:pic>
      <p:pic>
        <p:nvPicPr>
          <p:cNvPr id="192" name="Google Shape;192;p15" descr="Рисунок 720"/>
          <p:cNvPicPr preferRelativeResize="0"/>
          <p:nvPr/>
        </p:nvPicPr>
        <p:blipFill rotWithShape="1">
          <a:blip r:embed="rId3">
            <a:alphaModFix/>
          </a:blip>
          <a:srcRect l="54788" t="2981" r="38529" b="65080"/>
          <a:stretch/>
        </p:blipFill>
        <p:spPr>
          <a:xfrm rot="10800000">
            <a:off x="11270047" y="2492718"/>
            <a:ext cx="921952" cy="4365282"/>
          </a:xfrm>
          <a:prstGeom prst="rect">
            <a:avLst/>
          </a:prstGeom>
          <a:noFill/>
          <a:ln>
            <a:noFill/>
          </a:ln>
        </p:spPr>
      </p:pic>
      <p:pic>
        <p:nvPicPr>
          <p:cNvPr id="193" name="Google Shape;193;p15"/>
          <p:cNvPicPr preferRelativeResize="0"/>
          <p:nvPr/>
        </p:nvPicPr>
        <p:blipFill rotWithShape="1">
          <a:blip r:embed="rId4">
            <a:alphaModFix/>
          </a:blip>
          <a:srcRect/>
          <a:stretch/>
        </p:blipFill>
        <p:spPr>
          <a:xfrm rot="-241090">
            <a:off x="278202" y="2345788"/>
            <a:ext cx="5049832" cy="41804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Титульный лист">
  <p:cSld name="2_Титульный лист">
    <p:bg>
      <p:bgPr>
        <a:solidFill>
          <a:srgbClr val="F5F6F6"/>
        </a:solidFill>
        <a:effectLst/>
      </p:bgPr>
    </p:bg>
    <p:spTree>
      <p:nvGrpSpPr>
        <p:cNvPr id="1" name="Shape 194"/>
        <p:cNvGrpSpPr/>
        <p:nvPr/>
      </p:nvGrpSpPr>
      <p:grpSpPr>
        <a:xfrm>
          <a:off x="0" y="0"/>
          <a:ext cx="0" cy="0"/>
          <a:chOff x="0" y="0"/>
          <a:chExt cx="0" cy="0"/>
        </a:xfrm>
      </p:grpSpPr>
      <p:pic>
        <p:nvPicPr>
          <p:cNvPr id="195" name="Google Shape;195;p16"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96" name="Google Shape;196;p16"/>
          <p:cNvSpPr txBox="1">
            <a:spLocks noGrp="1"/>
          </p:cNvSpPr>
          <p:nvPr>
            <p:ph type="body" idx="1"/>
          </p:nvPr>
        </p:nvSpPr>
        <p:spPr>
          <a:xfrm>
            <a:off x="1436693"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97" name="Google Shape;197;p16"/>
          <p:cNvSpPr txBox="1">
            <a:spLocks noGrp="1"/>
          </p:cNvSpPr>
          <p:nvPr>
            <p:ph type="body" idx="2"/>
          </p:nvPr>
        </p:nvSpPr>
        <p:spPr>
          <a:xfrm>
            <a:off x="1436693"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98" name="Google Shape;198;p16"/>
          <p:cNvGrpSpPr/>
          <p:nvPr/>
        </p:nvGrpSpPr>
        <p:grpSpPr>
          <a:xfrm rot="5400000">
            <a:off x="5183375" y="7380108"/>
            <a:ext cx="947872" cy="1802676"/>
            <a:chOff x="-20056" y="0"/>
            <a:chExt cx="947872" cy="1802676"/>
          </a:xfrm>
        </p:grpSpPr>
        <p:grpSp>
          <p:nvGrpSpPr>
            <p:cNvPr id="199" name="Google Shape;199;p16"/>
            <p:cNvGrpSpPr/>
            <p:nvPr/>
          </p:nvGrpSpPr>
          <p:grpSpPr>
            <a:xfrm>
              <a:off x="-20056" y="0"/>
              <a:ext cx="934913" cy="914400"/>
              <a:chOff x="12069729" y="-1340127"/>
              <a:chExt cx="934913" cy="914400"/>
            </a:xfrm>
          </p:grpSpPr>
          <p:cxnSp>
            <p:nvCxnSpPr>
              <p:cNvPr id="200" name="Google Shape;200;p1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1" name="Google Shape;201;p1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2" name="Google Shape;202;p1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03" name="Google Shape;203;p1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04" name="Google Shape;204;p1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5" name="Google Shape;205;p1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206" name="Google Shape;206;p16"/>
            <p:cNvGrpSpPr/>
            <p:nvPr/>
          </p:nvGrpSpPr>
          <p:grpSpPr>
            <a:xfrm>
              <a:off x="-7097" y="888276"/>
              <a:ext cx="934913" cy="914400"/>
              <a:chOff x="12069729" y="-1340127"/>
              <a:chExt cx="934913" cy="914400"/>
            </a:xfrm>
          </p:grpSpPr>
          <p:cxnSp>
            <p:nvCxnSpPr>
              <p:cNvPr id="207" name="Google Shape;207;p1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8" name="Google Shape;208;p1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9" name="Google Shape;209;p1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10" name="Google Shape;210;p1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11" name="Google Shape;211;p1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12" name="Google Shape;212;p1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13" name="Google Shape;213;p16"/>
          <p:cNvPicPr preferRelativeResize="0"/>
          <p:nvPr/>
        </p:nvPicPr>
        <p:blipFill rotWithShape="1">
          <a:blip r:embed="rId3">
            <a:alphaModFix/>
          </a:blip>
          <a:srcRect/>
          <a:stretch/>
        </p:blipFill>
        <p:spPr>
          <a:xfrm>
            <a:off x="1436693" y="2500827"/>
            <a:ext cx="1473146" cy="190493"/>
          </a:xfrm>
          <a:prstGeom prst="rect">
            <a:avLst/>
          </a:prstGeom>
          <a:noFill/>
          <a:ln>
            <a:noFill/>
          </a:ln>
        </p:spPr>
      </p:pic>
      <p:sp>
        <p:nvSpPr>
          <p:cNvPr id="214" name="Google Shape;214;p16"/>
          <p:cNvSpPr/>
          <p:nvPr/>
        </p:nvSpPr>
        <p:spPr>
          <a:xfrm>
            <a:off x="7452501" y="938437"/>
            <a:ext cx="5279923" cy="6165180"/>
          </a:xfrm>
          <a:custGeom>
            <a:avLst/>
            <a:gdLst/>
            <a:ahLst/>
            <a:cxnLst/>
            <a:rect l="l" t="t" r="r" b="b"/>
            <a:pathLst>
              <a:path w="4925961" h="5751871" extrusionOk="0">
                <a:moveTo>
                  <a:pt x="1327355" y="5722374"/>
                </a:moveTo>
                <a:lnTo>
                  <a:pt x="855406" y="4277032"/>
                </a:lnTo>
                <a:lnTo>
                  <a:pt x="0" y="4218039"/>
                </a:lnTo>
                <a:lnTo>
                  <a:pt x="530942" y="2094271"/>
                </a:lnTo>
                <a:lnTo>
                  <a:pt x="1032387" y="1681316"/>
                </a:lnTo>
                <a:lnTo>
                  <a:pt x="1504335" y="265471"/>
                </a:lnTo>
                <a:lnTo>
                  <a:pt x="2448232" y="0"/>
                </a:lnTo>
                <a:lnTo>
                  <a:pt x="2949677" y="560439"/>
                </a:lnTo>
                <a:lnTo>
                  <a:pt x="2890684" y="1740310"/>
                </a:lnTo>
                <a:lnTo>
                  <a:pt x="4925961" y="1710813"/>
                </a:lnTo>
                <a:lnTo>
                  <a:pt x="4483509" y="3598606"/>
                </a:lnTo>
                <a:lnTo>
                  <a:pt x="3628103" y="4070555"/>
                </a:lnTo>
                <a:lnTo>
                  <a:pt x="4041058" y="5751871"/>
                </a:lnTo>
                <a:lnTo>
                  <a:pt x="1327355" y="5722374"/>
                </a:lnTo>
                <a:close/>
              </a:path>
            </a:pathLst>
          </a:custGeom>
          <a:solidFill>
            <a:srgbClr val="FB293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15" name="Google Shape;215;p16"/>
          <p:cNvPicPr preferRelativeResize="0"/>
          <p:nvPr/>
        </p:nvPicPr>
        <p:blipFill rotWithShape="1">
          <a:blip r:embed="rId4">
            <a:alphaModFix/>
          </a:blip>
          <a:srcRect l="23254" r="22897" b="44234"/>
          <a:stretch/>
        </p:blipFill>
        <p:spPr>
          <a:xfrm>
            <a:off x="7698701" y="351845"/>
            <a:ext cx="4572390" cy="650615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Пустой слайд">
  <p:cSld name="Пустой слайд">
    <p:spTree>
      <p:nvGrpSpPr>
        <p:cNvPr id="1" name="Shape 21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Титульный лист">
  <p:cSld name="1_Титульный лист">
    <p:bg>
      <p:bgPr>
        <a:solidFill>
          <a:srgbClr val="F5F6F6"/>
        </a:solidFill>
        <a:effectLst/>
      </p:bgPr>
    </p:bg>
    <p:spTree>
      <p:nvGrpSpPr>
        <p:cNvPr id="1" name="Shape 89"/>
        <p:cNvGrpSpPr/>
        <p:nvPr/>
      </p:nvGrpSpPr>
      <p:grpSpPr>
        <a:xfrm>
          <a:off x="0" y="0"/>
          <a:ext cx="0" cy="0"/>
          <a:chOff x="0" y="0"/>
          <a:chExt cx="0" cy="0"/>
        </a:xfrm>
      </p:grpSpPr>
      <p:pic>
        <p:nvPicPr>
          <p:cNvPr id="90" name="Google Shape;90;p22"/>
          <p:cNvPicPr preferRelativeResize="0"/>
          <p:nvPr/>
        </p:nvPicPr>
        <p:blipFill rotWithShape="1">
          <a:blip r:embed="rId2">
            <a:alphaModFix/>
          </a:blip>
          <a:srcRect/>
          <a:stretch/>
        </p:blipFill>
        <p:spPr>
          <a:xfrm>
            <a:off x="6330050" y="1034349"/>
            <a:ext cx="7703507" cy="6858000"/>
          </a:xfrm>
          <a:prstGeom prst="rect">
            <a:avLst/>
          </a:prstGeom>
          <a:noFill/>
          <a:ln>
            <a:noFill/>
          </a:ln>
        </p:spPr>
      </p:pic>
      <p:pic>
        <p:nvPicPr>
          <p:cNvPr id="91" name="Google Shape;91;p22" descr="Рисунок 720"/>
          <p:cNvPicPr preferRelativeResize="0"/>
          <p:nvPr/>
        </p:nvPicPr>
        <p:blipFill rotWithShape="1">
          <a:blip r:embed="rId3">
            <a:alphaModFix/>
          </a:blip>
          <a:srcRect l="54788" t="2981" r="38529" b="65080"/>
          <a:stretch/>
        </p:blipFill>
        <p:spPr>
          <a:xfrm rot="10800000">
            <a:off x="-280867" y="3102803"/>
            <a:ext cx="921952" cy="4365282"/>
          </a:xfrm>
          <a:prstGeom prst="rect">
            <a:avLst/>
          </a:prstGeom>
          <a:noFill/>
          <a:ln>
            <a:noFill/>
          </a:ln>
        </p:spPr>
      </p:pic>
      <p:grpSp>
        <p:nvGrpSpPr>
          <p:cNvPr id="92" name="Google Shape;92;p22"/>
          <p:cNvGrpSpPr/>
          <p:nvPr/>
        </p:nvGrpSpPr>
        <p:grpSpPr>
          <a:xfrm rot="5400000">
            <a:off x="5183375" y="7380108"/>
            <a:ext cx="947872" cy="1802676"/>
            <a:chOff x="-20056" y="0"/>
            <a:chExt cx="947872" cy="1802676"/>
          </a:xfrm>
        </p:grpSpPr>
        <p:grpSp>
          <p:nvGrpSpPr>
            <p:cNvPr id="93" name="Google Shape;93;p22"/>
            <p:cNvGrpSpPr/>
            <p:nvPr/>
          </p:nvGrpSpPr>
          <p:grpSpPr>
            <a:xfrm>
              <a:off x="-20056" y="0"/>
              <a:ext cx="934913" cy="914400"/>
              <a:chOff x="12069729" y="-1340127"/>
              <a:chExt cx="934913" cy="914400"/>
            </a:xfrm>
          </p:grpSpPr>
          <p:cxnSp>
            <p:nvCxnSpPr>
              <p:cNvPr id="94" name="Google Shape;94;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95" name="Google Shape;95;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6" name="Google Shape;96;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97" name="Google Shape;97;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98" name="Google Shape;98;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9" name="Google Shape;99;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00" name="Google Shape;100;p22"/>
            <p:cNvGrpSpPr/>
            <p:nvPr/>
          </p:nvGrpSpPr>
          <p:grpSpPr>
            <a:xfrm>
              <a:off x="-7097" y="888276"/>
              <a:ext cx="934913" cy="914400"/>
              <a:chOff x="12069729" y="-1340127"/>
              <a:chExt cx="934913" cy="914400"/>
            </a:xfrm>
          </p:grpSpPr>
          <p:cxnSp>
            <p:nvCxnSpPr>
              <p:cNvPr id="101" name="Google Shape;101;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02" name="Google Shape;102;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3" name="Google Shape;103;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04" name="Google Shape;104;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05" name="Google Shape;105;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6" name="Google Shape;106;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sp>
        <p:nvSpPr>
          <p:cNvPr id="107" name="Google Shape;107;p22"/>
          <p:cNvSpPr txBox="1"/>
          <p:nvPr/>
        </p:nvSpPr>
        <p:spPr>
          <a:xfrm>
            <a:off x="817872" y="2922101"/>
            <a:ext cx="4473661" cy="7576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СПАСИБО</a:t>
            </a:r>
            <a:endParaRPr/>
          </a:p>
        </p:txBody>
      </p:sp>
      <p:sp>
        <p:nvSpPr>
          <p:cNvPr id="108" name="Google Shape;108;p22"/>
          <p:cNvSpPr txBox="1"/>
          <p:nvPr/>
        </p:nvSpPr>
        <p:spPr>
          <a:xfrm>
            <a:off x="830483" y="3685902"/>
            <a:ext cx="5984655" cy="17692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ЗА ВНИМАНИЕ</a:t>
            </a:r>
            <a:endParaRPr/>
          </a:p>
        </p:txBody>
      </p:sp>
    </p:spTree>
    <p:extLst>
      <p:ext uri="{BB962C8B-B14F-4D97-AF65-F5344CB8AC3E}">
        <p14:creationId xmlns:p14="http://schemas.microsoft.com/office/powerpoint/2010/main" val="2072713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Слайд №1.1 Стандартный">
  <p:cSld name="1_Слайд №1.1 Стандартный">
    <p:spTree>
      <p:nvGrpSpPr>
        <p:cNvPr id="1" name="Shape 30"/>
        <p:cNvGrpSpPr/>
        <p:nvPr/>
      </p:nvGrpSpPr>
      <p:grpSpPr>
        <a:xfrm>
          <a:off x="0" y="0"/>
          <a:ext cx="0" cy="0"/>
          <a:chOff x="0" y="0"/>
          <a:chExt cx="0" cy="0"/>
        </a:xfrm>
      </p:grpSpPr>
      <p:sp>
        <p:nvSpPr>
          <p:cNvPr id="31" name="Google Shape;31;p3"/>
          <p:cNvSpPr/>
          <p:nvPr/>
        </p:nvSpPr>
        <p:spPr>
          <a:xfrm>
            <a:off x="0" y="0"/>
            <a:ext cx="5403273" cy="6876000"/>
          </a:xfrm>
          <a:prstGeom prst="rect">
            <a:avLst/>
          </a:prstGeom>
          <a:solidFill>
            <a:srgbClr val="F5F6F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32" name="Google Shape;32;p3"/>
          <p:cNvSpPr txBox="1">
            <a:spLocks noGrp="1"/>
          </p:cNvSpPr>
          <p:nvPr>
            <p:ph type="body" idx="1"/>
          </p:nvPr>
        </p:nvSpPr>
        <p:spPr>
          <a:xfrm>
            <a:off x="6510338" y="996950"/>
            <a:ext cx="4699000" cy="4864100"/>
          </a:xfrm>
          <a:prstGeom prst="rect">
            <a:avLst/>
          </a:prstGeom>
          <a:noFill/>
          <a:ln>
            <a:noFill/>
          </a:ln>
        </p:spPr>
        <p:txBody>
          <a:bodyPr spcFirstLastPara="1" wrap="square" lIns="91425" tIns="45700" rIns="91425" bIns="45700" anchor="ctr" anchorCtr="0">
            <a:normAutofit/>
          </a:bodyPr>
          <a:lstStyle>
            <a:lvl1pPr marL="457200" marR="0" lvl="0" indent="-342900" algn="l" rtl="0">
              <a:lnSpc>
                <a:spcPct val="90000"/>
              </a:lnSpc>
              <a:spcBef>
                <a:spcPts val="1000"/>
              </a:spcBef>
              <a:spcAft>
                <a:spcPts val="0"/>
              </a:spcAft>
              <a:buClr>
                <a:schemeClr val="dk1"/>
              </a:buClr>
              <a:buSzPts val="1800"/>
              <a:buFont typeface="Proxima Nova"/>
              <a:buAutoNum type="arabicPeriod"/>
              <a:defRPr sz="18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33" name="Google Shape;33;p3"/>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34" name="Google Shape;34;p3"/>
          <p:cNvSpPr txBox="1">
            <a:spLocks noGrp="1"/>
          </p:cNvSpPr>
          <p:nvPr>
            <p:ph type="body" idx="2"/>
          </p:nvPr>
        </p:nvSpPr>
        <p:spPr>
          <a:xfrm>
            <a:off x="982569" y="3151476"/>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35" name="Google Shape;35;p3" descr="Рисунок 720"/>
          <p:cNvPicPr preferRelativeResize="0"/>
          <p:nvPr/>
        </p:nvPicPr>
        <p:blipFill rotWithShape="1">
          <a:blip r:embed="rId2">
            <a:alphaModFix/>
          </a:blip>
          <a:srcRect l="54787" t="15578" r="34192" b="73299"/>
          <a:stretch/>
        </p:blipFill>
        <p:spPr>
          <a:xfrm rot="5400000">
            <a:off x="4530437" y="5989425"/>
            <a:ext cx="872836" cy="8728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Слайд №1.1 Стандартный">
  <p:cSld name="Слайд №1.1 Стандартный">
    <p:spTree>
      <p:nvGrpSpPr>
        <p:cNvPr id="1" name="Shape 36"/>
        <p:cNvGrpSpPr/>
        <p:nvPr/>
      </p:nvGrpSpPr>
      <p:grpSpPr>
        <a:xfrm>
          <a:off x="0" y="0"/>
          <a:ext cx="0" cy="0"/>
          <a:chOff x="0" y="0"/>
          <a:chExt cx="0" cy="0"/>
        </a:xfrm>
      </p:grpSpPr>
      <p:sp>
        <p:nvSpPr>
          <p:cNvPr id="37" name="Google Shape;37;p4"/>
          <p:cNvSpPr/>
          <p:nvPr/>
        </p:nvSpPr>
        <p:spPr>
          <a:xfrm>
            <a:off x="0" y="-108488"/>
            <a:ext cx="3626603" cy="6966488"/>
          </a:xfrm>
          <a:prstGeom prst="rect">
            <a:avLst/>
          </a:prstGeom>
          <a:solidFill>
            <a:srgbClr val="F5F6F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38" name="Google Shape;38;p4" descr="Рисунок 720"/>
          <p:cNvPicPr preferRelativeResize="0"/>
          <p:nvPr/>
        </p:nvPicPr>
        <p:blipFill rotWithShape="1">
          <a:blip r:embed="rId2">
            <a:alphaModFix/>
          </a:blip>
          <a:srcRect l="54787" t="15578" r="34192" b="73299"/>
          <a:stretch/>
        </p:blipFill>
        <p:spPr>
          <a:xfrm rot="5400000">
            <a:off x="0" y="0"/>
            <a:ext cx="677333" cy="677333"/>
          </a:xfrm>
          <a:prstGeom prst="rect">
            <a:avLst/>
          </a:prstGeom>
          <a:noFill/>
          <a:ln>
            <a:noFill/>
          </a:ln>
        </p:spPr>
      </p:pic>
      <p:pic>
        <p:nvPicPr>
          <p:cNvPr id="39" name="Google Shape;39;p4"/>
          <p:cNvPicPr preferRelativeResize="0"/>
          <p:nvPr/>
        </p:nvPicPr>
        <p:blipFill rotWithShape="1">
          <a:blip r:embed="rId3">
            <a:alphaModFix/>
          </a:blip>
          <a:srcRect b="2442"/>
          <a:stretch/>
        </p:blipFill>
        <p:spPr>
          <a:xfrm>
            <a:off x="650271" y="1499219"/>
            <a:ext cx="5928851" cy="2833262"/>
          </a:xfrm>
          <a:prstGeom prst="rect">
            <a:avLst/>
          </a:prstGeom>
          <a:noFill/>
          <a:ln>
            <a:noFill/>
          </a:ln>
        </p:spPr>
      </p:pic>
      <p:pic>
        <p:nvPicPr>
          <p:cNvPr id="40" name="Google Shape;40;p4"/>
          <p:cNvPicPr preferRelativeResize="0"/>
          <p:nvPr/>
        </p:nvPicPr>
        <p:blipFill rotWithShape="1">
          <a:blip r:embed="rId4">
            <a:alphaModFix/>
          </a:blip>
          <a:srcRect/>
          <a:stretch/>
        </p:blipFill>
        <p:spPr>
          <a:xfrm>
            <a:off x="215858" y="1126409"/>
            <a:ext cx="6837007" cy="5939411"/>
          </a:xfrm>
          <a:prstGeom prst="rect">
            <a:avLst/>
          </a:prstGeom>
          <a:noFill/>
          <a:ln>
            <a:noFill/>
          </a:ln>
        </p:spPr>
      </p:pic>
      <p:cxnSp>
        <p:nvCxnSpPr>
          <p:cNvPr id="41" name="Google Shape;41;p4"/>
          <p:cNvCxnSpPr/>
          <p:nvPr/>
        </p:nvCxnSpPr>
        <p:spPr>
          <a:xfrm>
            <a:off x="7487278" y="1532524"/>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42" name="Google Shape;42;p4"/>
          <p:cNvSpPr txBox="1">
            <a:spLocks noGrp="1"/>
          </p:cNvSpPr>
          <p:nvPr>
            <p:ph type="body" idx="1"/>
          </p:nvPr>
        </p:nvSpPr>
        <p:spPr>
          <a:xfrm>
            <a:off x="7487278" y="3766046"/>
            <a:ext cx="3458465" cy="268085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3" name="Google Shape;43;p4"/>
          <p:cNvSpPr txBox="1">
            <a:spLocks noGrp="1"/>
          </p:cNvSpPr>
          <p:nvPr>
            <p:ph type="body" idx="2"/>
          </p:nvPr>
        </p:nvSpPr>
        <p:spPr>
          <a:xfrm>
            <a:off x="7487278" y="1996403"/>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4" name="Google Shape;44;p4"/>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Слайд №1.2 Стандартный с подзаголовком">
  <p:cSld name="Слайд №1.2 Стандартный с подзаголовком">
    <p:bg>
      <p:bgPr>
        <a:solidFill>
          <a:srgbClr val="F5F6F6"/>
        </a:solidFill>
        <a:effectLst/>
      </p:bgPr>
    </p:bg>
    <p:spTree>
      <p:nvGrpSpPr>
        <p:cNvPr id="1"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t="14761" b="19954"/>
          <a:stretch/>
        </p:blipFill>
        <p:spPr>
          <a:xfrm>
            <a:off x="0" y="0"/>
            <a:ext cx="6737684" cy="6858000"/>
          </a:xfrm>
          <a:prstGeom prst="rect">
            <a:avLst/>
          </a:prstGeom>
          <a:noFill/>
          <a:ln>
            <a:noFill/>
          </a:ln>
        </p:spPr>
      </p:pic>
      <p:sp>
        <p:nvSpPr>
          <p:cNvPr id="47" name="Google Shape;47;p5"/>
          <p:cNvSpPr txBox="1">
            <a:spLocks noGrp="1"/>
          </p:cNvSpPr>
          <p:nvPr>
            <p:ph type="body" idx="1"/>
          </p:nvPr>
        </p:nvSpPr>
        <p:spPr>
          <a:xfrm>
            <a:off x="6095999" y="4589895"/>
            <a:ext cx="4866511" cy="12356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8" name="Google Shape;48;p5"/>
          <p:cNvSpPr txBox="1">
            <a:spLocks noGrp="1"/>
          </p:cNvSpPr>
          <p:nvPr>
            <p:ph type="body" idx="2"/>
          </p:nvPr>
        </p:nvSpPr>
        <p:spPr>
          <a:xfrm>
            <a:off x="6096000" y="2976620"/>
            <a:ext cx="4866511" cy="13680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90000"/>
              </a:lnSpc>
              <a:spcBef>
                <a:spcPts val="1000"/>
              </a:spcBef>
              <a:spcAft>
                <a:spcPts val="0"/>
              </a:spcAft>
              <a:buClr>
                <a:srgbClr val="000000"/>
              </a:buClr>
              <a:buSzPts val="4000"/>
              <a:buFont typeface="Arial"/>
              <a:buNone/>
              <a:defRPr sz="40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49" name="Google Shape;49;p5" descr="Рисунок 720"/>
          <p:cNvPicPr preferRelativeResize="0"/>
          <p:nvPr/>
        </p:nvPicPr>
        <p:blipFill rotWithShape="1">
          <a:blip r:embed="rId3">
            <a:alphaModFix/>
          </a:blip>
          <a:srcRect l="67073" t="10701" r="26243" b="34187"/>
          <a:stretch/>
        </p:blipFill>
        <p:spPr>
          <a:xfrm rot="-5400000">
            <a:off x="8770924" y="-2674922"/>
            <a:ext cx="746154" cy="6096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лайд №2.2 Разворот слева">
  <p:cSld name="Слайд №2.2 Разворот слева">
    <p:spTree>
      <p:nvGrpSpPr>
        <p:cNvPr id="1" name="Shape 50"/>
        <p:cNvGrpSpPr/>
        <p:nvPr/>
      </p:nvGrpSpPr>
      <p:grpSpPr>
        <a:xfrm>
          <a:off x="0" y="0"/>
          <a:ext cx="0" cy="0"/>
          <a:chOff x="0" y="0"/>
          <a:chExt cx="0" cy="0"/>
        </a:xfrm>
      </p:grpSpPr>
      <p:sp>
        <p:nvSpPr>
          <p:cNvPr id="51" name="Google Shape;51;p6"/>
          <p:cNvSpPr/>
          <p:nvPr/>
        </p:nvSpPr>
        <p:spPr>
          <a:xfrm>
            <a:off x="5435600" y="1673"/>
            <a:ext cx="6756400" cy="3442614"/>
          </a:xfrm>
          <a:prstGeom prst="rect">
            <a:avLst/>
          </a:prstGeom>
          <a:solidFill>
            <a:srgbClr val="E5E8E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52" name="Google Shape;52;p6"/>
          <p:cNvSpPr/>
          <p:nvPr/>
        </p:nvSpPr>
        <p:spPr>
          <a:xfrm>
            <a:off x="5435600" y="3413712"/>
            <a:ext cx="6756400" cy="3442614"/>
          </a:xfrm>
          <a:prstGeom prst="rect">
            <a:avLst/>
          </a:prstGeom>
          <a:solidFill>
            <a:srgbClr val="F5F6F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53" name="Google Shape;53;p6"/>
          <p:cNvSpPr txBox="1">
            <a:spLocks noGrp="1"/>
          </p:cNvSpPr>
          <p:nvPr>
            <p:ph type="body" idx="1"/>
          </p:nvPr>
        </p:nvSpPr>
        <p:spPr>
          <a:xfrm>
            <a:off x="982570" y="2941866"/>
            <a:ext cx="3709352"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54" name="Google Shape;54;p6"/>
          <p:cNvCxnSpPr/>
          <p:nvPr/>
        </p:nvCxnSpPr>
        <p:spPr>
          <a:xfrm>
            <a:off x="982569" y="2477987"/>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55" name="Google Shape;55;p6" descr="Рисунок 720"/>
          <p:cNvPicPr preferRelativeResize="0"/>
          <p:nvPr/>
        </p:nvPicPr>
        <p:blipFill rotWithShape="1">
          <a:blip r:embed="rId2">
            <a:alphaModFix/>
          </a:blip>
          <a:srcRect l="54788" t="2981" r="38529" b="65080"/>
          <a:stretch/>
        </p:blipFill>
        <p:spPr>
          <a:xfrm>
            <a:off x="-181526" y="1866635"/>
            <a:ext cx="621794" cy="2944088"/>
          </a:xfrm>
          <a:prstGeom prst="rect">
            <a:avLst/>
          </a:prstGeom>
          <a:noFill/>
          <a:ln>
            <a:noFill/>
          </a:ln>
        </p:spPr>
      </p:pic>
      <p:sp>
        <p:nvSpPr>
          <p:cNvPr id="56" name="Google Shape;56;p6"/>
          <p:cNvSpPr txBox="1">
            <a:spLocks noGrp="1"/>
          </p:cNvSpPr>
          <p:nvPr>
            <p:ph type="body" idx="2"/>
          </p:nvPr>
        </p:nvSpPr>
        <p:spPr>
          <a:xfrm>
            <a:off x="6271264" y="462980"/>
            <a:ext cx="4797338" cy="2520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57" name="Google Shape;57;p6"/>
          <p:cNvSpPr txBox="1">
            <a:spLocks noGrp="1"/>
          </p:cNvSpPr>
          <p:nvPr>
            <p:ph type="body" idx="3"/>
          </p:nvPr>
        </p:nvSpPr>
        <p:spPr>
          <a:xfrm>
            <a:off x="6271264" y="3875019"/>
            <a:ext cx="4797338" cy="2520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58" name="Google Shape;58;p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Слайд №2.2 Разворот слева">
  <p:cSld name="1_Слайд №2.2 Разворот слева">
    <p:spTree>
      <p:nvGrpSpPr>
        <p:cNvPr id="1" name="Shape 59"/>
        <p:cNvGrpSpPr/>
        <p:nvPr/>
      </p:nvGrpSpPr>
      <p:grpSpPr>
        <a:xfrm>
          <a:off x="0" y="0"/>
          <a:ext cx="0" cy="0"/>
          <a:chOff x="0" y="0"/>
          <a:chExt cx="0" cy="0"/>
        </a:xfrm>
      </p:grpSpPr>
      <p:sp>
        <p:nvSpPr>
          <p:cNvPr id="60" name="Google Shape;60;p7"/>
          <p:cNvSpPr/>
          <p:nvPr/>
        </p:nvSpPr>
        <p:spPr>
          <a:xfrm>
            <a:off x="6638636" y="2062789"/>
            <a:ext cx="5553364" cy="3780000"/>
          </a:xfrm>
          <a:prstGeom prst="rect">
            <a:avLst/>
          </a:prstGeom>
          <a:solidFill>
            <a:srgbClr val="F5F6F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61" name="Google Shape;61;p7"/>
          <p:cNvSpPr txBox="1">
            <a:spLocks noGrp="1"/>
          </p:cNvSpPr>
          <p:nvPr>
            <p:ph type="body" idx="1"/>
          </p:nvPr>
        </p:nvSpPr>
        <p:spPr>
          <a:xfrm>
            <a:off x="982569" y="788619"/>
            <a:ext cx="9726295"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62" name="Google Shape;62;p7"/>
          <p:cNvCxnSpPr/>
          <p:nvPr/>
        </p:nvCxnSpPr>
        <p:spPr>
          <a:xfrm>
            <a:off x="982569" y="324740"/>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63" name="Google Shape;63;p7" descr="Рисунок 720"/>
          <p:cNvPicPr preferRelativeResize="0"/>
          <p:nvPr/>
        </p:nvPicPr>
        <p:blipFill rotWithShape="1">
          <a:blip r:embed="rId2">
            <a:alphaModFix/>
          </a:blip>
          <a:srcRect l="54788" t="2981" r="38529" b="65080"/>
          <a:stretch/>
        </p:blipFill>
        <p:spPr>
          <a:xfrm>
            <a:off x="11570206" y="3913912"/>
            <a:ext cx="621794" cy="2944088"/>
          </a:xfrm>
          <a:prstGeom prst="rect">
            <a:avLst/>
          </a:prstGeom>
          <a:noFill/>
          <a:ln>
            <a:noFill/>
          </a:ln>
        </p:spPr>
      </p:pic>
      <p:sp>
        <p:nvSpPr>
          <p:cNvPr id="64" name="Google Shape;64;p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Слайд №2.2 Разворот слева">
  <p:cSld name="2_Слайд №2.2 Разворот слева">
    <p:spTree>
      <p:nvGrpSpPr>
        <p:cNvPr id="1" name="Shape 65"/>
        <p:cNvGrpSpPr/>
        <p:nvPr/>
      </p:nvGrpSpPr>
      <p:grpSpPr>
        <a:xfrm>
          <a:off x="0" y="0"/>
          <a:ext cx="0" cy="0"/>
          <a:chOff x="0" y="0"/>
          <a:chExt cx="0" cy="0"/>
        </a:xfrm>
      </p:grpSpPr>
      <p:sp>
        <p:nvSpPr>
          <p:cNvPr id="66" name="Google Shape;66;p8"/>
          <p:cNvSpPr txBox="1">
            <a:spLocks noGrp="1"/>
          </p:cNvSpPr>
          <p:nvPr>
            <p:ph type="body" idx="1"/>
          </p:nvPr>
        </p:nvSpPr>
        <p:spPr>
          <a:xfrm>
            <a:off x="982568" y="1978550"/>
            <a:ext cx="9726296" cy="37447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67" name="Google Shape;67;p8"/>
          <p:cNvSpPr txBox="1">
            <a:spLocks noGrp="1"/>
          </p:cNvSpPr>
          <p:nvPr>
            <p:ph type="body" idx="2"/>
          </p:nvPr>
        </p:nvSpPr>
        <p:spPr>
          <a:xfrm>
            <a:off x="982569" y="788619"/>
            <a:ext cx="9726295"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68" name="Google Shape;68;p8"/>
          <p:cNvCxnSpPr/>
          <p:nvPr/>
        </p:nvCxnSpPr>
        <p:spPr>
          <a:xfrm>
            <a:off x="982569" y="324740"/>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69" name="Google Shape;69;p8" descr="Рисунок 720"/>
          <p:cNvPicPr preferRelativeResize="0"/>
          <p:nvPr/>
        </p:nvPicPr>
        <p:blipFill rotWithShape="1">
          <a:blip r:embed="rId2">
            <a:alphaModFix/>
          </a:blip>
          <a:srcRect l="54788" t="2981" r="38529" b="65080"/>
          <a:stretch/>
        </p:blipFill>
        <p:spPr>
          <a:xfrm>
            <a:off x="-181461" y="1612532"/>
            <a:ext cx="621794" cy="2944088"/>
          </a:xfrm>
          <a:prstGeom prst="rect">
            <a:avLst/>
          </a:prstGeom>
          <a:noFill/>
          <a:ln>
            <a:noFill/>
          </a:ln>
        </p:spPr>
      </p:pic>
      <p:sp>
        <p:nvSpPr>
          <p:cNvPr id="70" name="Google Shape;70;p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Слайд №1.1 Стандартный">
  <p:cSld name="2_Слайд №1.1 Стандартный">
    <p:spTree>
      <p:nvGrpSpPr>
        <p:cNvPr id="1" name="Shape 71"/>
        <p:cNvGrpSpPr/>
        <p:nvPr/>
      </p:nvGrpSpPr>
      <p:grpSpPr>
        <a:xfrm>
          <a:off x="0" y="0"/>
          <a:ext cx="0" cy="0"/>
          <a:chOff x="0" y="0"/>
          <a:chExt cx="0" cy="0"/>
        </a:xfrm>
      </p:grpSpPr>
      <p:sp>
        <p:nvSpPr>
          <p:cNvPr id="72" name="Google Shape;72;p9"/>
          <p:cNvSpPr/>
          <p:nvPr/>
        </p:nvSpPr>
        <p:spPr>
          <a:xfrm>
            <a:off x="6428933" y="0"/>
            <a:ext cx="5763067" cy="6856326"/>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cxnSp>
        <p:nvCxnSpPr>
          <p:cNvPr id="73" name="Google Shape;73;p9"/>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74" name="Google Shape;74;p9"/>
          <p:cNvSpPr txBox="1">
            <a:spLocks noGrp="1"/>
          </p:cNvSpPr>
          <p:nvPr>
            <p:ph type="body" idx="1"/>
          </p:nvPr>
        </p:nvSpPr>
        <p:spPr>
          <a:xfrm>
            <a:off x="982569" y="3151476"/>
            <a:ext cx="4150540"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75" name="Google Shape;75;p9" descr="Рисунок 720"/>
          <p:cNvPicPr preferRelativeResize="0"/>
          <p:nvPr/>
        </p:nvPicPr>
        <p:blipFill rotWithShape="1">
          <a:blip r:embed="rId2">
            <a:alphaModFix/>
          </a:blip>
          <a:srcRect l="54787" t="15578" r="34192" b="73299"/>
          <a:stretch/>
        </p:blipFill>
        <p:spPr>
          <a:xfrm rot="5400000">
            <a:off x="0" y="0"/>
            <a:ext cx="872836" cy="872836"/>
          </a:xfrm>
          <a:prstGeom prst="rect">
            <a:avLst/>
          </a:prstGeom>
          <a:noFill/>
          <a:ln>
            <a:noFill/>
          </a:ln>
        </p:spPr>
      </p:pic>
      <p:sp>
        <p:nvSpPr>
          <p:cNvPr id="76" name="Google Shape;76;p9"/>
          <p:cNvSpPr txBox="1">
            <a:spLocks noGrp="1"/>
          </p:cNvSpPr>
          <p:nvPr>
            <p:ph type="body" idx="2"/>
          </p:nvPr>
        </p:nvSpPr>
        <p:spPr>
          <a:xfrm>
            <a:off x="7052579" y="1967597"/>
            <a:ext cx="1721566"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7" name="Google Shape;77;p9"/>
          <p:cNvSpPr txBox="1">
            <a:spLocks noGrp="1"/>
          </p:cNvSpPr>
          <p:nvPr>
            <p:ph type="body" idx="3"/>
          </p:nvPr>
        </p:nvSpPr>
        <p:spPr>
          <a:xfrm>
            <a:off x="7086072" y="2944594"/>
            <a:ext cx="4439940" cy="5428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8" name="Google Shape;78;p9"/>
          <p:cNvSpPr txBox="1">
            <a:spLocks noGrp="1"/>
          </p:cNvSpPr>
          <p:nvPr>
            <p:ph type="body" idx="4"/>
          </p:nvPr>
        </p:nvSpPr>
        <p:spPr>
          <a:xfrm>
            <a:off x="9059449" y="1967597"/>
            <a:ext cx="2466563"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9" name="Google Shape;79;p9"/>
          <p:cNvSpPr txBox="1">
            <a:spLocks noGrp="1"/>
          </p:cNvSpPr>
          <p:nvPr>
            <p:ph type="body" idx="5"/>
          </p:nvPr>
        </p:nvSpPr>
        <p:spPr>
          <a:xfrm>
            <a:off x="7052578" y="3704253"/>
            <a:ext cx="4602519" cy="1900154"/>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lt1"/>
              </a:buClr>
              <a:buSzPts val="1800"/>
              <a:buFont typeface="Noto Sans Symbols"/>
              <a:buChar char="▪"/>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0" name="Google Shape;80;p9"/>
          <p:cNvSpPr/>
          <p:nvPr/>
        </p:nvSpPr>
        <p:spPr>
          <a:xfrm>
            <a:off x="982568" y="4884407"/>
            <a:ext cx="4150539" cy="468000"/>
          </a:xfrm>
          <a:prstGeom prst="snip2SameRect">
            <a:avLst>
              <a:gd name="adj1" fmla="val 18846"/>
              <a:gd name="adj2" fmla="val 19946"/>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81" name="Google Shape;81;p9"/>
          <p:cNvSpPr txBox="1">
            <a:spLocks noGrp="1"/>
          </p:cNvSpPr>
          <p:nvPr>
            <p:ph type="body" idx="6"/>
          </p:nvPr>
        </p:nvSpPr>
        <p:spPr>
          <a:xfrm>
            <a:off x="982569" y="4902407"/>
            <a:ext cx="4150540" cy="432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2" name="Google Shape;82;p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Слайд №2.2 Разворот слева">
  <p:cSld name="3_Слайд №2.2 Разворот слева">
    <p:bg>
      <p:bgPr>
        <a:solidFill>
          <a:srgbClr val="F5F6F6"/>
        </a:solidFill>
        <a:effectLst/>
      </p:bgPr>
    </p:bg>
    <p:spTree>
      <p:nvGrpSpPr>
        <p:cNvPr id="1" name="Shape 83"/>
        <p:cNvGrpSpPr/>
        <p:nvPr/>
      </p:nvGrpSpPr>
      <p:grpSpPr>
        <a:xfrm>
          <a:off x="0" y="0"/>
          <a:ext cx="0" cy="0"/>
          <a:chOff x="0" y="0"/>
          <a:chExt cx="0" cy="0"/>
        </a:xfrm>
      </p:grpSpPr>
      <p:sp>
        <p:nvSpPr>
          <p:cNvPr id="84" name="Google Shape;84;p10"/>
          <p:cNvSpPr txBox="1">
            <a:spLocks noGrp="1"/>
          </p:cNvSpPr>
          <p:nvPr>
            <p:ph type="body" idx="1"/>
          </p:nvPr>
        </p:nvSpPr>
        <p:spPr>
          <a:xfrm>
            <a:off x="994677" y="3062982"/>
            <a:ext cx="4274127" cy="10800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85" name="Google Shape;85;p10"/>
          <p:cNvCxnSpPr/>
          <p:nvPr/>
        </p:nvCxnSpPr>
        <p:spPr>
          <a:xfrm>
            <a:off x="994677" y="2599104"/>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86" name="Google Shape;86;p10" descr="Рисунок 720"/>
          <p:cNvPicPr preferRelativeResize="0"/>
          <p:nvPr/>
        </p:nvPicPr>
        <p:blipFill rotWithShape="1">
          <a:blip r:embed="rId2">
            <a:alphaModFix/>
          </a:blip>
          <a:srcRect l="45143" t="5844" r="38530" b="77678"/>
          <a:stretch/>
        </p:blipFill>
        <p:spPr>
          <a:xfrm rot="5400000">
            <a:off x="10672896" y="5338896"/>
            <a:ext cx="1519104" cy="1519104"/>
          </a:xfrm>
          <a:prstGeom prst="rect">
            <a:avLst/>
          </a:prstGeom>
          <a:noFill/>
          <a:ln>
            <a:noFill/>
          </a:ln>
        </p:spPr>
      </p:pic>
      <p:sp>
        <p:nvSpPr>
          <p:cNvPr id="87" name="Google Shape;87;p1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pic>
        <p:nvPicPr>
          <p:cNvPr id="88" name="Google Shape;88;p10"/>
          <p:cNvPicPr preferRelativeResize="0"/>
          <p:nvPr/>
        </p:nvPicPr>
        <p:blipFill rotWithShape="1">
          <a:blip r:embed="rId3">
            <a:alphaModFix/>
          </a:blip>
          <a:srcRect/>
          <a:stretch/>
        </p:blipFill>
        <p:spPr>
          <a:xfrm>
            <a:off x="215858" y="1126409"/>
            <a:ext cx="6837007" cy="593941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 id="214748366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_basic_signal.c"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2_pause_hangs.c"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3_intr_malloc.c"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4_sigprocmask.c"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5_sigaction_info.c"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tarantool/sysprog/blob/master/lecture_examples/4_signals/6_sigaction_mask.c"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7_sigaction_jmp.c"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8_sigaction_sigjmp.c"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9_sigsuspend.c"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0_sigaltstack.c"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tarantool/sysprog/blob/master/lecture_examples/4_signals/10_sigaltstack.c"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1_setjmp_problem.c"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1_setjmp_problem.c"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1_setjmp_problem.c"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1_setjmp_problem.c"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1_setjmp_problem.c"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1_setjmp_problem.c"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1_setjmp_problem.c"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1_setjmp_problem.c"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1_setjmp_problem.c"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1_setjmp_problem.c" TargetMode="External"/><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2_libcoro.h"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hyperlink" Target="https://github.com/tarantool/sysprog/blob/master/lecture_examples/4_signals/12_libcoro.c"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2_libcoro_example.c"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arantool/sysprog/blob/master/lecture_examples/4_signals/12_libcoro_example.c"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tarantool/sysprog" TargetMode="External"/><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hyperlink" Target="https://forms.gle/ktmRvTGFcV2Pe55u8"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slides.com/gerold103/sysprog" TargetMode="External"/><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8"/>
          <p:cNvSpPr txBox="1">
            <a:spLocks noGrp="1"/>
          </p:cNvSpPr>
          <p:nvPr>
            <p:ph type="body" idx="1"/>
          </p:nvPr>
        </p:nvSpPr>
        <p:spPr>
          <a:xfrm>
            <a:off x="1651826" y="5625526"/>
            <a:ext cx="5799600" cy="332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1800"/>
              <a:buNone/>
            </a:pPr>
            <a:r>
              <a:rPr lang="ru-RU" dirty="0"/>
              <a:t>Кирилл Юхин</a:t>
            </a:r>
            <a:endParaRPr dirty="0"/>
          </a:p>
        </p:txBody>
      </p:sp>
      <p:sp>
        <p:nvSpPr>
          <p:cNvPr id="222" name="Google Shape;222;p18"/>
          <p:cNvSpPr txBox="1">
            <a:spLocks noGrp="1"/>
          </p:cNvSpPr>
          <p:nvPr>
            <p:ph type="body" idx="2"/>
          </p:nvPr>
        </p:nvSpPr>
        <p:spPr>
          <a:xfrm>
            <a:off x="1651300" y="2390700"/>
            <a:ext cx="5799600" cy="257098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4400"/>
              <a:buNone/>
            </a:pPr>
            <a:r>
              <a:rPr lang="ru-RU" dirty="0"/>
              <a:t>Системное программирование</a:t>
            </a:r>
            <a:endParaRPr dirty="0"/>
          </a:p>
          <a:p>
            <a:pPr marL="0" lvl="0" indent="0">
              <a:lnSpc>
                <a:spcPct val="115000"/>
              </a:lnSpc>
              <a:spcBef>
                <a:spcPts val="1200"/>
              </a:spcBef>
            </a:pPr>
            <a:r>
              <a:rPr lang="ru-RU" sz="2200" dirty="0"/>
              <a:t>Сигналы. Аппаратные и программные прерывания, их природа. </a:t>
            </a:r>
            <a:r>
              <a:rPr lang="ru-RU" sz="2200" dirty="0" err="1"/>
              <a:t>Top</a:t>
            </a:r>
            <a:r>
              <a:rPr lang="ru-RU" sz="2200" dirty="0"/>
              <a:t> </a:t>
            </a:r>
            <a:r>
              <a:rPr lang="ru-RU" sz="2200" dirty="0" err="1"/>
              <a:t>and</a:t>
            </a:r>
            <a:r>
              <a:rPr lang="ru-RU" sz="2200" dirty="0"/>
              <a:t> </a:t>
            </a:r>
            <a:r>
              <a:rPr lang="ru-RU" sz="2200" dirty="0" err="1"/>
              <a:t>bottom</a:t>
            </a:r>
            <a:r>
              <a:rPr lang="ru-RU" sz="2200" dirty="0"/>
              <a:t> </a:t>
            </a:r>
            <a:r>
              <a:rPr lang="ru-RU" sz="2200" dirty="0" err="1"/>
              <a:t>halves</a:t>
            </a:r>
            <a:r>
              <a:rPr lang="ru-RU" sz="2200" dirty="0"/>
              <a:t>. Сигналы и системные вызовы, контекст сигнала.</a:t>
            </a:r>
            <a:endParaRPr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t>Прерывания (1/2)</a:t>
            </a:r>
            <a:endParaRPr dirty="0"/>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dirty="0"/>
              <a:t>#0</a:t>
            </a:r>
            <a:fld id="{00000000-1234-1234-1234-123412341234}" type="slidenum">
              <a:rPr lang="ru-RU"/>
              <a:t>10</a:t>
            </a:fld>
            <a:endParaRPr dirty="0"/>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Примеры процессорных прерываний?</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951024" y="2736006"/>
            <a:ext cx="745717" cy="307777"/>
          </a:xfrm>
          <a:prstGeom prst="rect">
            <a:avLst/>
          </a:prstGeom>
        </p:spPr>
        <p:txBody>
          <a:bodyPr wrap="none">
            <a:spAutoFit/>
          </a:bodyPr>
          <a:lstStyle/>
          <a:p>
            <a:r>
              <a:rPr lang="ru-RU" dirty="0">
                <a:latin typeface="Open Sans"/>
              </a:rPr>
              <a:t>1 балл</a:t>
            </a:r>
            <a:endParaRPr lang="ru-RU" dirty="0"/>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48E77CD9-5925-4451-BC7D-13EA580E34E1}"/>
              </a:ext>
            </a:extLst>
          </p:cNvPr>
          <p:cNvSpPr txBox="1"/>
          <p:nvPr/>
        </p:nvSpPr>
        <p:spPr>
          <a:xfrm>
            <a:off x="2212730" y="2889894"/>
            <a:ext cx="6309947" cy="2677656"/>
          </a:xfrm>
          <a:prstGeom prst="rect">
            <a:avLst/>
          </a:prstGeom>
          <a:noFill/>
        </p:spPr>
        <p:txBody>
          <a:bodyPr wrap="square" rtlCol="0">
            <a:spAutoFit/>
          </a:bodyPr>
          <a:lstStyle/>
          <a:p>
            <a:pPr marL="285750" indent="-285750">
              <a:buFont typeface="Arial" panose="020B0604020202020204" pitchFamily="34" charset="0"/>
              <a:buChar char="•"/>
            </a:pPr>
            <a:r>
              <a:rPr lang="ru-RU" sz="2400" dirty="0"/>
              <a:t>От счетчика времени</a:t>
            </a:r>
          </a:p>
          <a:p>
            <a:pPr marL="285750" indent="-285750">
              <a:buFont typeface="Arial" panose="020B0604020202020204" pitchFamily="34" charset="0"/>
              <a:buChar char="•"/>
            </a:pPr>
            <a:r>
              <a:rPr lang="ru-RU" sz="2400" dirty="0" err="1"/>
              <a:t>Page</a:t>
            </a:r>
            <a:r>
              <a:rPr lang="ru-RU" sz="2400" dirty="0"/>
              <a:t> </a:t>
            </a:r>
            <a:r>
              <a:rPr lang="ru-RU" sz="2400" dirty="0" err="1"/>
              <a:t>fault</a:t>
            </a:r>
            <a:r>
              <a:rPr lang="ru-RU" sz="2400" dirty="0"/>
              <a:t>:</a:t>
            </a:r>
          </a:p>
          <a:p>
            <a:r>
              <a:rPr lang="ru-RU" sz="2400" dirty="0"/>
              <a:t>	- Запись в </a:t>
            </a:r>
            <a:r>
              <a:rPr lang="ru-RU" sz="2400" dirty="0" err="1"/>
              <a:t>Copy-On-Write</a:t>
            </a:r>
            <a:r>
              <a:rPr lang="ru-RU" sz="2400" dirty="0"/>
              <a:t> страницу</a:t>
            </a:r>
          </a:p>
          <a:p>
            <a:r>
              <a:rPr lang="ru-RU" sz="2400" dirty="0"/>
              <a:t>	- Доступ к не своей памяти</a:t>
            </a:r>
          </a:p>
          <a:p>
            <a:pPr lvl="7"/>
            <a:r>
              <a:rPr lang="ru-RU" sz="2400" dirty="0"/>
              <a:t>	- Нет страницы в TLB</a:t>
            </a:r>
          </a:p>
          <a:p>
            <a:pPr marL="285750" indent="-285750">
              <a:buFont typeface="Arial" panose="020B0604020202020204" pitchFamily="34" charset="0"/>
              <a:buChar char="•"/>
            </a:pPr>
            <a:r>
              <a:rPr lang="ru-RU" sz="2400" dirty="0"/>
              <a:t>Отладка</a:t>
            </a:r>
          </a:p>
          <a:p>
            <a:pPr marL="285750" indent="-285750">
              <a:buFont typeface="Arial" panose="020B0604020202020204" pitchFamily="34" charset="0"/>
              <a:buChar char="•"/>
            </a:pPr>
            <a:r>
              <a:rPr lang="ru-RU" sz="2400" dirty="0"/>
              <a:t>Системные вызовы</a:t>
            </a:r>
          </a:p>
        </p:txBody>
      </p:sp>
    </p:spTree>
    <p:extLst>
      <p:ext uri="{BB962C8B-B14F-4D97-AF65-F5344CB8AC3E}">
        <p14:creationId xmlns:p14="http://schemas.microsoft.com/office/powerpoint/2010/main" val="299157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264602-139B-4EFF-9083-0E593E1B901B}"/>
              </a:ext>
            </a:extLst>
          </p:cNvPr>
          <p:cNvSpPr>
            <a:spLocks noGrp="1"/>
          </p:cNvSpPr>
          <p:nvPr>
            <p:ph type="body" idx="2"/>
          </p:nvPr>
        </p:nvSpPr>
        <p:spPr/>
        <p:txBody>
          <a:bodyPr/>
          <a:lstStyle/>
          <a:p>
            <a:pPr marL="25400" indent="0">
              <a:buNone/>
            </a:pPr>
            <a:r>
              <a:rPr lang="ru-RU" dirty="0"/>
              <a:t>Прерывания (1/2)</a:t>
            </a:r>
          </a:p>
        </p:txBody>
      </p:sp>
      <p:sp>
        <p:nvSpPr>
          <p:cNvPr id="4" name="Slide Number Placeholder 3">
            <a:extLst>
              <a:ext uri="{FF2B5EF4-FFF2-40B4-BE49-F238E27FC236}">
                <a16:creationId xmlns:a16="http://schemas.microsoft.com/office/drawing/2014/main" id="{478E5AEA-6A24-44A4-85A5-648FDACA340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11</a:t>
            </a:fld>
            <a:endParaRPr/>
          </a:p>
        </p:txBody>
      </p:sp>
      <p:sp>
        <p:nvSpPr>
          <p:cNvPr id="5" name="TextBox 4">
            <a:extLst>
              <a:ext uri="{FF2B5EF4-FFF2-40B4-BE49-F238E27FC236}">
                <a16:creationId xmlns:a16="http://schemas.microsoft.com/office/drawing/2014/main" id="{FC5342B2-AD93-4FFE-A6F2-26DDF87B923B}"/>
              </a:ext>
            </a:extLst>
          </p:cNvPr>
          <p:cNvSpPr txBox="1"/>
          <p:nvPr/>
        </p:nvSpPr>
        <p:spPr>
          <a:xfrm>
            <a:off x="1881554" y="1607065"/>
            <a:ext cx="1941557" cy="461665"/>
          </a:xfrm>
          <a:prstGeom prst="rect">
            <a:avLst/>
          </a:prstGeom>
          <a:noFill/>
        </p:spPr>
        <p:txBody>
          <a:bodyPr wrap="none" rtlCol="0">
            <a:spAutoFit/>
          </a:bodyPr>
          <a:lstStyle/>
          <a:p>
            <a:r>
              <a:rPr lang="ru-RU" sz="2400" u="sng" dirty="0"/>
              <a:t>Аппаратные</a:t>
            </a:r>
          </a:p>
        </p:txBody>
      </p:sp>
      <p:sp>
        <p:nvSpPr>
          <p:cNvPr id="6" name="TextBox 5">
            <a:extLst>
              <a:ext uri="{FF2B5EF4-FFF2-40B4-BE49-F238E27FC236}">
                <a16:creationId xmlns:a16="http://schemas.microsoft.com/office/drawing/2014/main" id="{CD5009F6-DB8A-4F4F-B889-FE61022FB136}"/>
              </a:ext>
            </a:extLst>
          </p:cNvPr>
          <p:cNvSpPr txBox="1"/>
          <p:nvPr/>
        </p:nvSpPr>
        <p:spPr>
          <a:xfrm>
            <a:off x="7866184" y="1607065"/>
            <a:ext cx="2190023" cy="461665"/>
          </a:xfrm>
          <a:prstGeom prst="rect">
            <a:avLst/>
          </a:prstGeom>
          <a:noFill/>
        </p:spPr>
        <p:txBody>
          <a:bodyPr wrap="none" rtlCol="0">
            <a:spAutoFit/>
          </a:bodyPr>
          <a:lstStyle/>
          <a:p>
            <a:r>
              <a:rPr lang="ru-RU" sz="2400" u="sng" dirty="0"/>
              <a:t>Программные</a:t>
            </a:r>
          </a:p>
        </p:txBody>
      </p:sp>
      <p:sp>
        <p:nvSpPr>
          <p:cNvPr id="7" name="TextBox 6">
            <a:extLst>
              <a:ext uri="{FF2B5EF4-FFF2-40B4-BE49-F238E27FC236}">
                <a16:creationId xmlns:a16="http://schemas.microsoft.com/office/drawing/2014/main" id="{06D16BF9-B10F-4667-8B45-D36D30A95694}"/>
              </a:ext>
            </a:extLst>
          </p:cNvPr>
          <p:cNvSpPr txBox="1"/>
          <p:nvPr/>
        </p:nvSpPr>
        <p:spPr>
          <a:xfrm>
            <a:off x="7397261" y="2068730"/>
            <a:ext cx="2972289" cy="307777"/>
          </a:xfrm>
          <a:prstGeom prst="rect">
            <a:avLst/>
          </a:prstGeom>
          <a:noFill/>
        </p:spPr>
        <p:txBody>
          <a:bodyPr wrap="none" rtlCol="0">
            <a:spAutoFit/>
          </a:bodyPr>
          <a:lstStyle/>
          <a:p>
            <a:r>
              <a:rPr lang="ru-RU" dirty="0"/>
              <a:t>Они же</a:t>
            </a:r>
            <a:r>
              <a:rPr lang="en-US" dirty="0"/>
              <a:t> software, exceptions,</a:t>
            </a:r>
            <a:r>
              <a:rPr lang="ru-RU" dirty="0"/>
              <a:t> </a:t>
            </a:r>
            <a:r>
              <a:rPr lang="en-US" dirty="0"/>
              <a:t>traps</a:t>
            </a:r>
            <a:endParaRPr lang="ru-RU" dirty="0"/>
          </a:p>
        </p:txBody>
      </p:sp>
      <p:sp>
        <p:nvSpPr>
          <p:cNvPr id="8" name="TextBox 7">
            <a:extLst>
              <a:ext uri="{FF2B5EF4-FFF2-40B4-BE49-F238E27FC236}">
                <a16:creationId xmlns:a16="http://schemas.microsoft.com/office/drawing/2014/main" id="{00F1337B-D1EE-4FBB-8D3E-3C8245912AC9}"/>
              </a:ext>
            </a:extLst>
          </p:cNvPr>
          <p:cNvSpPr txBox="1"/>
          <p:nvPr/>
        </p:nvSpPr>
        <p:spPr>
          <a:xfrm>
            <a:off x="1677170" y="5137859"/>
            <a:ext cx="2350323" cy="523220"/>
          </a:xfrm>
          <a:prstGeom prst="rect">
            <a:avLst/>
          </a:prstGeom>
          <a:noFill/>
        </p:spPr>
        <p:txBody>
          <a:bodyPr wrap="none" rtlCol="0">
            <a:spAutoFit/>
          </a:bodyPr>
          <a:lstStyle/>
          <a:p>
            <a:pPr algn="ctr"/>
            <a:r>
              <a:rPr lang="ru-RU" dirty="0"/>
              <a:t>Для асинхронного</a:t>
            </a:r>
            <a:br>
              <a:rPr lang="ru-RU" dirty="0"/>
            </a:br>
            <a:r>
              <a:rPr lang="ru-RU" dirty="0"/>
              <a:t>обмена с </a:t>
            </a:r>
            <a:r>
              <a:rPr lang="en-US" dirty="0"/>
              <a:t>I/O </a:t>
            </a:r>
            <a:r>
              <a:rPr lang="ru-RU" dirty="0"/>
              <a:t>аппаратурой</a:t>
            </a:r>
          </a:p>
        </p:txBody>
      </p:sp>
      <p:sp>
        <p:nvSpPr>
          <p:cNvPr id="9" name="TextBox 8">
            <a:extLst>
              <a:ext uri="{FF2B5EF4-FFF2-40B4-BE49-F238E27FC236}">
                <a16:creationId xmlns:a16="http://schemas.microsoft.com/office/drawing/2014/main" id="{1E212772-32F7-4DA5-9BB7-83DE3C0F6FDE}"/>
              </a:ext>
            </a:extLst>
          </p:cNvPr>
          <p:cNvSpPr txBox="1"/>
          <p:nvPr/>
        </p:nvSpPr>
        <p:spPr>
          <a:xfrm>
            <a:off x="7686647" y="5123426"/>
            <a:ext cx="2549096" cy="523220"/>
          </a:xfrm>
          <a:prstGeom prst="rect">
            <a:avLst/>
          </a:prstGeom>
          <a:noFill/>
        </p:spPr>
        <p:txBody>
          <a:bodyPr wrap="none" rtlCol="0">
            <a:spAutoFit/>
          </a:bodyPr>
          <a:lstStyle/>
          <a:p>
            <a:pPr algn="ctr"/>
            <a:r>
              <a:rPr lang="ru-RU" dirty="0"/>
              <a:t>Для асинхронной обработки</a:t>
            </a:r>
            <a:br>
              <a:rPr lang="ru-RU" dirty="0"/>
            </a:br>
            <a:r>
              <a:rPr lang="ru-RU" dirty="0"/>
              <a:t>исключительных ситуаций</a:t>
            </a:r>
          </a:p>
        </p:txBody>
      </p:sp>
      <p:pic>
        <p:nvPicPr>
          <p:cNvPr id="10" name="Picture 9">
            <a:extLst>
              <a:ext uri="{FF2B5EF4-FFF2-40B4-BE49-F238E27FC236}">
                <a16:creationId xmlns:a16="http://schemas.microsoft.com/office/drawing/2014/main" id="{8DEAF4A3-B2B9-470D-A0CA-804F5A9BDA4D}"/>
              </a:ext>
            </a:extLst>
          </p:cNvPr>
          <p:cNvPicPr>
            <a:picLocks noChangeAspect="1"/>
          </p:cNvPicPr>
          <p:nvPr/>
        </p:nvPicPr>
        <p:blipFill>
          <a:blip r:embed="rId3"/>
          <a:stretch>
            <a:fillRect/>
          </a:stretch>
        </p:blipFill>
        <p:spPr>
          <a:xfrm>
            <a:off x="857330" y="2304297"/>
            <a:ext cx="4203456" cy="2377364"/>
          </a:xfrm>
          <a:prstGeom prst="rect">
            <a:avLst/>
          </a:prstGeom>
        </p:spPr>
      </p:pic>
      <p:pic>
        <p:nvPicPr>
          <p:cNvPr id="11" name="Picture 10">
            <a:extLst>
              <a:ext uri="{FF2B5EF4-FFF2-40B4-BE49-F238E27FC236}">
                <a16:creationId xmlns:a16="http://schemas.microsoft.com/office/drawing/2014/main" id="{23EE3E12-3645-4AE8-BE6C-1C60BAA4F3D3}"/>
              </a:ext>
            </a:extLst>
          </p:cNvPr>
          <p:cNvPicPr>
            <a:picLocks noChangeAspect="1"/>
          </p:cNvPicPr>
          <p:nvPr/>
        </p:nvPicPr>
        <p:blipFill>
          <a:blip r:embed="rId4"/>
          <a:stretch>
            <a:fillRect/>
          </a:stretch>
        </p:blipFill>
        <p:spPr>
          <a:xfrm>
            <a:off x="7240188" y="2881272"/>
            <a:ext cx="3442014" cy="1805720"/>
          </a:xfrm>
          <a:prstGeom prst="rect">
            <a:avLst/>
          </a:prstGeom>
        </p:spPr>
      </p:pic>
    </p:spTree>
    <p:extLst>
      <p:ext uri="{BB962C8B-B14F-4D97-AF65-F5344CB8AC3E}">
        <p14:creationId xmlns:p14="http://schemas.microsoft.com/office/powerpoint/2010/main" val="3968685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02A4D3-2B05-46DD-B0A8-F49E0AC768A9}"/>
              </a:ext>
            </a:extLst>
          </p:cNvPr>
          <p:cNvSpPr>
            <a:spLocks noGrp="1"/>
          </p:cNvSpPr>
          <p:nvPr>
            <p:ph type="body" idx="2"/>
          </p:nvPr>
        </p:nvSpPr>
        <p:spPr/>
        <p:txBody>
          <a:bodyPr/>
          <a:lstStyle/>
          <a:p>
            <a:pPr marL="25400" indent="0">
              <a:buNone/>
            </a:pPr>
            <a:r>
              <a:rPr lang="ru-RU" dirty="0"/>
              <a:t>Аппаратные прерывания (1/2)</a:t>
            </a:r>
          </a:p>
        </p:txBody>
      </p:sp>
      <p:sp>
        <p:nvSpPr>
          <p:cNvPr id="4" name="Slide Number Placeholder 3">
            <a:extLst>
              <a:ext uri="{FF2B5EF4-FFF2-40B4-BE49-F238E27FC236}">
                <a16:creationId xmlns:a16="http://schemas.microsoft.com/office/drawing/2014/main" id="{EDDDFBDF-9A76-4886-A423-F9575FCECD5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12</a:t>
            </a:fld>
            <a:endParaRPr/>
          </a:p>
        </p:txBody>
      </p:sp>
      <p:pic>
        <p:nvPicPr>
          <p:cNvPr id="5" name="Picture 4">
            <a:extLst>
              <a:ext uri="{FF2B5EF4-FFF2-40B4-BE49-F238E27FC236}">
                <a16:creationId xmlns:a16="http://schemas.microsoft.com/office/drawing/2014/main" id="{4D8E5F19-6791-4458-87DA-733053D94812}"/>
              </a:ext>
            </a:extLst>
          </p:cNvPr>
          <p:cNvPicPr>
            <a:picLocks noChangeAspect="1"/>
          </p:cNvPicPr>
          <p:nvPr/>
        </p:nvPicPr>
        <p:blipFill>
          <a:blip r:embed="rId3"/>
          <a:stretch>
            <a:fillRect/>
          </a:stretch>
        </p:blipFill>
        <p:spPr>
          <a:xfrm>
            <a:off x="1259132" y="1960933"/>
            <a:ext cx="4461730" cy="2319821"/>
          </a:xfrm>
          <a:prstGeom prst="rect">
            <a:avLst/>
          </a:prstGeom>
        </p:spPr>
      </p:pic>
      <p:pic>
        <p:nvPicPr>
          <p:cNvPr id="6" name="Picture 5">
            <a:extLst>
              <a:ext uri="{FF2B5EF4-FFF2-40B4-BE49-F238E27FC236}">
                <a16:creationId xmlns:a16="http://schemas.microsoft.com/office/drawing/2014/main" id="{0C87351C-4A7D-44A1-B51A-FBDA07B8BF6E}"/>
              </a:ext>
            </a:extLst>
          </p:cNvPr>
          <p:cNvPicPr>
            <a:picLocks noChangeAspect="1"/>
          </p:cNvPicPr>
          <p:nvPr/>
        </p:nvPicPr>
        <p:blipFill>
          <a:blip r:embed="rId4"/>
          <a:stretch>
            <a:fillRect/>
          </a:stretch>
        </p:blipFill>
        <p:spPr>
          <a:xfrm>
            <a:off x="7079640" y="1474673"/>
            <a:ext cx="880330" cy="813890"/>
          </a:xfrm>
          <a:prstGeom prst="rect">
            <a:avLst/>
          </a:prstGeom>
        </p:spPr>
      </p:pic>
      <p:pic>
        <p:nvPicPr>
          <p:cNvPr id="7" name="Picture 6">
            <a:extLst>
              <a:ext uri="{FF2B5EF4-FFF2-40B4-BE49-F238E27FC236}">
                <a16:creationId xmlns:a16="http://schemas.microsoft.com/office/drawing/2014/main" id="{60D53A2A-F095-4EA4-B026-CE60517DFB9C}"/>
              </a:ext>
            </a:extLst>
          </p:cNvPr>
          <p:cNvPicPr>
            <a:picLocks noChangeAspect="1"/>
          </p:cNvPicPr>
          <p:nvPr/>
        </p:nvPicPr>
        <p:blipFill>
          <a:blip r:embed="rId5"/>
          <a:stretch>
            <a:fillRect/>
          </a:stretch>
        </p:blipFill>
        <p:spPr>
          <a:xfrm>
            <a:off x="6992999" y="2935642"/>
            <a:ext cx="1053612" cy="986716"/>
          </a:xfrm>
          <a:prstGeom prst="rect">
            <a:avLst/>
          </a:prstGeom>
        </p:spPr>
      </p:pic>
      <p:cxnSp>
        <p:nvCxnSpPr>
          <p:cNvPr id="9" name="Straight Arrow Connector 8">
            <a:extLst>
              <a:ext uri="{FF2B5EF4-FFF2-40B4-BE49-F238E27FC236}">
                <a16:creationId xmlns:a16="http://schemas.microsoft.com/office/drawing/2014/main" id="{E461E30C-34E6-4A9E-8FD3-D03E5CED32F2}"/>
              </a:ext>
            </a:extLst>
          </p:cNvPr>
          <p:cNvCxnSpPr>
            <a:stCxn id="6" idx="2"/>
            <a:endCxn id="7" idx="0"/>
          </p:cNvCxnSpPr>
          <p:nvPr/>
        </p:nvCxnSpPr>
        <p:spPr>
          <a:xfrm>
            <a:off x="7519805" y="2288563"/>
            <a:ext cx="0" cy="64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5ACF555-B8CE-4699-8F6D-6AD6F574CEFE}"/>
              </a:ext>
            </a:extLst>
          </p:cNvPr>
          <p:cNvSpPr txBox="1"/>
          <p:nvPr/>
        </p:nvSpPr>
        <p:spPr>
          <a:xfrm>
            <a:off x="7519805" y="2443738"/>
            <a:ext cx="1199367" cy="307777"/>
          </a:xfrm>
          <a:prstGeom prst="rect">
            <a:avLst/>
          </a:prstGeom>
          <a:noFill/>
        </p:spPr>
        <p:txBody>
          <a:bodyPr wrap="none" rtlCol="0">
            <a:spAutoFit/>
          </a:bodyPr>
          <a:lstStyle/>
          <a:p>
            <a:r>
              <a:rPr lang="en-US" dirty="0" err="1"/>
              <a:t>syscall</a:t>
            </a:r>
            <a:r>
              <a:rPr lang="en-US" dirty="0"/>
              <a:t>(read)</a:t>
            </a:r>
            <a:endParaRPr lang="ru-RU" dirty="0"/>
          </a:p>
        </p:txBody>
      </p:sp>
      <p:sp>
        <p:nvSpPr>
          <p:cNvPr id="11" name="TextBox 10">
            <a:extLst>
              <a:ext uri="{FF2B5EF4-FFF2-40B4-BE49-F238E27FC236}">
                <a16:creationId xmlns:a16="http://schemas.microsoft.com/office/drawing/2014/main" id="{45258803-D5A5-44F4-83CF-301F6BCE8BFB}"/>
              </a:ext>
            </a:extLst>
          </p:cNvPr>
          <p:cNvSpPr txBox="1"/>
          <p:nvPr/>
        </p:nvSpPr>
        <p:spPr>
          <a:xfrm>
            <a:off x="7010691" y="4216277"/>
            <a:ext cx="1018227" cy="523220"/>
          </a:xfrm>
          <a:prstGeom prst="rect">
            <a:avLst/>
          </a:prstGeom>
          <a:noFill/>
          <a:ln>
            <a:solidFill>
              <a:schemeClr val="tx1"/>
            </a:solidFill>
          </a:ln>
        </p:spPr>
        <p:txBody>
          <a:bodyPr wrap="none" rtlCol="0">
            <a:spAutoFit/>
          </a:bodyPr>
          <a:lstStyle/>
          <a:p>
            <a:pPr algn="ctr"/>
            <a:r>
              <a:rPr lang="ru-RU" dirty="0"/>
              <a:t>Файловая</a:t>
            </a:r>
            <a:br>
              <a:rPr lang="ru-RU" dirty="0"/>
            </a:br>
            <a:r>
              <a:rPr lang="ru-RU" dirty="0"/>
              <a:t>система</a:t>
            </a:r>
          </a:p>
        </p:txBody>
      </p:sp>
      <p:cxnSp>
        <p:nvCxnSpPr>
          <p:cNvPr id="13" name="Straight Arrow Connector 12">
            <a:extLst>
              <a:ext uri="{FF2B5EF4-FFF2-40B4-BE49-F238E27FC236}">
                <a16:creationId xmlns:a16="http://schemas.microsoft.com/office/drawing/2014/main" id="{B22E76DF-73A8-4986-A32B-7DCF80922A58}"/>
              </a:ext>
            </a:extLst>
          </p:cNvPr>
          <p:cNvCxnSpPr>
            <a:stCxn id="7" idx="2"/>
            <a:endCxn id="11" idx="0"/>
          </p:cNvCxnSpPr>
          <p:nvPr/>
        </p:nvCxnSpPr>
        <p:spPr>
          <a:xfrm>
            <a:off x="7519805" y="3922358"/>
            <a:ext cx="0" cy="293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142618-ED81-4E05-8A9D-C9CEE6CDBF03}"/>
              </a:ext>
            </a:extLst>
          </p:cNvPr>
          <p:cNvSpPr txBox="1"/>
          <p:nvPr/>
        </p:nvSpPr>
        <p:spPr>
          <a:xfrm>
            <a:off x="7069200" y="4983858"/>
            <a:ext cx="901209" cy="307777"/>
          </a:xfrm>
          <a:prstGeom prst="rect">
            <a:avLst/>
          </a:prstGeom>
          <a:noFill/>
          <a:ln>
            <a:solidFill>
              <a:schemeClr val="tx1"/>
            </a:solidFill>
          </a:ln>
        </p:spPr>
        <p:txBody>
          <a:bodyPr wrap="none" rtlCol="0">
            <a:spAutoFit/>
          </a:bodyPr>
          <a:lstStyle/>
          <a:p>
            <a:pPr algn="ctr"/>
            <a:r>
              <a:rPr lang="ru-RU" dirty="0"/>
              <a:t>Драйвер</a:t>
            </a:r>
          </a:p>
        </p:txBody>
      </p:sp>
      <p:cxnSp>
        <p:nvCxnSpPr>
          <p:cNvPr id="16" name="Straight Arrow Connector 15">
            <a:extLst>
              <a:ext uri="{FF2B5EF4-FFF2-40B4-BE49-F238E27FC236}">
                <a16:creationId xmlns:a16="http://schemas.microsoft.com/office/drawing/2014/main" id="{64BBA0FC-E3D7-4771-B731-07E7759C4027}"/>
              </a:ext>
            </a:extLst>
          </p:cNvPr>
          <p:cNvCxnSpPr>
            <a:stCxn id="11" idx="2"/>
            <a:endCxn id="14" idx="0"/>
          </p:cNvCxnSpPr>
          <p:nvPr/>
        </p:nvCxnSpPr>
        <p:spPr>
          <a:xfrm>
            <a:off x="7519805" y="4739497"/>
            <a:ext cx="0" cy="2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7FF1020-B74F-4730-8FFD-CAE3112E1335}"/>
              </a:ext>
            </a:extLst>
          </p:cNvPr>
          <p:cNvSpPr txBox="1"/>
          <p:nvPr/>
        </p:nvSpPr>
        <p:spPr>
          <a:xfrm>
            <a:off x="7195035" y="5507078"/>
            <a:ext cx="649538" cy="307777"/>
          </a:xfrm>
          <a:prstGeom prst="rect">
            <a:avLst/>
          </a:prstGeom>
          <a:noFill/>
          <a:ln>
            <a:solidFill>
              <a:schemeClr val="tx1"/>
            </a:solidFill>
          </a:ln>
        </p:spPr>
        <p:txBody>
          <a:bodyPr wrap="none" rtlCol="0">
            <a:spAutoFit/>
          </a:bodyPr>
          <a:lstStyle/>
          <a:p>
            <a:pPr algn="ctr"/>
            <a:r>
              <a:rPr lang="ru-RU" dirty="0"/>
              <a:t>Шина</a:t>
            </a:r>
          </a:p>
        </p:txBody>
      </p:sp>
      <p:cxnSp>
        <p:nvCxnSpPr>
          <p:cNvPr id="19" name="Straight Arrow Connector 18">
            <a:extLst>
              <a:ext uri="{FF2B5EF4-FFF2-40B4-BE49-F238E27FC236}">
                <a16:creationId xmlns:a16="http://schemas.microsoft.com/office/drawing/2014/main" id="{92B10673-9750-40E6-AA5F-8199FECD2C0E}"/>
              </a:ext>
            </a:extLst>
          </p:cNvPr>
          <p:cNvCxnSpPr>
            <a:stCxn id="14" idx="2"/>
            <a:endCxn id="17" idx="0"/>
          </p:cNvCxnSpPr>
          <p:nvPr/>
        </p:nvCxnSpPr>
        <p:spPr>
          <a:xfrm flipH="1">
            <a:off x="7519804" y="5291635"/>
            <a:ext cx="1" cy="215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811AA37A-DE14-43BE-BCF1-3AA473F432BA}"/>
              </a:ext>
            </a:extLst>
          </p:cNvPr>
          <p:cNvGrpSpPr/>
          <p:nvPr/>
        </p:nvGrpSpPr>
        <p:grpSpPr>
          <a:xfrm>
            <a:off x="1910862" y="2935642"/>
            <a:ext cx="2344615" cy="616450"/>
            <a:chOff x="1910862" y="2935642"/>
            <a:chExt cx="2344615" cy="616450"/>
          </a:xfrm>
        </p:grpSpPr>
        <p:cxnSp>
          <p:nvCxnSpPr>
            <p:cNvPr id="31" name="Straight Connector 30">
              <a:extLst>
                <a:ext uri="{FF2B5EF4-FFF2-40B4-BE49-F238E27FC236}">
                  <a16:creationId xmlns:a16="http://schemas.microsoft.com/office/drawing/2014/main" id="{4366D144-EB7F-44BA-8557-EEB6290D3672}"/>
                </a:ext>
              </a:extLst>
            </p:cNvPr>
            <p:cNvCxnSpPr/>
            <p:nvPr/>
          </p:nvCxnSpPr>
          <p:spPr>
            <a:xfrm>
              <a:off x="1916724" y="2935642"/>
              <a:ext cx="0" cy="31165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38D168-C1F4-4173-BBC6-23EFF69106A9}"/>
                </a:ext>
              </a:extLst>
            </p:cNvPr>
            <p:cNvCxnSpPr>
              <a:cxnSpLocks/>
            </p:cNvCxnSpPr>
            <p:nvPr/>
          </p:nvCxnSpPr>
          <p:spPr>
            <a:xfrm>
              <a:off x="1910862" y="3259015"/>
              <a:ext cx="234461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6D17333-5FB6-45D6-BDA8-E89E6F1F382A}"/>
                </a:ext>
              </a:extLst>
            </p:cNvPr>
            <p:cNvCxnSpPr/>
            <p:nvPr/>
          </p:nvCxnSpPr>
          <p:spPr>
            <a:xfrm>
              <a:off x="4237890" y="3247292"/>
              <a:ext cx="0" cy="3048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AFE22D47-1ABA-4CFA-943B-0B512F0B6B57}"/>
              </a:ext>
            </a:extLst>
          </p:cNvPr>
          <p:cNvSpPr txBox="1"/>
          <p:nvPr/>
        </p:nvSpPr>
        <p:spPr>
          <a:xfrm>
            <a:off x="1178169" y="4648200"/>
            <a:ext cx="1608133" cy="523220"/>
          </a:xfrm>
          <a:prstGeom prst="rect">
            <a:avLst/>
          </a:prstGeom>
          <a:noFill/>
        </p:spPr>
        <p:txBody>
          <a:bodyPr wrap="none" rtlCol="0">
            <a:spAutoFit/>
          </a:bodyPr>
          <a:lstStyle/>
          <a:p>
            <a:pPr algn="ctr"/>
            <a:r>
              <a:rPr lang="ru-RU" dirty="0"/>
              <a:t>Как узнать, когда</a:t>
            </a:r>
            <a:br>
              <a:rPr lang="ru-RU" dirty="0"/>
            </a:br>
            <a:r>
              <a:rPr lang="ru-RU" dirty="0"/>
              <a:t>чтение готово?</a:t>
            </a:r>
          </a:p>
        </p:txBody>
      </p:sp>
      <p:sp>
        <p:nvSpPr>
          <p:cNvPr id="39" name="TextBox 38">
            <a:extLst>
              <a:ext uri="{FF2B5EF4-FFF2-40B4-BE49-F238E27FC236}">
                <a16:creationId xmlns:a16="http://schemas.microsoft.com/office/drawing/2014/main" id="{404B7FA2-FFFD-4A18-95C9-822CCC0E759B}"/>
              </a:ext>
            </a:extLst>
          </p:cNvPr>
          <p:cNvSpPr txBox="1"/>
          <p:nvPr/>
        </p:nvSpPr>
        <p:spPr>
          <a:xfrm>
            <a:off x="1178169" y="5553245"/>
            <a:ext cx="1866216" cy="523220"/>
          </a:xfrm>
          <a:prstGeom prst="rect">
            <a:avLst/>
          </a:prstGeom>
          <a:noFill/>
        </p:spPr>
        <p:txBody>
          <a:bodyPr wrap="none" rtlCol="0">
            <a:spAutoFit/>
          </a:bodyPr>
          <a:lstStyle/>
          <a:p>
            <a:pPr algn="ctr"/>
            <a:r>
              <a:rPr lang="ru-RU" dirty="0"/>
              <a:t>Как это сделать для</a:t>
            </a:r>
            <a:br>
              <a:rPr lang="ru-RU" dirty="0"/>
            </a:br>
            <a:r>
              <a:rPr lang="ru-RU" dirty="0"/>
              <a:t>всех устройств?</a:t>
            </a:r>
          </a:p>
        </p:txBody>
      </p:sp>
    </p:spTree>
    <p:extLst>
      <p:ext uri="{BB962C8B-B14F-4D97-AF65-F5344CB8AC3E}">
        <p14:creationId xmlns:p14="http://schemas.microsoft.com/office/powerpoint/2010/main" val="292082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P spid="3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125F1C-70AA-49C4-A02B-385602A00622}"/>
              </a:ext>
            </a:extLst>
          </p:cNvPr>
          <p:cNvSpPr>
            <a:spLocks noGrp="1"/>
          </p:cNvSpPr>
          <p:nvPr>
            <p:ph type="body" idx="2"/>
          </p:nvPr>
        </p:nvSpPr>
        <p:spPr/>
        <p:txBody>
          <a:bodyPr/>
          <a:lstStyle/>
          <a:p>
            <a:pPr marL="25400" indent="0">
              <a:buNone/>
            </a:pPr>
            <a:r>
              <a:rPr lang="ru-RU" dirty="0"/>
              <a:t>Аппаратные </a:t>
            </a:r>
            <a:r>
              <a:rPr lang="ru-RU" dirty="0" err="1"/>
              <a:t>прерыванияя</a:t>
            </a:r>
            <a:r>
              <a:rPr lang="ru-RU" dirty="0"/>
              <a:t> (1/2)</a:t>
            </a:r>
          </a:p>
        </p:txBody>
      </p:sp>
      <p:sp>
        <p:nvSpPr>
          <p:cNvPr id="4" name="Slide Number Placeholder 3">
            <a:extLst>
              <a:ext uri="{FF2B5EF4-FFF2-40B4-BE49-F238E27FC236}">
                <a16:creationId xmlns:a16="http://schemas.microsoft.com/office/drawing/2014/main" id="{B0D4D9BD-29C9-4AE1-8D6A-630D6D3CEB84}"/>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13</a:t>
            </a:fld>
            <a:endParaRPr/>
          </a:p>
        </p:txBody>
      </p:sp>
      <p:pic>
        <p:nvPicPr>
          <p:cNvPr id="5" name="Picture 4">
            <a:extLst>
              <a:ext uri="{FF2B5EF4-FFF2-40B4-BE49-F238E27FC236}">
                <a16:creationId xmlns:a16="http://schemas.microsoft.com/office/drawing/2014/main" id="{84D5DCD4-F7DD-4527-A913-92A93DFB59E9}"/>
              </a:ext>
            </a:extLst>
          </p:cNvPr>
          <p:cNvPicPr>
            <a:picLocks noChangeAspect="1"/>
          </p:cNvPicPr>
          <p:nvPr/>
        </p:nvPicPr>
        <p:blipFill>
          <a:blip r:embed="rId3"/>
          <a:stretch>
            <a:fillRect/>
          </a:stretch>
        </p:blipFill>
        <p:spPr>
          <a:xfrm>
            <a:off x="982569" y="1979558"/>
            <a:ext cx="5829412" cy="2744842"/>
          </a:xfrm>
          <a:prstGeom prst="rect">
            <a:avLst/>
          </a:prstGeom>
        </p:spPr>
      </p:pic>
      <p:sp>
        <p:nvSpPr>
          <p:cNvPr id="6" name="TextBox 5">
            <a:extLst>
              <a:ext uri="{FF2B5EF4-FFF2-40B4-BE49-F238E27FC236}">
                <a16:creationId xmlns:a16="http://schemas.microsoft.com/office/drawing/2014/main" id="{2A8ED441-FEB2-4AFA-8A2C-61035CC88FFA}"/>
              </a:ext>
            </a:extLst>
          </p:cNvPr>
          <p:cNvSpPr txBox="1"/>
          <p:nvPr/>
        </p:nvSpPr>
        <p:spPr>
          <a:xfrm>
            <a:off x="3153507" y="4976447"/>
            <a:ext cx="1358064" cy="738664"/>
          </a:xfrm>
          <a:prstGeom prst="rect">
            <a:avLst/>
          </a:prstGeom>
          <a:noFill/>
        </p:spPr>
        <p:txBody>
          <a:bodyPr wrap="none" rtlCol="0">
            <a:spAutoFit/>
          </a:bodyPr>
          <a:lstStyle/>
          <a:p>
            <a:r>
              <a:rPr lang="en-US" b="1" dirty="0"/>
              <a:t>P</a:t>
            </a:r>
            <a:r>
              <a:rPr lang="en-US" dirty="0"/>
              <a:t>rogrammable</a:t>
            </a:r>
            <a:br>
              <a:rPr lang="en-US" dirty="0"/>
            </a:br>
            <a:r>
              <a:rPr lang="en-US" b="1" dirty="0"/>
              <a:t>I</a:t>
            </a:r>
            <a:r>
              <a:rPr lang="en-US" dirty="0"/>
              <a:t>nterrupt</a:t>
            </a:r>
            <a:br>
              <a:rPr lang="en-US" dirty="0"/>
            </a:br>
            <a:r>
              <a:rPr lang="en-US" b="1" dirty="0"/>
              <a:t>C</a:t>
            </a:r>
            <a:r>
              <a:rPr lang="en-US" dirty="0"/>
              <a:t>ontroller</a:t>
            </a:r>
            <a:endParaRPr lang="ru-RU" dirty="0"/>
          </a:p>
        </p:txBody>
      </p:sp>
      <p:sp>
        <p:nvSpPr>
          <p:cNvPr id="7" name="TextBox 6">
            <a:extLst>
              <a:ext uri="{FF2B5EF4-FFF2-40B4-BE49-F238E27FC236}">
                <a16:creationId xmlns:a16="http://schemas.microsoft.com/office/drawing/2014/main" id="{EC5BCE95-BD0A-4CDC-B971-E95FEE42AC71}"/>
              </a:ext>
            </a:extLst>
          </p:cNvPr>
          <p:cNvSpPr txBox="1"/>
          <p:nvPr/>
        </p:nvSpPr>
        <p:spPr>
          <a:xfrm>
            <a:off x="7330957" y="2543908"/>
            <a:ext cx="2694970" cy="1200329"/>
          </a:xfrm>
          <a:prstGeom prst="rect">
            <a:avLst/>
          </a:prstGeom>
          <a:noFill/>
        </p:spPr>
        <p:txBody>
          <a:bodyPr wrap="none" rtlCol="0">
            <a:spAutoFit/>
          </a:bodyPr>
          <a:lstStyle/>
          <a:p>
            <a:pPr algn="ctr"/>
            <a:r>
              <a:rPr lang="ru-RU" sz="1800" dirty="0"/>
              <a:t>Генерируются</a:t>
            </a:r>
            <a:br>
              <a:rPr lang="en-US" sz="1800" dirty="0"/>
            </a:br>
            <a:r>
              <a:rPr lang="ru-RU" sz="1800" dirty="0"/>
              <a:t>аппаратурой для</a:t>
            </a:r>
            <a:br>
              <a:rPr lang="en-US" sz="1800" dirty="0"/>
            </a:br>
            <a:r>
              <a:rPr lang="ru-RU" sz="1800" dirty="0"/>
              <a:t>привлечения внимания</a:t>
            </a:r>
            <a:br>
              <a:rPr lang="en-US" sz="1800" dirty="0"/>
            </a:br>
            <a:r>
              <a:rPr lang="ru-RU" sz="1800" dirty="0"/>
              <a:t>процессора</a:t>
            </a:r>
          </a:p>
        </p:txBody>
      </p:sp>
      <p:sp>
        <p:nvSpPr>
          <p:cNvPr id="8" name="TextBox 7">
            <a:extLst>
              <a:ext uri="{FF2B5EF4-FFF2-40B4-BE49-F238E27FC236}">
                <a16:creationId xmlns:a16="http://schemas.microsoft.com/office/drawing/2014/main" id="{8405E867-5908-4445-A30C-4BDCD3A44BEB}"/>
              </a:ext>
            </a:extLst>
          </p:cNvPr>
          <p:cNvSpPr txBox="1"/>
          <p:nvPr/>
        </p:nvSpPr>
        <p:spPr>
          <a:xfrm>
            <a:off x="3259015" y="1979558"/>
            <a:ext cx="1556836" cy="523220"/>
          </a:xfrm>
          <a:prstGeom prst="rect">
            <a:avLst/>
          </a:prstGeom>
          <a:noFill/>
        </p:spPr>
        <p:txBody>
          <a:bodyPr wrap="none" rtlCol="0">
            <a:spAutoFit/>
          </a:bodyPr>
          <a:lstStyle/>
          <a:p>
            <a:r>
              <a:rPr lang="ru-RU" dirty="0"/>
              <a:t>Есть сообщение</a:t>
            </a:r>
            <a:br>
              <a:rPr lang="ru-RU" dirty="0"/>
            </a:br>
            <a:r>
              <a:rPr lang="ru-RU" dirty="0"/>
              <a:t>процессору?</a:t>
            </a:r>
          </a:p>
        </p:txBody>
      </p:sp>
      <p:grpSp>
        <p:nvGrpSpPr>
          <p:cNvPr id="21" name="Group 20">
            <a:extLst>
              <a:ext uri="{FF2B5EF4-FFF2-40B4-BE49-F238E27FC236}">
                <a16:creationId xmlns:a16="http://schemas.microsoft.com/office/drawing/2014/main" id="{147B8438-A084-4D61-B13C-53300F1816C4}"/>
              </a:ext>
            </a:extLst>
          </p:cNvPr>
          <p:cNvGrpSpPr/>
          <p:nvPr/>
        </p:nvGrpSpPr>
        <p:grpSpPr>
          <a:xfrm>
            <a:off x="2596662" y="3100754"/>
            <a:ext cx="1043353" cy="715108"/>
            <a:chOff x="2596662" y="3100754"/>
            <a:chExt cx="1043353" cy="715108"/>
          </a:xfrm>
        </p:grpSpPr>
        <p:cxnSp>
          <p:nvCxnSpPr>
            <p:cNvPr id="10" name="Straight Connector 9">
              <a:extLst>
                <a:ext uri="{FF2B5EF4-FFF2-40B4-BE49-F238E27FC236}">
                  <a16:creationId xmlns:a16="http://schemas.microsoft.com/office/drawing/2014/main" id="{CF265DFF-4236-488A-AF59-D642A8519525}"/>
                </a:ext>
              </a:extLst>
            </p:cNvPr>
            <p:cNvCxnSpPr>
              <a:cxnSpLocks/>
            </p:cNvCxnSpPr>
            <p:nvPr/>
          </p:nvCxnSpPr>
          <p:spPr>
            <a:xfrm>
              <a:off x="2602523" y="3100754"/>
              <a:ext cx="0" cy="40444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B64AB6-EF39-452C-ADEB-03927D54D663}"/>
                </a:ext>
              </a:extLst>
            </p:cNvPr>
            <p:cNvCxnSpPr>
              <a:cxnSpLocks/>
            </p:cNvCxnSpPr>
            <p:nvPr/>
          </p:nvCxnSpPr>
          <p:spPr>
            <a:xfrm>
              <a:off x="2596662" y="3505200"/>
              <a:ext cx="103163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E761144-714E-46F0-8790-5BFBA80F3723}"/>
                </a:ext>
              </a:extLst>
            </p:cNvPr>
            <p:cNvCxnSpPr>
              <a:cxnSpLocks/>
            </p:cNvCxnSpPr>
            <p:nvPr/>
          </p:nvCxnSpPr>
          <p:spPr>
            <a:xfrm>
              <a:off x="3640015" y="3505200"/>
              <a:ext cx="0" cy="3106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3" name="Oval 22">
            <a:extLst>
              <a:ext uri="{FF2B5EF4-FFF2-40B4-BE49-F238E27FC236}">
                <a16:creationId xmlns:a16="http://schemas.microsoft.com/office/drawing/2014/main" id="{5F289051-1C33-4C74-8FC5-FA94AEE93D98}"/>
              </a:ext>
            </a:extLst>
          </p:cNvPr>
          <p:cNvSpPr/>
          <p:nvPr/>
        </p:nvSpPr>
        <p:spPr>
          <a:xfrm>
            <a:off x="3926063" y="3927232"/>
            <a:ext cx="111370" cy="111370"/>
          </a:xfrm>
          <a:prstGeom prst="ellipse">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Oval 23">
            <a:extLst>
              <a:ext uri="{FF2B5EF4-FFF2-40B4-BE49-F238E27FC236}">
                <a16:creationId xmlns:a16="http://schemas.microsoft.com/office/drawing/2014/main" id="{919523E5-C7C7-4FC3-A1DB-BE5FFD6136C1}"/>
              </a:ext>
            </a:extLst>
          </p:cNvPr>
          <p:cNvSpPr/>
          <p:nvPr/>
        </p:nvSpPr>
        <p:spPr>
          <a:xfrm>
            <a:off x="3926063" y="4108940"/>
            <a:ext cx="111370" cy="111370"/>
          </a:xfrm>
          <a:prstGeom prst="ellipse">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1" name="Group 30">
            <a:extLst>
              <a:ext uri="{FF2B5EF4-FFF2-40B4-BE49-F238E27FC236}">
                <a16:creationId xmlns:a16="http://schemas.microsoft.com/office/drawing/2014/main" id="{A5F81CF8-50F2-401A-B08F-989CE1ADC016}"/>
              </a:ext>
            </a:extLst>
          </p:cNvPr>
          <p:cNvGrpSpPr/>
          <p:nvPr/>
        </p:nvGrpSpPr>
        <p:grpSpPr>
          <a:xfrm>
            <a:off x="2098431" y="3505200"/>
            <a:ext cx="498231" cy="422032"/>
            <a:chOff x="2098431" y="3505200"/>
            <a:chExt cx="498231" cy="422032"/>
          </a:xfrm>
        </p:grpSpPr>
        <p:cxnSp>
          <p:nvCxnSpPr>
            <p:cNvPr id="26" name="Straight Connector 25">
              <a:extLst>
                <a:ext uri="{FF2B5EF4-FFF2-40B4-BE49-F238E27FC236}">
                  <a16:creationId xmlns:a16="http://schemas.microsoft.com/office/drawing/2014/main" id="{4DAAC95D-4A21-4B26-94B7-FBF74B9FD94E}"/>
                </a:ext>
              </a:extLst>
            </p:cNvPr>
            <p:cNvCxnSpPr>
              <a:cxnSpLocks/>
            </p:cNvCxnSpPr>
            <p:nvPr/>
          </p:nvCxnSpPr>
          <p:spPr>
            <a:xfrm flipV="1">
              <a:off x="2116015" y="3505200"/>
              <a:ext cx="0" cy="42203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C9DDD3-D1CF-4F31-93A5-27A8EFDA5FED}"/>
                </a:ext>
              </a:extLst>
            </p:cNvPr>
            <p:cNvCxnSpPr/>
            <p:nvPr/>
          </p:nvCxnSpPr>
          <p:spPr>
            <a:xfrm>
              <a:off x="2098431" y="3505200"/>
              <a:ext cx="49823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2" name="Oval 31">
            <a:extLst>
              <a:ext uri="{FF2B5EF4-FFF2-40B4-BE49-F238E27FC236}">
                <a16:creationId xmlns:a16="http://schemas.microsoft.com/office/drawing/2014/main" id="{A7E8D5AE-831E-4C67-A631-CF8178858481}"/>
              </a:ext>
            </a:extLst>
          </p:cNvPr>
          <p:cNvSpPr/>
          <p:nvPr/>
        </p:nvSpPr>
        <p:spPr>
          <a:xfrm>
            <a:off x="4915920" y="3815862"/>
            <a:ext cx="111370" cy="111370"/>
          </a:xfrm>
          <a:prstGeom prst="ellipse">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9" name="Group 38">
            <a:extLst>
              <a:ext uri="{FF2B5EF4-FFF2-40B4-BE49-F238E27FC236}">
                <a16:creationId xmlns:a16="http://schemas.microsoft.com/office/drawing/2014/main" id="{40C220DD-98BE-45DE-B516-C7048D7BA783}"/>
              </a:ext>
            </a:extLst>
          </p:cNvPr>
          <p:cNvGrpSpPr/>
          <p:nvPr/>
        </p:nvGrpSpPr>
        <p:grpSpPr>
          <a:xfrm>
            <a:off x="3640015" y="3505200"/>
            <a:ext cx="1553308" cy="422032"/>
            <a:chOff x="3640015" y="3505200"/>
            <a:chExt cx="1553308" cy="422032"/>
          </a:xfrm>
        </p:grpSpPr>
        <p:cxnSp>
          <p:nvCxnSpPr>
            <p:cNvPr id="34" name="Straight Connector 33">
              <a:extLst>
                <a:ext uri="{FF2B5EF4-FFF2-40B4-BE49-F238E27FC236}">
                  <a16:creationId xmlns:a16="http://schemas.microsoft.com/office/drawing/2014/main" id="{074542AB-0EA4-4612-A98F-6505C7D2D61A}"/>
                </a:ext>
              </a:extLst>
            </p:cNvPr>
            <p:cNvCxnSpPr/>
            <p:nvPr/>
          </p:nvCxnSpPr>
          <p:spPr>
            <a:xfrm flipV="1">
              <a:off x="5181600" y="3505200"/>
              <a:ext cx="0" cy="42203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A74F9F-D4FB-471F-B4C4-48F2A49E991A}"/>
                </a:ext>
              </a:extLst>
            </p:cNvPr>
            <p:cNvCxnSpPr/>
            <p:nvPr/>
          </p:nvCxnSpPr>
          <p:spPr>
            <a:xfrm flipH="1">
              <a:off x="3640015" y="3505200"/>
              <a:ext cx="155330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70F600-EAC8-4F48-9385-EC615C631512}"/>
                </a:ext>
              </a:extLst>
            </p:cNvPr>
            <p:cNvCxnSpPr/>
            <p:nvPr/>
          </p:nvCxnSpPr>
          <p:spPr>
            <a:xfrm>
              <a:off x="3640015" y="3505200"/>
              <a:ext cx="0" cy="3106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40" name="Oval 39">
            <a:extLst>
              <a:ext uri="{FF2B5EF4-FFF2-40B4-BE49-F238E27FC236}">
                <a16:creationId xmlns:a16="http://schemas.microsoft.com/office/drawing/2014/main" id="{48F5BC7E-FCE7-46E6-8C5F-5D57A322BE04}"/>
              </a:ext>
            </a:extLst>
          </p:cNvPr>
          <p:cNvSpPr/>
          <p:nvPr/>
        </p:nvSpPr>
        <p:spPr>
          <a:xfrm>
            <a:off x="4993075" y="3815862"/>
            <a:ext cx="111370" cy="111370"/>
          </a:xfrm>
          <a:prstGeom prst="ellipse">
            <a:avLst/>
          </a:prstGeom>
          <a:solidFill>
            <a:srgbClr val="FF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2" name="Picture 41">
            <a:extLst>
              <a:ext uri="{FF2B5EF4-FFF2-40B4-BE49-F238E27FC236}">
                <a16:creationId xmlns:a16="http://schemas.microsoft.com/office/drawing/2014/main" id="{24063944-49C0-4B64-8241-13F09731BA07}"/>
              </a:ext>
            </a:extLst>
          </p:cNvPr>
          <p:cNvPicPr>
            <a:picLocks noChangeAspect="1"/>
          </p:cNvPicPr>
          <p:nvPr/>
        </p:nvPicPr>
        <p:blipFill>
          <a:blip r:embed="rId4"/>
          <a:stretch>
            <a:fillRect/>
          </a:stretch>
        </p:blipFill>
        <p:spPr>
          <a:xfrm>
            <a:off x="3413175" y="3839171"/>
            <a:ext cx="453679" cy="208109"/>
          </a:xfrm>
          <a:prstGeom prst="rect">
            <a:avLst/>
          </a:prstGeom>
        </p:spPr>
      </p:pic>
      <p:pic>
        <p:nvPicPr>
          <p:cNvPr id="43" name="Picture 42">
            <a:extLst>
              <a:ext uri="{FF2B5EF4-FFF2-40B4-BE49-F238E27FC236}">
                <a16:creationId xmlns:a16="http://schemas.microsoft.com/office/drawing/2014/main" id="{A1DA6F3F-DFEE-41FB-B5FD-5C27566DA9A0}"/>
              </a:ext>
            </a:extLst>
          </p:cNvPr>
          <p:cNvPicPr>
            <a:picLocks noChangeAspect="1"/>
          </p:cNvPicPr>
          <p:nvPr/>
        </p:nvPicPr>
        <p:blipFill>
          <a:blip r:embed="rId5"/>
          <a:stretch>
            <a:fillRect/>
          </a:stretch>
        </p:blipFill>
        <p:spPr>
          <a:xfrm>
            <a:off x="3397633" y="3865979"/>
            <a:ext cx="484762" cy="185750"/>
          </a:xfrm>
          <a:prstGeom prst="rect">
            <a:avLst/>
          </a:prstGeom>
        </p:spPr>
      </p:pic>
    </p:spTree>
    <p:extLst>
      <p:ext uri="{BB962C8B-B14F-4D97-AF65-F5344CB8AC3E}">
        <p14:creationId xmlns:p14="http://schemas.microsoft.com/office/powerpoint/2010/main" val="41572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animBg="1"/>
      <p:bldP spid="23" grpId="1" animBg="1"/>
      <p:bldP spid="24" grpId="0" animBg="1"/>
      <p:bldP spid="24" grpId="1" animBg="1"/>
      <p:bldP spid="32" grpId="0" animBg="1"/>
      <p:bldP spid="32" grpId="1"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D2F6D9-A3A1-417B-ACDA-A6F78096831F}"/>
              </a:ext>
            </a:extLst>
          </p:cNvPr>
          <p:cNvSpPr>
            <a:spLocks noGrp="1"/>
          </p:cNvSpPr>
          <p:nvPr>
            <p:ph type="body" idx="2"/>
          </p:nvPr>
        </p:nvSpPr>
        <p:spPr/>
        <p:txBody>
          <a:bodyPr/>
          <a:lstStyle/>
          <a:p>
            <a:pPr marL="25400" indent="0">
              <a:buNone/>
            </a:pPr>
            <a:r>
              <a:rPr lang="ru-RU" dirty="0"/>
              <a:t>Программные прерывания (1/2)</a:t>
            </a:r>
          </a:p>
        </p:txBody>
      </p:sp>
      <p:sp>
        <p:nvSpPr>
          <p:cNvPr id="4" name="Slide Number Placeholder 3">
            <a:extLst>
              <a:ext uri="{FF2B5EF4-FFF2-40B4-BE49-F238E27FC236}">
                <a16:creationId xmlns:a16="http://schemas.microsoft.com/office/drawing/2014/main" id="{2A1A9183-A9EB-41D8-B99C-2AB6C11518BA}"/>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14</a:t>
            </a:fld>
            <a:endParaRPr/>
          </a:p>
        </p:txBody>
      </p:sp>
      <p:pic>
        <p:nvPicPr>
          <p:cNvPr id="5" name="Picture 4">
            <a:extLst>
              <a:ext uri="{FF2B5EF4-FFF2-40B4-BE49-F238E27FC236}">
                <a16:creationId xmlns:a16="http://schemas.microsoft.com/office/drawing/2014/main" id="{7DDE2E80-43C8-48E1-9CF3-48BD5103BE6B}"/>
              </a:ext>
            </a:extLst>
          </p:cNvPr>
          <p:cNvPicPr>
            <a:picLocks noChangeAspect="1"/>
          </p:cNvPicPr>
          <p:nvPr/>
        </p:nvPicPr>
        <p:blipFill>
          <a:blip r:embed="rId3"/>
          <a:stretch>
            <a:fillRect/>
          </a:stretch>
        </p:blipFill>
        <p:spPr>
          <a:xfrm>
            <a:off x="1173480" y="1668350"/>
            <a:ext cx="8671560" cy="3157071"/>
          </a:xfrm>
          <a:prstGeom prst="rect">
            <a:avLst/>
          </a:prstGeom>
        </p:spPr>
      </p:pic>
      <p:sp>
        <p:nvSpPr>
          <p:cNvPr id="6" name="TextBox 5">
            <a:extLst>
              <a:ext uri="{FF2B5EF4-FFF2-40B4-BE49-F238E27FC236}">
                <a16:creationId xmlns:a16="http://schemas.microsoft.com/office/drawing/2014/main" id="{7D9D8CBB-D258-411B-83BE-535653E24D53}"/>
              </a:ext>
            </a:extLst>
          </p:cNvPr>
          <p:cNvSpPr txBox="1"/>
          <p:nvPr/>
        </p:nvSpPr>
        <p:spPr>
          <a:xfrm>
            <a:off x="3495728" y="5054600"/>
            <a:ext cx="4027064" cy="923330"/>
          </a:xfrm>
          <a:prstGeom prst="rect">
            <a:avLst/>
          </a:prstGeom>
          <a:noFill/>
        </p:spPr>
        <p:txBody>
          <a:bodyPr wrap="none" rtlCol="0">
            <a:spAutoFit/>
          </a:bodyPr>
          <a:lstStyle/>
          <a:p>
            <a:pPr algn="ctr"/>
            <a:r>
              <a:rPr lang="ru-RU" sz="1800" dirty="0"/>
              <a:t>Генерируются процессором для</a:t>
            </a:r>
            <a:br>
              <a:rPr lang="ru-RU" sz="1800" dirty="0"/>
            </a:br>
            <a:r>
              <a:rPr lang="ru-RU" sz="1800" dirty="0"/>
              <a:t>обработки сложных и неожиданных</a:t>
            </a:r>
            <a:br>
              <a:rPr lang="ru-RU" sz="1800" dirty="0"/>
            </a:br>
            <a:r>
              <a:rPr lang="ru-RU" sz="1800" dirty="0"/>
              <a:t>ситуаций</a:t>
            </a:r>
          </a:p>
        </p:txBody>
      </p:sp>
    </p:spTree>
    <p:extLst>
      <p:ext uri="{BB962C8B-B14F-4D97-AF65-F5344CB8AC3E}">
        <p14:creationId xmlns:p14="http://schemas.microsoft.com/office/powerpoint/2010/main" val="946573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84F210-F883-4EE5-BE10-3D7CF0F06640}"/>
              </a:ext>
            </a:extLst>
          </p:cNvPr>
          <p:cNvSpPr>
            <a:spLocks noGrp="1"/>
          </p:cNvSpPr>
          <p:nvPr>
            <p:ph type="body" idx="2"/>
          </p:nvPr>
        </p:nvSpPr>
        <p:spPr/>
        <p:txBody>
          <a:bodyPr/>
          <a:lstStyle/>
          <a:p>
            <a:pPr marL="25400" indent="0">
              <a:buNone/>
            </a:pPr>
            <a:r>
              <a:rPr lang="ru-RU" dirty="0"/>
              <a:t>Программные прерывания (1/2)</a:t>
            </a:r>
          </a:p>
        </p:txBody>
      </p:sp>
      <p:sp>
        <p:nvSpPr>
          <p:cNvPr id="4" name="Slide Number Placeholder 3">
            <a:extLst>
              <a:ext uri="{FF2B5EF4-FFF2-40B4-BE49-F238E27FC236}">
                <a16:creationId xmlns:a16="http://schemas.microsoft.com/office/drawing/2014/main" id="{BD47C0FA-BBF4-48DD-8626-BAACC49229C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15</a:t>
            </a:fld>
            <a:endParaRPr/>
          </a:p>
        </p:txBody>
      </p:sp>
      <p:sp>
        <p:nvSpPr>
          <p:cNvPr id="5" name="TextBox 4">
            <a:extLst>
              <a:ext uri="{FF2B5EF4-FFF2-40B4-BE49-F238E27FC236}">
                <a16:creationId xmlns:a16="http://schemas.microsoft.com/office/drawing/2014/main" id="{CB06574F-2339-4209-995A-D99FAEF9B235}"/>
              </a:ext>
            </a:extLst>
          </p:cNvPr>
          <p:cNvSpPr txBox="1"/>
          <p:nvPr/>
        </p:nvSpPr>
        <p:spPr>
          <a:xfrm>
            <a:off x="1859280" y="1612531"/>
            <a:ext cx="1441420" cy="646331"/>
          </a:xfrm>
          <a:prstGeom prst="rect">
            <a:avLst/>
          </a:prstGeom>
          <a:noFill/>
        </p:spPr>
        <p:txBody>
          <a:bodyPr wrap="none" rtlCol="0">
            <a:spAutoFit/>
          </a:bodyPr>
          <a:lstStyle/>
          <a:p>
            <a:pPr algn="ctr"/>
            <a:r>
              <a:rPr lang="ru-RU" sz="1800" dirty="0"/>
              <a:t>Ошибки</a:t>
            </a:r>
            <a:br>
              <a:rPr lang="en-US" sz="1800" dirty="0"/>
            </a:br>
            <a:r>
              <a:rPr lang="en-US" sz="1800" dirty="0"/>
              <a:t>(exceptions)</a:t>
            </a:r>
            <a:endParaRPr lang="ru-RU" sz="1800" dirty="0"/>
          </a:p>
        </p:txBody>
      </p:sp>
      <p:sp>
        <p:nvSpPr>
          <p:cNvPr id="6" name="TextBox 5">
            <a:extLst>
              <a:ext uri="{FF2B5EF4-FFF2-40B4-BE49-F238E27FC236}">
                <a16:creationId xmlns:a16="http://schemas.microsoft.com/office/drawing/2014/main" id="{1D6EE16E-0522-42EF-8D94-65D6634A85C7}"/>
              </a:ext>
            </a:extLst>
          </p:cNvPr>
          <p:cNvSpPr txBox="1"/>
          <p:nvPr/>
        </p:nvSpPr>
        <p:spPr>
          <a:xfrm>
            <a:off x="8217981" y="1612532"/>
            <a:ext cx="1119217" cy="646331"/>
          </a:xfrm>
          <a:prstGeom prst="rect">
            <a:avLst/>
          </a:prstGeom>
          <a:noFill/>
        </p:spPr>
        <p:txBody>
          <a:bodyPr wrap="none" rtlCol="0">
            <a:spAutoFit/>
          </a:bodyPr>
          <a:lstStyle/>
          <a:p>
            <a:pPr algn="ctr"/>
            <a:r>
              <a:rPr lang="ru-RU" sz="1800" dirty="0"/>
              <a:t>Ловушки</a:t>
            </a:r>
            <a:br>
              <a:rPr lang="en-US" sz="1800" dirty="0"/>
            </a:br>
            <a:r>
              <a:rPr lang="en-US" sz="1800" dirty="0"/>
              <a:t>(traps)</a:t>
            </a:r>
            <a:endParaRPr lang="ru-RU" sz="1800" dirty="0"/>
          </a:p>
        </p:txBody>
      </p:sp>
      <p:pic>
        <p:nvPicPr>
          <p:cNvPr id="7" name="Picture 6">
            <a:extLst>
              <a:ext uri="{FF2B5EF4-FFF2-40B4-BE49-F238E27FC236}">
                <a16:creationId xmlns:a16="http://schemas.microsoft.com/office/drawing/2014/main" id="{F5A74BBB-EC8E-4A17-AFF5-9A171FECF96D}"/>
              </a:ext>
            </a:extLst>
          </p:cNvPr>
          <p:cNvPicPr>
            <a:picLocks noChangeAspect="1"/>
          </p:cNvPicPr>
          <p:nvPr/>
        </p:nvPicPr>
        <p:blipFill>
          <a:blip r:embed="rId3"/>
          <a:stretch>
            <a:fillRect/>
          </a:stretch>
        </p:blipFill>
        <p:spPr>
          <a:xfrm>
            <a:off x="1208204" y="2527483"/>
            <a:ext cx="3501708" cy="1110584"/>
          </a:xfrm>
          <a:prstGeom prst="rect">
            <a:avLst/>
          </a:prstGeom>
        </p:spPr>
      </p:pic>
      <p:pic>
        <p:nvPicPr>
          <p:cNvPr id="8" name="Picture 7">
            <a:extLst>
              <a:ext uri="{FF2B5EF4-FFF2-40B4-BE49-F238E27FC236}">
                <a16:creationId xmlns:a16="http://schemas.microsoft.com/office/drawing/2014/main" id="{35724C5E-C442-4DD8-AA6C-B7E14F1E9256}"/>
              </a:ext>
            </a:extLst>
          </p:cNvPr>
          <p:cNvPicPr>
            <a:picLocks noChangeAspect="1"/>
          </p:cNvPicPr>
          <p:nvPr/>
        </p:nvPicPr>
        <p:blipFill>
          <a:blip r:embed="rId4"/>
          <a:stretch>
            <a:fillRect/>
          </a:stretch>
        </p:blipFill>
        <p:spPr>
          <a:xfrm>
            <a:off x="6955554" y="2517316"/>
            <a:ext cx="3644070" cy="1130919"/>
          </a:xfrm>
          <a:prstGeom prst="rect">
            <a:avLst/>
          </a:prstGeom>
        </p:spPr>
      </p:pic>
      <p:sp>
        <p:nvSpPr>
          <p:cNvPr id="11" name="TextBox 10">
            <a:extLst>
              <a:ext uri="{FF2B5EF4-FFF2-40B4-BE49-F238E27FC236}">
                <a16:creationId xmlns:a16="http://schemas.microsoft.com/office/drawing/2014/main" id="{C08B26A6-3933-4B9C-A89D-9065DF3A362D}"/>
              </a:ext>
            </a:extLst>
          </p:cNvPr>
          <p:cNvSpPr txBox="1"/>
          <p:nvPr/>
        </p:nvSpPr>
        <p:spPr>
          <a:xfrm>
            <a:off x="1134338" y="3754120"/>
            <a:ext cx="2891304" cy="2246769"/>
          </a:xfrm>
          <a:prstGeom prst="rect">
            <a:avLst/>
          </a:prstGeom>
          <a:noFill/>
        </p:spPr>
        <p:txBody>
          <a:bodyPr wrap="none" rtlCol="0">
            <a:spAutoFit/>
          </a:bodyPr>
          <a:lstStyle/>
          <a:p>
            <a:pPr algn="ctr" fontAlgn="base"/>
            <a:r>
              <a:rPr lang="ru-RU" dirty="0"/>
              <a:t>Если исправлена, то возврат</a:t>
            </a:r>
            <a:r>
              <a:rPr lang="en-US" dirty="0"/>
              <a:t> </a:t>
            </a:r>
            <a:r>
              <a:rPr lang="ru-RU" b="1" dirty="0"/>
              <a:t>на</a:t>
            </a:r>
            <a:br>
              <a:rPr lang="en-US" b="1" dirty="0"/>
            </a:br>
            <a:r>
              <a:rPr lang="ru-RU" b="1" dirty="0"/>
              <a:t>начало </a:t>
            </a:r>
            <a:r>
              <a:rPr lang="ru-RU" dirty="0"/>
              <a:t>инструкции</a:t>
            </a:r>
            <a:br>
              <a:rPr lang="en-US" dirty="0"/>
            </a:br>
            <a:endParaRPr lang="ru-RU" dirty="0"/>
          </a:p>
          <a:p>
            <a:pPr marL="285750" indent="-285750" fontAlgn="base">
              <a:buFont typeface="Arial" panose="020B0604020202020204" pitchFamily="34" charset="0"/>
              <a:buChar char="•"/>
            </a:pPr>
            <a:r>
              <a:rPr lang="ru-RU" dirty="0"/>
              <a:t>Нет страницы в TLB</a:t>
            </a:r>
          </a:p>
          <a:p>
            <a:pPr marL="285750" indent="-285750" fontAlgn="base">
              <a:buFont typeface="Arial" panose="020B0604020202020204" pitchFamily="34" charset="0"/>
              <a:buChar char="•"/>
            </a:pPr>
            <a:r>
              <a:rPr lang="ru-RU" dirty="0"/>
              <a:t>запись в COW память</a:t>
            </a:r>
          </a:p>
          <a:p>
            <a:pPr marL="285750" indent="-285750" fontAlgn="base">
              <a:buFont typeface="Arial" panose="020B0604020202020204" pitchFamily="34" charset="0"/>
              <a:buChar char="•"/>
            </a:pPr>
            <a:r>
              <a:rPr lang="ru-RU" dirty="0"/>
              <a:t>поломки железа</a:t>
            </a:r>
          </a:p>
          <a:p>
            <a:pPr marL="285750" indent="-285750" fontAlgn="base">
              <a:buFont typeface="Arial" panose="020B0604020202020204" pitchFamily="34" charset="0"/>
              <a:buChar char="•"/>
            </a:pPr>
            <a:r>
              <a:rPr lang="ru-RU" dirty="0"/>
              <a:t>деление на 0</a:t>
            </a:r>
          </a:p>
          <a:p>
            <a:pPr marL="285750" indent="-285750" fontAlgn="base">
              <a:buFont typeface="Arial" panose="020B0604020202020204" pitchFamily="34" charset="0"/>
              <a:buChar char="•"/>
            </a:pPr>
            <a:r>
              <a:rPr lang="ru-RU" dirty="0"/>
              <a:t>неизвестная инструкция</a:t>
            </a:r>
          </a:p>
          <a:p>
            <a:pPr marL="285750" indent="-285750" fontAlgn="base">
              <a:buFont typeface="Arial" panose="020B0604020202020204" pitchFamily="34" charset="0"/>
              <a:buChar char="•"/>
            </a:pPr>
            <a:r>
              <a:rPr lang="ru-RU" dirty="0"/>
              <a:t>адрес не выровнен</a:t>
            </a:r>
          </a:p>
          <a:p>
            <a:pPr marL="285750" indent="-285750" fontAlgn="base">
              <a:buFont typeface="Arial" panose="020B0604020202020204" pitchFamily="34" charset="0"/>
              <a:buChar char="•"/>
            </a:pPr>
            <a:r>
              <a:rPr lang="ru-RU" dirty="0"/>
              <a:t>запрещенная память</a:t>
            </a:r>
          </a:p>
        </p:txBody>
      </p:sp>
      <p:sp>
        <p:nvSpPr>
          <p:cNvPr id="12" name="TextBox 11">
            <a:extLst>
              <a:ext uri="{FF2B5EF4-FFF2-40B4-BE49-F238E27FC236}">
                <a16:creationId xmlns:a16="http://schemas.microsoft.com/office/drawing/2014/main" id="{0B91D790-C8AE-49DB-B06B-2E2C1A6DDADD}"/>
              </a:ext>
            </a:extLst>
          </p:cNvPr>
          <p:cNvSpPr txBox="1"/>
          <p:nvPr/>
        </p:nvSpPr>
        <p:spPr>
          <a:xfrm>
            <a:off x="7233736" y="4043680"/>
            <a:ext cx="3087705" cy="1384995"/>
          </a:xfrm>
          <a:prstGeom prst="rect">
            <a:avLst/>
          </a:prstGeom>
          <a:noFill/>
        </p:spPr>
        <p:txBody>
          <a:bodyPr wrap="none" rtlCol="0">
            <a:spAutoFit/>
          </a:bodyPr>
          <a:lstStyle/>
          <a:p>
            <a:pPr fontAlgn="base"/>
            <a:r>
              <a:rPr lang="ru-RU" dirty="0"/>
              <a:t>Возврат </a:t>
            </a:r>
            <a:r>
              <a:rPr lang="ru-RU" b="1" dirty="0"/>
              <a:t>к следующей</a:t>
            </a:r>
            <a:r>
              <a:rPr lang="ru-RU" dirty="0"/>
              <a:t> инструкции</a:t>
            </a:r>
            <a:br>
              <a:rPr lang="en-US" dirty="0"/>
            </a:br>
            <a:endParaRPr lang="ru-RU" dirty="0"/>
          </a:p>
          <a:p>
            <a:pPr marL="285750" indent="-285750" fontAlgn="base">
              <a:buFont typeface="Arial" panose="020B0604020202020204" pitchFamily="34" charset="0"/>
              <a:buChar char="•"/>
            </a:pPr>
            <a:r>
              <a:rPr lang="ru-RU" dirty="0"/>
              <a:t>Инструкция </a:t>
            </a:r>
            <a:r>
              <a:rPr lang="ru-RU" i="1" dirty="0" err="1"/>
              <a:t>int</a:t>
            </a:r>
            <a:endParaRPr lang="ru-RU" i="1" dirty="0"/>
          </a:p>
          <a:p>
            <a:pPr marL="285750" indent="-285750" fontAlgn="base">
              <a:buFont typeface="Arial" panose="020B0604020202020204" pitchFamily="34" charset="0"/>
              <a:buChar char="•"/>
            </a:pPr>
            <a:r>
              <a:rPr lang="ru-RU" i="1" dirty="0" err="1"/>
              <a:t>syscall</a:t>
            </a:r>
            <a:r>
              <a:rPr lang="ru-RU" i="1" dirty="0"/>
              <a:t>/</a:t>
            </a:r>
            <a:r>
              <a:rPr lang="ru-RU" i="1" dirty="0" err="1"/>
              <a:t>sysenter</a:t>
            </a:r>
            <a:endParaRPr lang="ru-RU" i="1" dirty="0"/>
          </a:p>
          <a:p>
            <a:pPr marL="285750" indent="-285750" fontAlgn="base">
              <a:buFont typeface="Arial" panose="020B0604020202020204" pitchFamily="34" charset="0"/>
              <a:buChar char="•"/>
            </a:pPr>
            <a:r>
              <a:rPr lang="ru-RU" dirty="0"/>
              <a:t>"</a:t>
            </a:r>
            <a:r>
              <a:rPr lang="ru-RU" dirty="0" err="1"/>
              <a:t>Lock</a:t>
            </a:r>
            <a:r>
              <a:rPr lang="ru-RU" dirty="0"/>
              <a:t> </a:t>
            </a:r>
            <a:r>
              <a:rPr lang="ru-RU" dirty="0" err="1"/>
              <a:t>nop</a:t>
            </a:r>
            <a:r>
              <a:rPr lang="ru-RU" dirty="0"/>
              <a:t>"</a:t>
            </a:r>
          </a:p>
          <a:p>
            <a:endParaRPr lang="ru-RU" dirty="0"/>
          </a:p>
        </p:txBody>
      </p:sp>
    </p:spTree>
    <p:extLst>
      <p:ext uri="{BB962C8B-B14F-4D97-AF65-F5344CB8AC3E}">
        <p14:creationId xmlns:p14="http://schemas.microsoft.com/office/powerpoint/2010/main" val="2710480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t>Прерывания (1/</a:t>
            </a:r>
            <a:r>
              <a:rPr lang="en-US" dirty="0"/>
              <a:t>3</a:t>
            </a:r>
            <a:r>
              <a:rPr lang="ru-RU" dirty="0"/>
              <a:t>)</a:t>
            </a:r>
            <a:endParaRPr dirty="0"/>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dirty="0"/>
              <a:t>#0</a:t>
            </a:r>
            <a:fld id="{00000000-1234-1234-1234-123412341234}" type="slidenum">
              <a:rPr lang="ru-RU"/>
              <a:t>16</a:t>
            </a:fld>
            <a:endParaRPr dirty="0"/>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523220"/>
          </a:xfrm>
          <a:prstGeom prst="rect">
            <a:avLst/>
          </a:prstGeom>
        </p:spPr>
        <p:txBody>
          <a:bodyPr wrap="square">
            <a:spAutoFit/>
          </a:bodyPr>
          <a:lstStyle/>
          <a:p>
            <a:pPr algn="ctr"/>
            <a:r>
              <a:rPr lang="ru-RU" sz="2800" dirty="0">
                <a:latin typeface="Open Sans"/>
              </a:rPr>
              <a:t>Обработка прерывания</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951024" y="2736006"/>
            <a:ext cx="745717" cy="307777"/>
          </a:xfrm>
          <a:prstGeom prst="rect">
            <a:avLst/>
          </a:prstGeom>
        </p:spPr>
        <p:txBody>
          <a:bodyPr wrap="none">
            <a:spAutoFit/>
          </a:bodyPr>
          <a:lstStyle/>
          <a:p>
            <a:r>
              <a:rPr lang="ru-RU" dirty="0">
                <a:latin typeface="Open Sans"/>
              </a:rPr>
              <a:t>1 балл</a:t>
            </a:r>
            <a:endParaRPr lang="ru-RU" dirty="0"/>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48E77CD9-5925-4451-BC7D-13EA580E34E1}"/>
              </a:ext>
            </a:extLst>
          </p:cNvPr>
          <p:cNvSpPr txBox="1"/>
          <p:nvPr/>
        </p:nvSpPr>
        <p:spPr>
          <a:xfrm>
            <a:off x="2212730" y="2889894"/>
            <a:ext cx="6309947" cy="1200329"/>
          </a:xfrm>
          <a:prstGeom prst="rect">
            <a:avLst/>
          </a:prstGeom>
          <a:noFill/>
        </p:spPr>
        <p:txBody>
          <a:bodyPr wrap="square" rtlCol="0">
            <a:spAutoFit/>
          </a:bodyPr>
          <a:lstStyle/>
          <a:p>
            <a:pPr algn="ctr"/>
            <a:r>
              <a:rPr lang="ru-RU" sz="2400" dirty="0"/>
              <a:t>Контекст сохранить в ОП. Функцию найти в таблице функций, где у каждого прерывания задан обработчик.</a:t>
            </a:r>
          </a:p>
        </p:txBody>
      </p:sp>
    </p:spTree>
    <p:extLst>
      <p:ext uri="{BB962C8B-B14F-4D97-AF65-F5344CB8AC3E}">
        <p14:creationId xmlns:p14="http://schemas.microsoft.com/office/powerpoint/2010/main" val="155131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84C814-39B3-4EC4-B9D4-A9726DB1A55A}"/>
              </a:ext>
            </a:extLst>
          </p:cNvPr>
          <p:cNvSpPr>
            <a:spLocks noGrp="1"/>
          </p:cNvSpPr>
          <p:nvPr>
            <p:ph type="body" idx="2"/>
          </p:nvPr>
        </p:nvSpPr>
        <p:spPr/>
        <p:txBody>
          <a:bodyPr/>
          <a:lstStyle/>
          <a:p>
            <a:pPr marL="25400" indent="0">
              <a:buNone/>
            </a:pPr>
            <a:r>
              <a:rPr lang="ru-RU" dirty="0"/>
              <a:t>Прерывания (1/3). Обработка</a:t>
            </a:r>
          </a:p>
        </p:txBody>
      </p:sp>
      <p:sp>
        <p:nvSpPr>
          <p:cNvPr id="4" name="Slide Number Placeholder 3">
            <a:extLst>
              <a:ext uri="{FF2B5EF4-FFF2-40B4-BE49-F238E27FC236}">
                <a16:creationId xmlns:a16="http://schemas.microsoft.com/office/drawing/2014/main" id="{C0F22D34-DFC3-40DF-BE47-A180E36B1BC3}"/>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17</a:t>
            </a:fld>
            <a:endParaRPr/>
          </a:p>
        </p:txBody>
      </p:sp>
      <p:sp>
        <p:nvSpPr>
          <p:cNvPr id="5" name="Rectangle 1">
            <a:extLst>
              <a:ext uri="{FF2B5EF4-FFF2-40B4-BE49-F238E27FC236}">
                <a16:creationId xmlns:a16="http://schemas.microsoft.com/office/drawing/2014/main" id="{9CAFDFC8-702E-4049-90F7-6337FC93B733}"/>
              </a:ext>
            </a:extLst>
          </p:cNvPr>
          <p:cNvSpPr>
            <a:spLocks noGrp="1" noChangeArrowheads="1"/>
          </p:cNvSpPr>
          <p:nvPr>
            <p:ph type="body" idx="1"/>
          </p:nvPr>
        </p:nvSpPr>
        <p:spPr bwMode="auto">
          <a:xfrm>
            <a:off x="601569" y="1911947"/>
            <a:ext cx="4961031" cy="38779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ru-RU" altLang="ru-RU" sz="1800" b="0" i="0" u="none" strike="noStrike" cap="none" normalizeH="0" baseline="0" dirty="0">
                <a:ln>
                  <a:noFill/>
                </a:ln>
                <a:solidFill>
                  <a:srgbClr val="000000"/>
                </a:solidFill>
                <a:effectLst/>
                <a:latin typeface="+mn-lt"/>
                <a:cs typeface="Open Sans" panose="020B0606030504020204" pitchFamily="34" charset="0"/>
              </a:rPr>
              <a:t>Контекст = регистры, и сохраняется на спец. стек, выделенный ядром каждому процессору</a:t>
            </a:r>
            <a:br>
              <a:rPr kumimoji="0" lang="ru-RU" altLang="ru-RU" sz="1800" b="0" i="0" u="none" strike="noStrike" cap="none" normalizeH="0" baseline="0" dirty="0">
                <a:ln>
                  <a:noFill/>
                </a:ln>
                <a:solidFill>
                  <a:srgbClr val="000000"/>
                </a:solidFill>
                <a:effectLst/>
                <a:latin typeface="+mn-lt"/>
                <a:cs typeface="Open Sans" panose="020B0606030504020204" pitchFamily="34" charset="0"/>
              </a:rPr>
            </a:br>
            <a:r>
              <a:rPr kumimoji="0" lang="ru-RU" altLang="ru-RU" sz="1800" b="0" i="0" u="none" strike="noStrike" cap="none" normalizeH="0" baseline="0" dirty="0">
                <a:ln>
                  <a:noFill/>
                </a:ln>
                <a:solidFill>
                  <a:srgbClr val="000000"/>
                </a:solidFill>
                <a:effectLst/>
                <a:latin typeface="+mn-lt"/>
                <a:cs typeface="Open Sans" panose="020B0606030504020204" pitchFamily="34" charset="0"/>
              </a:rPr>
              <a:t> </a:t>
            </a:r>
          </a:p>
          <a:p>
            <a:pPr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ru-RU" altLang="ru-RU" sz="1800" b="0" i="0" u="none" strike="noStrike" cap="none" normalizeH="0" baseline="0" dirty="0">
                <a:ln>
                  <a:noFill/>
                </a:ln>
                <a:solidFill>
                  <a:srgbClr val="000000"/>
                </a:solidFill>
                <a:effectLst/>
                <a:latin typeface="+mn-lt"/>
                <a:cs typeface="Open Sans" panose="020B0606030504020204" pitchFamily="34" charset="0"/>
              </a:rPr>
              <a:t>Поиск обработчика в IDT - </a:t>
            </a:r>
            <a:r>
              <a:rPr kumimoji="0" lang="ru-RU" altLang="ru-RU" sz="1800" b="1" i="0" u="none" strike="noStrike" cap="none" normalizeH="0" baseline="0" dirty="0" err="1">
                <a:ln>
                  <a:noFill/>
                </a:ln>
                <a:solidFill>
                  <a:srgbClr val="000000"/>
                </a:solidFill>
                <a:effectLst/>
                <a:latin typeface="+mn-lt"/>
                <a:cs typeface="Open Sans" panose="020B0606030504020204" pitchFamily="34" charset="0"/>
              </a:rPr>
              <a:t>I</a:t>
            </a:r>
            <a:r>
              <a:rPr kumimoji="0" lang="ru-RU" altLang="ru-RU" sz="1800" b="0" i="0" u="none" strike="noStrike" cap="none" normalizeH="0" baseline="0" dirty="0" err="1">
                <a:ln>
                  <a:noFill/>
                </a:ln>
                <a:solidFill>
                  <a:srgbClr val="000000"/>
                </a:solidFill>
                <a:effectLst/>
                <a:latin typeface="+mn-lt"/>
                <a:cs typeface="Open Sans" panose="020B0606030504020204" pitchFamily="34" charset="0"/>
              </a:rPr>
              <a:t>nterrupt</a:t>
            </a:r>
            <a:r>
              <a:rPr kumimoji="0" lang="ru-RU" altLang="ru-RU" sz="1800" b="0" i="0" u="none" strike="noStrike" cap="none" normalizeH="0" baseline="0" dirty="0">
                <a:ln>
                  <a:noFill/>
                </a:ln>
                <a:solidFill>
                  <a:srgbClr val="000000"/>
                </a:solidFill>
                <a:effectLst/>
                <a:latin typeface="+mn-lt"/>
                <a:cs typeface="Open Sans" panose="020B0606030504020204" pitchFamily="34" charset="0"/>
              </a:rPr>
              <a:t> </a:t>
            </a:r>
            <a:r>
              <a:rPr kumimoji="0" lang="ru-RU" altLang="ru-RU" sz="1800" b="1" i="0" u="none" strike="noStrike" cap="none" normalizeH="0" baseline="0" dirty="0" err="1">
                <a:ln>
                  <a:noFill/>
                </a:ln>
                <a:solidFill>
                  <a:srgbClr val="000000"/>
                </a:solidFill>
                <a:effectLst/>
                <a:latin typeface="+mn-lt"/>
                <a:cs typeface="Open Sans" panose="020B0606030504020204" pitchFamily="34" charset="0"/>
              </a:rPr>
              <a:t>D</a:t>
            </a:r>
            <a:r>
              <a:rPr kumimoji="0" lang="ru-RU" altLang="ru-RU" sz="1800" b="0" i="0" u="none" strike="noStrike" cap="none" normalizeH="0" baseline="0" dirty="0" err="1">
                <a:ln>
                  <a:noFill/>
                </a:ln>
                <a:solidFill>
                  <a:srgbClr val="000000"/>
                </a:solidFill>
                <a:effectLst/>
                <a:latin typeface="+mn-lt"/>
                <a:cs typeface="Open Sans" panose="020B0606030504020204" pitchFamily="34" charset="0"/>
              </a:rPr>
              <a:t>escriptor</a:t>
            </a:r>
            <a:r>
              <a:rPr kumimoji="0" lang="ru-RU" altLang="ru-RU" sz="1800" b="0" i="0" u="none" strike="noStrike" cap="none" normalizeH="0" baseline="0" dirty="0">
                <a:ln>
                  <a:noFill/>
                </a:ln>
                <a:solidFill>
                  <a:srgbClr val="000000"/>
                </a:solidFill>
                <a:effectLst/>
                <a:latin typeface="+mn-lt"/>
                <a:cs typeface="Open Sans" panose="020B0606030504020204" pitchFamily="34" charset="0"/>
              </a:rPr>
              <a:t> </a:t>
            </a:r>
            <a:r>
              <a:rPr kumimoji="0" lang="ru-RU" altLang="ru-RU" sz="1800" b="1" i="0" u="none" strike="noStrike" cap="none" normalizeH="0" baseline="0" dirty="0" err="1">
                <a:ln>
                  <a:noFill/>
                </a:ln>
                <a:solidFill>
                  <a:srgbClr val="000000"/>
                </a:solidFill>
                <a:effectLst/>
                <a:latin typeface="+mn-lt"/>
                <a:cs typeface="Open Sans" panose="020B0606030504020204" pitchFamily="34" charset="0"/>
              </a:rPr>
              <a:t>T</a:t>
            </a:r>
            <a:r>
              <a:rPr kumimoji="0" lang="ru-RU" altLang="ru-RU" sz="1800" b="0" i="0" u="none" strike="noStrike" cap="none" normalizeH="0" baseline="0" dirty="0" err="1">
                <a:ln>
                  <a:noFill/>
                </a:ln>
                <a:solidFill>
                  <a:srgbClr val="000000"/>
                </a:solidFill>
                <a:effectLst/>
                <a:latin typeface="+mn-lt"/>
                <a:cs typeface="Open Sans" panose="020B0606030504020204" pitchFamily="34" charset="0"/>
              </a:rPr>
              <a:t>able</a:t>
            </a:r>
            <a:br>
              <a:rPr kumimoji="0" lang="ru-RU" altLang="ru-RU" sz="1800" b="0" i="0" u="none" strike="noStrike" cap="none" normalizeH="0" baseline="0" dirty="0">
                <a:ln>
                  <a:noFill/>
                </a:ln>
                <a:solidFill>
                  <a:srgbClr val="000000"/>
                </a:solidFill>
                <a:effectLst/>
                <a:latin typeface="+mn-lt"/>
                <a:cs typeface="Open Sans" panose="020B0606030504020204" pitchFamily="34" charset="0"/>
              </a:rPr>
            </a:br>
            <a:r>
              <a:rPr kumimoji="0" lang="ru-RU" altLang="ru-RU" sz="1800" b="0" i="0" u="none" strike="noStrike" cap="none" normalizeH="0" baseline="0" dirty="0">
                <a:ln>
                  <a:noFill/>
                </a:ln>
                <a:solidFill>
                  <a:srgbClr val="000000"/>
                </a:solidFill>
                <a:effectLst/>
                <a:latin typeface="+mn-lt"/>
                <a:cs typeface="Open Sans" panose="020B0606030504020204" pitchFamily="34" charset="0"/>
              </a:rPr>
              <a:t> </a:t>
            </a:r>
          </a:p>
          <a:p>
            <a:pPr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ru-RU" altLang="ru-RU" sz="1800" b="0" i="0" u="none" strike="noStrike" cap="none" normalizeH="0" baseline="0" dirty="0">
                <a:ln>
                  <a:noFill/>
                </a:ln>
                <a:solidFill>
                  <a:srgbClr val="000000"/>
                </a:solidFill>
                <a:effectLst/>
                <a:latin typeface="+mn-lt"/>
                <a:cs typeface="Open Sans" panose="020B0606030504020204" pitchFamily="34" charset="0"/>
              </a:rPr>
              <a:t>IDT - в обычной памяти. Адрес начала IDT в регистре </a:t>
            </a:r>
            <a:r>
              <a:rPr kumimoji="0" lang="ru-RU" altLang="ru-RU" sz="1800" b="0" i="0" u="none" strike="noStrike" cap="none" normalizeH="0" baseline="0" dirty="0" err="1">
                <a:ln>
                  <a:noFill/>
                </a:ln>
                <a:solidFill>
                  <a:srgbClr val="000000"/>
                </a:solidFill>
                <a:effectLst/>
                <a:latin typeface="+mn-lt"/>
                <a:cs typeface="Open Sans" panose="020B0606030504020204" pitchFamily="34" charset="0"/>
              </a:rPr>
              <a:t>idtr</a:t>
            </a:r>
            <a:r>
              <a:rPr kumimoji="0" lang="ru-RU" altLang="ru-RU" sz="1800" b="0" i="0" u="none" strike="noStrike" cap="none" normalizeH="0" baseline="0" dirty="0">
                <a:ln>
                  <a:noFill/>
                </a:ln>
                <a:solidFill>
                  <a:srgbClr val="000000"/>
                </a:solidFill>
                <a:effectLst/>
                <a:latin typeface="+mn-lt"/>
                <a:cs typeface="Open Sans" panose="020B0606030504020204" pitchFamily="34" charset="0"/>
              </a:rPr>
              <a:t>.</a:t>
            </a:r>
            <a:br>
              <a:rPr kumimoji="0" lang="ru-RU" altLang="ru-RU" sz="1800" b="0" i="0" u="none" strike="noStrike" cap="none" normalizeH="0" baseline="0" dirty="0">
                <a:ln>
                  <a:noFill/>
                </a:ln>
                <a:solidFill>
                  <a:srgbClr val="000000"/>
                </a:solidFill>
                <a:effectLst/>
                <a:latin typeface="+mn-lt"/>
                <a:cs typeface="Open Sans" panose="020B0606030504020204" pitchFamily="34" charset="0"/>
              </a:rPr>
            </a:br>
            <a:r>
              <a:rPr kumimoji="0" lang="ru-RU" altLang="ru-RU" sz="1800" b="0" i="0" u="none" strike="noStrike" cap="none" normalizeH="0" baseline="0" dirty="0">
                <a:ln>
                  <a:noFill/>
                </a:ln>
                <a:solidFill>
                  <a:srgbClr val="000000"/>
                </a:solidFill>
                <a:effectLst/>
                <a:latin typeface="+mn-lt"/>
                <a:cs typeface="Open Sans" panose="020B0606030504020204" pitchFamily="34" charset="0"/>
              </a:rPr>
              <a:t> </a:t>
            </a:r>
          </a:p>
          <a:p>
            <a:pPr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ru-RU" altLang="ru-RU" sz="1800" b="0" i="0" u="none" strike="noStrike" cap="none" normalizeH="0" baseline="0" dirty="0">
                <a:ln>
                  <a:noFill/>
                </a:ln>
                <a:solidFill>
                  <a:srgbClr val="000000"/>
                </a:solidFill>
                <a:effectLst/>
                <a:latin typeface="+mn-lt"/>
                <a:cs typeface="Open Sans" panose="020B0606030504020204" pitchFamily="34" charset="0"/>
              </a:rPr>
              <a:t>По адресу из IDT прыжок в начало .</a:t>
            </a:r>
            <a:r>
              <a:rPr kumimoji="0" lang="ru-RU" altLang="ru-RU" sz="1800" b="0" i="0" u="none" strike="noStrike" cap="none" normalizeH="0" baseline="0" dirty="0" err="1">
                <a:ln>
                  <a:noFill/>
                </a:ln>
                <a:solidFill>
                  <a:srgbClr val="000000"/>
                </a:solidFill>
                <a:effectLst/>
                <a:latin typeface="+mn-lt"/>
                <a:cs typeface="Open Sans" panose="020B0606030504020204" pitchFamily="34" charset="0"/>
              </a:rPr>
              <a:t>text</a:t>
            </a:r>
            <a:r>
              <a:rPr kumimoji="0" lang="ru-RU" altLang="ru-RU" sz="1800" b="0" i="0" u="none" strike="noStrike" cap="none" normalizeH="0" baseline="0" dirty="0">
                <a:ln>
                  <a:noFill/>
                </a:ln>
                <a:solidFill>
                  <a:srgbClr val="000000"/>
                </a:solidFill>
                <a:effectLst/>
                <a:latin typeface="+mn-lt"/>
                <a:cs typeface="Open Sans" panose="020B0606030504020204" pitchFamily="34" charset="0"/>
              </a:rPr>
              <a:t> секции обработчика</a:t>
            </a:r>
            <a:br>
              <a:rPr kumimoji="0" lang="ru-RU" altLang="ru-RU" sz="1800" b="0" i="0" u="none" strike="noStrike" cap="none" normalizeH="0" baseline="0" dirty="0">
                <a:ln>
                  <a:noFill/>
                </a:ln>
                <a:solidFill>
                  <a:srgbClr val="000000"/>
                </a:solidFill>
                <a:effectLst/>
                <a:latin typeface="+mn-lt"/>
                <a:cs typeface="Open Sans" panose="020B0606030504020204" pitchFamily="34" charset="0"/>
              </a:rPr>
            </a:br>
            <a:r>
              <a:rPr kumimoji="0" lang="ru-RU" altLang="ru-RU" sz="1800" b="0" i="0" u="none" strike="noStrike" cap="none" normalizeH="0" baseline="0" dirty="0">
                <a:ln>
                  <a:noFill/>
                </a:ln>
                <a:solidFill>
                  <a:srgbClr val="000000"/>
                </a:solidFill>
                <a:effectLst/>
                <a:latin typeface="+mn-lt"/>
                <a:cs typeface="Open Sans" panose="020B0606030504020204" pitchFamily="34" charset="0"/>
              </a:rPr>
              <a:t> </a:t>
            </a:r>
          </a:p>
          <a:p>
            <a:pPr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ru-RU" altLang="ru-RU" sz="1800" b="0" i="0" u="none" strike="noStrike" cap="none" normalizeH="0" baseline="0" dirty="0">
                <a:ln>
                  <a:noFill/>
                </a:ln>
                <a:solidFill>
                  <a:srgbClr val="000000"/>
                </a:solidFill>
                <a:effectLst/>
                <a:latin typeface="+mn-lt"/>
                <a:cs typeface="Open Sans" panose="020B0606030504020204" pitchFamily="34" charset="0"/>
              </a:rPr>
              <a:t>Потом восстановление контекста</a:t>
            </a:r>
            <a:r>
              <a:rPr kumimoji="0" lang="ru-RU" altLang="ru-RU" sz="200" b="0" i="0" u="none" strike="noStrike" cap="none" normalizeH="0" baseline="0" dirty="0">
                <a:ln>
                  <a:noFill/>
                </a:ln>
                <a:solidFill>
                  <a:schemeClr val="tx1"/>
                </a:solidFill>
                <a:effectLst/>
                <a:latin typeface="+mn-lt"/>
              </a:rPr>
              <a:t> </a:t>
            </a:r>
            <a:endParaRPr kumimoji="0" lang="ru-RU" altLang="ru-RU" sz="1400" b="0" i="0" u="none" strike="noStrike" cap="none" normalizeH="0" baseline="0" dirty="0">
              <a:ln>
                <a:noFill/>
              </a:ln>
              <a:solidFill>
                <a:schemeClr val="tx1"/>
              </a:solidFill>
              <a:effectLst/>
              <a:latin typeface="+mn-lt"/>
            </a:endParaRPr>
          </a:p>
        </p:txBody>
      </p:sp>
      <p:pic>
        <p:nvPicPr>
          <p:cNvPr id="6" name="Picture 5">
            <a:extLst>
              <a:ext uri="{FF2B5EF4-FFF2-40B4-BE49-F238E27FC236}">
                <a16:creationId xmlns:a16="http://schemas.microsoft.com/office/drawing/2014/main" id="{43B1ACAD-73E9-4213-8CAA-0E163AE07F35}"/>
              </a:ext>
            </a:extLst>
          </p:cNvPr>
          <p:cNvPicPr>
            <a:picLocks noChangeAspect="1"/>
          </p:cNvPicPr>
          <p:nvPr/>
        </p:nvPicPr>
        <p:blipFill>
          <a:blip r:embed="rId3"/>
          <a:stretch>
            <a:fillRect/>
          </a:stretch>
        </p:blipFill>
        <p:spPr>
          <a:xfrm>
            <a:off x="6205794" y="1406833"/>
            <a:ext cx="4690805" cy="4383099"/>
          </a:xfrm>
          <a:prstGeom prst="rect">
            <a:avLst/>
          </a:prstGeom>
        </p:spPr>
      </p:pic>
    </p:spTree>
    <p:extLst>
      <p:ext uri="{BB962C8B-B14F-4D97-AF65-F5344CB8AC3E}">
        <p14:creationId xmlns:p14="http://schemas.microsoft.com/office/powerpoint/2010/main" val="1417774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7A3C9E-5B09-4BDD-BF17-4FA24F89DEB4}"/>
              </a:ext>
            </a:extLst>
          </p:cNvPr>
          <p:cNvSpPr>
            <a:spLocks noGrp="1"/>
          </p:cNvSpPr>
          <p:nvPr>
            <p:ph type="body" idx="2"/>
          </p:nvPr>
        </p:nvSpPr>
        <p:spPr/>
        <p:txBody>
          <a:bodyPr/>
          <a:lstStyle/>
          <a:p>
            <a:pPr marL="25400" indent="0">
              <a:buNone/>
            </a:pPr>
            <a:r>
              <a:rPr lang="ru-RU" dirty="0"/>
              <a:t>Прерывания (1/3). </a:t>
            </a:r>
            <a:r>
              <a:rPr lang="en-US" dirty="0"/>
              <a:t>IDT</a:t>
            </a:r>
            <a:endParaRPr lang="ru-RU" dirty="0"/>
          </a:p>
        </p:txBody>
      </p:sp>
      <p:sp>
        <p:nvSpPr>
          <p:cNvPr id="4" name="Slide Number Placeholder 3">
            <a:extLst>
              <a:ext uri="{FF2B5EF4-FFF2-40B4-BE49-F238E27FC236}">
                <a16:creationId xmlns:a16="http://schemas.microsoft.com/office/drawing/2014/main" id="{1779E9B5-2405-4176-93BC-A46C851AC5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18</a:t>
            </a:fld>
            <a:endParaRPr/>
          </a:p>
        </p:txBody>
      </p:sp>
      <p:pic>
        <p:nvPicPr>
          <p:cNvPr id="6" name="Picture 5">
            <a:extLst>
              <a:ext uri="{FF2B5EF4-FFF2-40B4-BE49-F238E27FC236}">
                <a16:creationId xmlns:a16="http://schemas.microsoft.com/office/drawing/2014/main" id="{2B4B724C-CC53-4A4B-8CAC-3C6FA414A27C}"/>
              </a:ext>
            </a:extLst>
          </p:cNvPr>
          <p:cNvPicPr>
            <a:picLocks noChangeAspect="1"/>
          </p:cNvPicPr>
          <p:nvPr/>
        </p:nvPicPr>
        <p:blipFill>
          <a:blip r:embed="rId3"/>
          <a:stretch>
            <a:fillRect/>
          </a:stretch>
        </p:blipFill>
        <p:spPr>
          <a:xfrm>
            <a:off x="1630680" y="1555634"/>
            <a:ext cx="9230360" cy="4513747"/>
          </a:xfrm>
          <a:prstGeom prst="rect">
            <a:avLst/>
          </a:prstGeom>
        </p:spPr>
      </p:pic>
    </p:spTree>
    <p:extLst>
      <p:ext uri="{BB962C8B-B14F-4D97-AF65-F5344CB8AC3E}">
        <p14:creationId xmlns:p14="http://schemas.microsoft.com/office/powerpoint/2010/main" val="2697418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A4C2A8-0383-43AF-8A69-875B18263DEA}"/>
              </a:ext>
            </a:extLst>
          </p:cNvPr>
          <p:cNvSpPr>
            <a:spLocks noGrp="1"/>
          </p:cNvSpPr>
          <p:nvPr>
            <p:ph type="body" idx="2"/>
          </p:nvPr>
        </p:nvSpPr>
        <p:spPr/>
        <p:txBody>
          <a:bodyPr/>
          <a:lstStyle/>
          <a:p>
            <a:pPr marL="25400" indent="0">
              <a:buNone/>
            </a:pPr>
            <a:r>
              <a:rPr lang="ru-RU" dirty="0"/>
              <a:t>Прерывания в ядре (1/</a:t>
            </a:r>
            <a:r>
              <a:rPr lang="en-US" dirty="0"/>
              <a:t>5</a:t>
            </a:r>
            <a:r>
              <a:rPr lang="ru-RU" dirty="0"/>
              <a:t>)</a:t>
            </a:r>
          </a:p>
        </p:txBody>
      </p:sp>
      <p:sp>
        <p:nvSpPr>
          <p:cNvPr id="4" name="Slide Number Placeholder 3">
            <a:extLst>
              <a:ext uri="{FF2B5EF4-FFF2-40B4-BE49-F238E27FC236}">
                <a16:creationId xmlns:a16="http://schemas.microsoft.com/office/drawing/2014/main" id="{C55C1937-BCBF-41CD-BC7E-BC81C431005D}"/>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19</a:t>
            </a:fld>
            <a:endParaRPr/>
          </a:p>
        </p:txBody>
      </p:sp>
      <p:sp>
        <p:nvSpPr>
          <p:cNvPr id="5" name="Rectangle 1">
            <a:extLst>
              <a:ext uri="{FF2B5EF4-FFF2-40B4-BE49-F238E27FC236}">
                <a16:creationId xmlns:a16="http://schemas.microsoft.com/office/drawing/2014/main" id="{E7910AE6-9005-457C-978E-4B446B88A147}"/>
              </a:ext>
            </a:extLst>
          </p:cNvPr>
          <p:cNvSpPr>
            <a:spLocks noGrp="1" noChangeArrowheads="1"/>
          </p:cNvSpPr>
          <p:nvPr>
            <p:ph type="body" idx="1"/>
          </p:nvPr>
        </p:nvSpPr>
        <p:spPr bwMode="auto">
          <a:xfrm>
            <a:off x="2699608" y="1702774"/>
            <a:ext cx="6144672" cy="1354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200" b="0" i="0" u="none" strike="noStrike" cap="none" normalizeH="0" baseline="0" dirty="0">
                <a:ln>
                  <a:noFill/>
                </a:ln>
                <a:solidFill>
                  <a:srgbClr val="000000"/>
                </a:solidFill>
                <a:effectLst/>
                <a:latin typeface="+mn-lt"/>
                <a:cs typeface="Open Sans" panose="020B0606030504020204" pitchFamily="34" charset="0"/>
              </a:rPr>
              <a:t>Прерывание - IRQ, </a:t>
            </a:r>
            <a:r>
              <a:rPr kumimoji="0" lang="ru-RU" altLang="ru-RU" sz="2200" b="1" i="0" u="none" strike="noStrike" cap="none" normalizeH="0" baseline="0" dirty="0" err="1">
                <a:ln>
                  <a:noFill/>
                </a:ln>
                <a:solidFill>
                  <a:srgbClr val="000000"/>
                </a:solidFill>
                <a:effectLst/>
                <a:latin typeface="+mn-lt"/>
                <a:cs typeface="Open Sans" panose="020B0606030504020204" pitchFamily="34" charset="0"/>
              </a:rPr>
              <a:t>I</a:t>
            </a:r>
            <a:r>
              <a:rPr kumimoji="0" lang="ru-RU" altLang="ru-RU" sz="2200" b="0" i="0" u="none" strike="noStrike" cap="none" normalizeH="0" baseline="0" dirty="0" err="1">
                <a:ln>
                  <a:noFill/>
                </a:ln>
                <a:solidFill>
                  <a:srgbClr val="000000"/>
                </a:solidFill>
                <a:effectLst/>
                <a:latin typeface="+mn-lt"/>
                <a:cs typeface="Open Sans" panose="020B0606030504020204" pitchFamily="34" charset="0"/>
              </a:rPr>
              <a:t>nterrupt</a:t>
            </a:r>
            <a:r>
              <a:rPr kumimoji="0" lang="ru-RU" altLang="ru-RU" sz="2200" b="0" i="0" u="none" strike="noStrike" cap="none" normalizeH="0" baseline="0" dirty="0">
                <a:ln>
                  <a:noFill/>
                </a:ln>
                <a:solidFill>
                  <a:srgbClr val="000000"/>
                </a:solidFill>
                <a:effectLst/>
                <a:latin typeface="+mn-lt"/>
                <a:cs typeface="Open Sans" panose="020B0606030504020204" pitchFamily="34" charset="0"/>
              </a:rPr>
              <a:t> </a:t>
            </a:r>
            <a:r>
              <a:rPr kumimoji="0" lang="ru-RU" altLang="ru-RU" sz="2200" b="1" i="0" u="none" strike="noStrike" cap="none" normalizeH="0" baseline="0" dirty="0" err="1">
                <a:ln>
                  <a:noFill/>
                </a:ln>
                <a:solidFill>
                  <a:srgbClr val="000000"/>
                </a:solidFill>
                <a:effectLst/>
                <a:latin typeface="+mn-lt"/>
                <a:cs typeface="Open Sans" panose="020B0606030504020204" pitchFamily="34" charset="0"/>
              </a:rPr>
              <a:t>R</a:t>
            </a:r>
            <a:r>
              <a:rPr kumimoji="0" lang="ru-RU" altLang="ru-RU" sz="2200" b="0" i="0" u="none" strike="noStrike" cap="none" normalizeH="0" baseline="0" dirty="0" err="1">
                <a:ln>
                  <a:noFill/>
                </a:ln>
                <a:solidFill>
                  <a:srgbClr val="000000"/>
                </a:solidFill>
                <a:effectLst/>
                <a:latin typeface="+mn-lt"/>
                <a:cs typeface="Open Sans" panose="020B0606030504020204" pitchFamily="34" charset="0"/>
              </a:rPr>
              <a:t>e</a:t>
            </a:r>
            <a:r>
              <a:rPr kumimoji="0" lang="ru-RU" altLang="ru-RU" sz="2200" b="1" i="0" u="none" strike="noStrike" cap="none" normalizeH="0" baseline="0" dirty="0" err="1">
                <a:ln>
                  <a:noFill/>
                </a:ln>
                <a:solidFill>
                  <a:srgbClr val="000000"/>
                </a:solidFill>
                <a:effectLst/>
                <a:latin typeface="+mn-lt"/>
                <a:cs typeface="Open Sans" panose="020B0606030504020204" pitchFamily="34" charset="0"/>
              </a:rPr>
              <a:t>Q</a:t>
            </a:r>
            <a:r>
              <a:rPr kumimoji="0" lang="ru-RU" altLang="ru-RU" sz="2200" b="0" i="0" u="none" strike="noStrike" cap="none" normalizeH="0" baseline="0" dirty="0" err="1">
                <a:ln>
                  <a:noFill/>
                </a:ln>
                <a:solidFill>
                  <a:srgbClr val="000000"/>
                </a:solidFill>
                <a:effectLst/>
                <a:latin typeface="+mn-lt"/>
                <a:cs typeface="Open Sans" panose="020B0606030504020204" pitchFamily="34" charset="0"/>
              </a:rPr>
              <a:t>uest</a:t>
            </a:r>
            <a:endParaRPr kumimoji="0" lang="ru-RU" altLang="ru-RU" sz="2200" b="0" i="0" u="none" strike="noStrike" cap="none" normalizeH="0" baseline="0" dirty="0">
              <a:ln>
                <a:noFill/>
              </a:ln>
              <a:solidFill>
                <a:srgbClr val="000000"/>
              </a:solidFill>
              <a:effectLst/>
              <a:latin typeface="+mn-lt"/>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200" b="0" i="0" u="none" strike="noStrike" cap="none" normalizeH="0" baseline="0" dirty="0">
                <a:ln>
                  <a:noFill/>
                </a:ln>
                <a:solidFill>
                  <a:srgbClr val="000000"/>
                </a:solidFill>
                <a:effectLst/>
                <a:latin typeface="+mn-lt"/>
                <a:cs typeface="Open Sans" panose="020B0606030504020204" pitchFamily="34" charset="0"/>
              </a:rPr>
              <a:t>Обработчик - ISR, </a:t>
            </a:r>
            <a:r>
              <a:rPr kumimoji="0" lang="ru-RU" altLang="ru-RU" sz="2200" b="1" i="0" u="none" strike="noStrike" cap="none" normalizeH="0" baseline="0" dirty="0" err="1">
                <a:ln>
                  <a:noFill/>
                </a:ln>
                <a:solidFill>
                  <a:srgbClr val="000000"/>
                </a:solidFill>
                <a:effectLst/>
                <a:latin typeface="+mn-lt"/>
                <a:cs typeface="Open Sans" panose="020B0606030504020204" pitchFamily="34" charset="0"/>
              </a:rPr>
              <a:t>I</a:t>
            </a:r>
            <a:r>
              <a:rPr kumimoji="0" lang="ru-RU" altLang="ru-RU" sz="2200" b="0" i="0" u="none" strike="noStrike" cap="none" normalizeH="0" baseline="0" dirty="0" err="1">
                <a:ln>
                  <a:noFill/>
                </a:ln>
                <a:solidFill>
                  <a:srgbClr val="000000"/>
                </a:solidFill>
                <a:effectLst/>
                <a:latin typeface="+mn-lt"/>
                <a:cs typeface="Open Sans" panose="020B0606030504020204" pitchFamily="34" charset="0"/>
              </a:rPr>
              <a:t>nterrupt</a:t>
            </a:r>
            <a:r>
              <a:rPr kumimoji="0" lang="ru-RU" altLang="ru-RU" sz="2200" b="0" i="0" u="none" strike="noStrike" cap="none" normalizeH="0" baseline="0" dirty="0">
                <a:ln>
                  <a:noFill/>
                </a:ln>
                <a:solidFill>
                  <a:srgbClr val="000000"/>
                </a:solidFill>
                <a:effectLst/>
                <a:latin typeface="+mn-lt"/>
                <a:cs typeface="Open Sans" panose="020B0606030504020204" pitchFamily="34" charset="0"/>
              </a:rPr>
              <a:t> </a:t>
            </a:r>
            <a:r>
              <a:rPr kumimoji="0" lang="ru-RU" altLang="ru-RU" sz="2200" b="1" i="0" u="none" strike="noStrike" cap="none" normalizeH="0" baseline="0" dirty="0" err="1">
                <a:ln>
                  <a:noFill/>
                </a:ln>
                <a:solidFill>
                  <a:srgbClr val="000000"/>
                </a:solidFill>
                <a:effectLst/>
                <a:latin typeface="+mn-lt"/>
                <a:cs typeface="Open Sans" panose="020B0606030504020204" pitchFamily="34" charset="0"/>
              </a:rPr>
              <a:t>S</a:t>
            </a:r>
            <a:r>
              <a:rPr kumimoji="0" lang="ru-RU" altLang="ru-RU" sz="2200" b="0" i="0" u="none" strike="noStrike" cap="none" normalizeH="0" baseline="0" dirty="0" err="1">
                <a:ln>
                  <a:noFill/>
                </a:ln>
                <a:solidFill>
                  <a:srgbClr val="000000"/>
                </a:solidFill>
                <a:effectLst/>
                <a:latin typeface="+mn-lt"/>
                <a:cs typeface="Open Sans" panose="020B0606030504020204" pitchFamily="34" charset="0"/>
              </a:rPr>
              <a:t>ervice</a:t>
            </a:r>
            <a:r>
              <a:rPr kumimoji="0" lang="ru-RU" altLang="ru-RU" sz="2200" b="0" i="0" u="none" strike="noStrike" cap="none" normalizeH="0" baseline="0" dirty="0">
                <a:ln>
                  <a:noFill/>
                </a:ln>
                <a:solidFill>
                  <a:srgbClr val="000000"/>
                </a:solidFill>
                <a:effectLst/>
                <a:latin typeface="+mn-lt"/>
                <a:cs typeface="Open Sans" panose="020B0606030504020204" pitchFamily="34" charset="0"/>
              </a:rPr>
              <a:t> </a:t>
            </a:r>
            <a:r>
              <a:rPr kumimoji="0" lang="ru-RU" altLang="ru-RU" sz="2200" b="1" i="0" u="none" strike="noStrike" cap="none" normalizeH="0" baseline="0" dirty="0" err="1">
                <a:ln>
                  <a:noFill/>
                </a:ln>
                <a:solidFill>
                  <a:srgbClr val="000000"/>
                </a:solidFill>
                <a:effectLst/>
                <a:latin typeface="+mn-lt"/>
                <a:cs typeface="Open Sans" panose="020B0606030504020204" pitchFamily="34" charset="0"/>
              </a:rPr>
              <a:t>R</a:t>
            </a:r>
            <a:r>
              <a:rPr kumimoji="0" lang="ru-RU" altLang="ru-RU" sz="2200" b="0" i="0" u="none" strike="noStrike" cap="none" normalizeH="0" baseline="0" dirty="0" err="1">
                <a:ln>
                  <a:noFill/>
                </a:ln>
                <a:solidFill>
                  <a:srgbClr val="000000"/>
                </a:solidFill>
                <a:effectLst/>
                <a:latin typeface="+mn-lt"/>
                <a:cs typeface="Open Sans" panose="020B0606030504020204" pitchFamily="34" charset="0"/>
              </a:rPr>
              <a:t>outine</a:t>
            </a:r>
            <a:endParaRPr kumimoji="0" lang="ru-RU" altLang="ru-RU" sz="2200" b="0" i="0" u="none" strike="noStrike" cap="none" normalizeH="0" baseline="0" dirty="0">
              <a:ln>
                <a:noFill/>
              </a:ln>
              <a:solidFill>
                <a:srgbClr val="000000"/>
              </a:solidFill>
              <a:effectLst/>
              <a:latin typeface="+mn-lt"/>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200" b="0" i="0" u="none" strike="noStrike" cap="none" normalizeH="0" baseline="0" dirty="0">
                <a:ln>
                  <a:noFill/>
                </a:ln>
                <a:solidFill>
                  <a:srgbClr val="000000"/>
                </a:solidFill>
                <a:effectLst/>
                <a:latin typeface="+mn-lt"/>
                <a:cs typeface="Open Sans" panose="020B0606030504020204" pitchFamily="34" charset="0"/>
              </a:rPr>
              <a:t>У обработчиков отдельный контекст, стек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200" b="0" i="0" u="none" strike="noStrike" cap="none" normalizeH="0" baseline="0" dirty="0">
                <a:ln>
                  <a:noFill/>
                </a:ln>
                <a:solidFill>
                  <a:srgbClr val="000000"/>
                </a:solidFill>
                <a:effectLst/>
                <a:latin typeface="+mn-lt"/>
                <a:cs typeface="Open Sans" panose="020B0606030504020204" pitchFamily="34" charset="0"/>
              </a:rPr>
              <a:t>Делятся на </a:t>
            </a:r>
            <a:r>
              <a:rPr kumimoji="0" lang="ru-RU" altLang="ru-RU" sz="2200" b="0" i="0" u="none" strike="noStrike" cap="none" normalizeH="0" baseline="0" dirty="0" err="1">
                <a:ln>
                  <a:noFill/>
                </a:ln>
                <a:solidFill>
                  <a:srgbClr val="000000"/>
                </a:solidFill>
                <a:effectLst/>
                <a:latin typeface="+mn-lt"/>
                <a:cs typeface="Open Sans" panose="020B0606030504020204" pitchFamily="34" charset="0"/>
              </a:rPr>
              <a:t>Top</a:t>
            </a:r>
            <a:r>
              <a:rPr kumimoji="0" lang="ru-RU" altLang="ru-RU" sz="2200" b="0" i="0" u="none" strike="noStrike" cap="none" normalizeH="0" baseline="0" dirty="0">
                <a:ln>
                  <a:noFill/>
                </a:ln>
                <a:solidFill>
                  <a:srgbClr val="000000"/>
                </a:solidFill>
                <a:effectLst/>
                <a:latin typeface="+mn-lt"/>
                <a:cs typeface="Open Sans" panose="020B0606030504020204" pitchFamily="34" charset="0"/>
              </a:rPr>
              <a:t> </a:t>
            </a:r>
            <a:r>
              <a:rPr kumimoji="0" lang="ru-RU" altLang="ru-RU" sz="2200" b="0" i="0" u="none" strike="noStrike" cap="none" normalizeH="0" baseline="0" dirty="0" err="1">
                <a:ln>
                  <a:noFill/>
                </a:ln>
                <a:solidFill>
                  <a:srgbClr val="000000"/>
                </a:solidFill>
                <a:effectLst/>
                <a:latin typeface="+mn-lt"/>
                <a:cs typeface="Open Sans" panose="020B0606030504020204" pitchFamily="34" charset="0"/>
              </a:rPr>
              <a:t>Half</a:t>
            </a:r>
            <a:r>
              <a:rPr kumimoji="0" lang="ru-RU" altLang="ru-RU" sz="2200" b="0" i="0" u="none" strike="noStrike" cap="none" normalizeH="0" baseline="0" dirty="0">
                <a:ln>
                  <a:noFill/>
                </a:ln>
                <a:solidFill>
                  <a:srgbClr val="000000"/>
                </a:solidFill>
                <a:effectLst/>
                <a:latin typeface="+mn-lt"/>
                <a:cs typeface="Open Sans" panose="020B0606030504020204" pitchFamily="34" charset="0"/>
              </a:rPr>
              <a:t> и </a:t>
            </a:r>
            <a:r>
              <a:rPr kumimoji="0" lang="ru-RU" altLang="ru-RU" sz="2200" b="0" i="0" u="none" strike="noStrike" cap="none" normalizeH="0" baseline="0" dirty="0" err="1">
                <a:ln>
                  <a:noFill/>
                </a:ln>
                <a:solidFill>
                  <a:srgbClr val="000000"/>
                </a:solidFill>
                <a:effectLst/>
                <a:latin typeface="+mn-lt"/>
                <a:cs typeface="Open Sans" panose="020B0606030504020204" pitchFamily="34" charset="0"/>
              </a:rPr>
              <a:t>Bottom</a:t>
            </a:r>
            <a:r>
              <a:rPr kumimoji="0" lang="ru-RU" altLang="ru-RU" sz="2200" b="0" i="0" u="none" strike="noStrike" cap="none" normalizeH="0" baseline="0" dirty="0">
                <a:ln>
                  <a:noFill/>
                </a:ln>
                <a:solidFill>
                  <a:srgbClr val="000000"/>
                </a:solidFill>
                <a:effectLst/>
                <a:latin typeface="+mn-lt"/>
                <a:cs typeface="Open Sans" panose="020B0606030504020204" pitchFamily="34" charset="0"/>
              </a:rPr>
              <a:t> </a:t>
            </a:r>
            <a:r>
              <a:rPr kumimoji="0" lang="ru-RU" altLang="ru-RU" sz="2200" b="0" i="0" u="none" strike="noStrike" cap="none" normalizeH="0" baseline="0" dirty="0" err="1">
                <a:ln>
                  <a:noFill/>
                </a:ln>
                <a:solidFill>
                  <a:srgbClr val="000000"/>
                </a:solidFill>
                <a:effectLst/>
                <a:latin typeface="+mn-lt"/>
                <a:cs typeface="Open Sans" panose="020B0606030504020204" pitchFamily="34" charset="0"/>
              </a:rPr>
              <a:t>Half</a:t>
            </a:r>
            <a:r>
              <a:rPr kumimoji="0" lang="ru-RU" altLang="ru-RU" sz="400" b="0" i="0" u="none" strike="noStrike" cap="none" normalizeH="0" baseline="0" dirty="0">
                <a:ln>
                  <a:noFill/>
                </a:ln>
                <a:solidFill>
                  <a:schemeClr val="tx1"/>
                </a:solidFill>
                <a:effectLst/>
                <a:latin typeface="+mn-lt"/>
              </a:rPr>
              <a:t> </a:t>
            </a:r>
            <a:endParaRPr kumimoji="0" lang="ru-RU" altLang="ru-RU" sz="1800" b="0" i="0" u="none" strike="noStrike" cap="none" normalizeH="0" baseline="0" dirty="0">
              <a:ln>
                <a:noFill/>
              </a:ln>
              <a:solidFill>
                <a:schemeClr val="tx1"/>
              </a:solidFill>
              <a:effectLst/>
              <a:latin typeface="+mn-lt"/>
            </a:endParaRPr>
          </a:p>
        </p:txBody>
      </p:sp>
      <p:sp>
        <p:nvSpPr>
          <p:cNvPr id="6" name="TextBox 5">
            <a:extLst>
              <a:ext uri="{FF2B5EF4-FFF2-40B4-BE49-F238E27FC236}">
                <a16:creationId xmlns:a16="http://schemas.microsoft.com/office/drawing/2014/main" id="{D2849E35-51B7-467D-9082-6269F43BCAB4}"/>
              </a:ext>
            </a:extLst>
          </p:cNvPr>
          <p:cNvSpPr txBox="1"/>
          <p:nvPr/>
        </p:nvSpPr>
        <p:spPr>
          <a:xfrm>
            <a:off x="1683609" y="3581699"/>
            <a:ext cx="1056700" cy="369332"/>
          </a:xfrm>
          <a:prstGeom prst="rect">
            <a:avLst/>
          </a:prstGeom>
          <a:noFill/>
        </p:spPr>
        <p:txBody>
          <a:bodyPr wrap="none" rtlCol="0">
            <a:spAutoFit/>
          </a:bodyPr>
          <a:lstStyle/>
          <a:p>
            <a:r>
              <a:rPr lang="en-US" sz="1800" u="sng" dirty="0"/>
              <a:t>Top Half</a:t>
            </a:r>
            <a:endParaRPr lang="ru-RU" sz="1800" u="sng" dirty="0"/>
          </a:p>
        </p:txBody>
      </p:sp>
      <p:sp>
        <p:nvSpPr>
          <p:cNvPr id="7" name="TextBox 6">
            <a:extLst>
              <a:ext uri="{FF2B5EF4-FFF2-40B4-BE49-F238E27FC236}">
                <a16:creationId xmlns:a16="http://schemas.microsoft.com/office/drawing/2014/main" id="{6FFA95F5-EE51-450A-B145-DC1E511CA53A}"/>
              </a:ext>
            </a:extLst>
          </p:cNvPr>
          <p:cNvSpPr txBox="1"/>
          <p:nvPr/>
        </p:nvSpPr>
        <p:spPr>
          <a:xfrm>
            <a:off x="7185249" y="3581699"/>
            <a:ext cx="1390124" cy="369332"/>
          </a:xfrm>
          <a:prstGeom prst="rect">
            <a:avLst/>
          </a:prstGeom>
          <a:noFill/>
        </p:spPr>
        <p:txBody>
          <a:bodyPr wrap="none" rtlCol="0">
            <a:spAutoFit/>
          </a:bodyPr>
          <a:lstStyle/>
          <a:p>
            <a:r>
              <a:rPr lang="en-US" sz="1800" u="sng" dirty="0"/>
              <a:t>Bottom Half</a:t>
            </a:r>
            <a:endParaRPr lang="ru-RU" sz="1800" u="sng" dirty="0"/>
          </a:p>
        </p:txBody>
      </p:sp>
      <p:cxnSp>
        <p:nvCxnSpPr>
          <p:cNvPr id="9" name="Straight Arrow Connector 8">
            <a:extLst>
              <a:ext uri="{FF2B5EF4-FFF2-40B4-BE49-F238E27FC236}">
                <a16:creationId xmlns:a16="http://schemas.microsoft.com/office/drawing/2014/main" id="{63E2CAA7-965A-4D21-9008-00038EE57B39}"/>
              </a:ext>
            </a:extLst>
          </p:cNvPr>
          <p:cNvCxnSpPr/>
          <p:nvPr/>
        </p:nvCxnSpPr>
        <p:spPr>
          <a:xfrm>
            <a:off x="914400" y="4145280"/>
            <a:ext cx="3352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305E604-F116-454B-A83F-69B458BDE51C}"/>
              </a:ext>
            </a:extLst>
          </p:cNvPr>
          <p:cNvCxnSpPr>
            <a:cxnSpLocks/>
          </p:cNvCxnSpPr>
          <p:nvPr/>
        </p:nvCxnSpPr>
        <p:spPr>
          <a:xfrm>
            <a:off x="4267200" y="4145280"/>
            <a:ext cx="54914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0E6B90-F32E-4A8B-869A-C9F1A5D0B3F8}"/>
              </a:ext>
            </a:extLst>
          </p:cNvPr>
          <p:cNvSpPr txBox="1"/>
          <p:nvPr/>
        </p:nvSpPr>
        <p:spPr>
          <a:xfrm>
            <a:off x="791874" y="4329170"/>
            <a:ext cx="3475326" cy="1169551"/>
          </a:xfrm>
          <a:prstGeom prst="rect">
            <a:avLst/>
          </a:prstGeom>
          <a:noFill/>
        </p:spPr>
        <p:txBody>
          <a:bodyPr wrap="square" rtlCol="0">
            <a:spAutoFit/>
          </a:bodyPr>
          <a:lstStyle/>
          <a:p>
            <a:pPr marL="285750" indent="-285750">
              <a:buFont typeface="Arial" panose="020B0604020202020204" pitchFamily="34" charset="0"/>
              <a:buChar char="•"/>
            </a:pPr>
            <a:r>
              <a:rPr lang="ru-RU" dirty="0"/>
              <a:t>Осознание причины прерывания</a:t>
            </a:r>
          </a:p>
          <a:p>
            <a:pPr marL="285750" indent="-285750">
              <a:buFont typeface="Arial" panose="020B0604020202020204" pitchFamily="34" charset="0"/>
              <a:buChar char="•"/>
            </a:pPr>
            <a:r>
              <a:rPr lang="ru-RU" dirty="0"/>
              <a:t>Сохранение срочных данных</a:t>
            </a:r>
          </a:p>
          <a:p>
            <a:pPr marL="285750" indent="-285750">
              <a:buFont typeface="Arial" panose="020B0604020202020204" pitchFamily="34" charset="0"/>
              <a:buChar char="•"/>
            </a:pPr>
            <a:r>
              <a:rPr lang="ru-RU" dirty="0"/>
              <a:t>Планирование </a:t>
            </a:r>
            <a:r>
              <a:rPr lang="ru-RU" dirty="0" err="1"/>
              <a:t>Bottom</a:t>
            </a:r>
            <a:r>
              <a:rPr lang="ru-RU" dirty="0"/>
              <a:t> </a:t>
            </a:r>
            <a:r>
              <a:rPr lang="ru-RU" dirty="0" err="1"/>
              <a:t>Half</a:t>
            </a:r>
            <a:endParaRPr lang="ru-RU" dirty="0"/>
          </a:p>
          <a:p>
            <a:pPr marL="285750" indent="-285750">
              <a:buFont typeface="Arial" panose="020B0604020202020204" pitchFamily="34" charset="0"/>
              <a:buChar char="•"/>
            </a:pPr>
            <a:r>
              <a:rPr lang="ru-RU" dirty="0"/>
              <a:t>Разблокировка следующих прерываний</a:t>
            </a:r>
          </a:p>
        </p:txBody>
      </p:sp>
      <p:sp>
        <p:nvSpPr>
          <p:cNvPr id="16" name="TextBox 15">
            <a:extLst>
              <a:ext uri="{FF2B5EF4-FFF2-40B4-BE49-F238E27FC236}">
                <a16:creationId xmlns:a16="http://schemas.microsoft.com/office/drawing/2014/main" id="{58196BFD-E42D-4BAD-A313-3703C9641A10}"/>
              </a:ext>
            </a:extLst>
          </p:cNvPr>
          <p:cNvSpPr txBox="1"/>
          <p:nvPr/>
        </p:nvSpPr>
        <p:spPr>
          <a:xfrm>
            <a:off x="4267200" y="4329170"/>
            <a:ext cx="4692310" cy="738664"/>
          </a:xfrm>
          <a:prstGeom prst="rect">
            <a:avLst/>
          </a:prstGeom>
          <a:noFill/>
        </p:spPr>
        <p:txBody>
          <a:bodyPr wrap="none" rtlCol="0">
            <a:spAutoFit/>
          </a:bodyPr>
          <a:lstStyle/>
          <a:p>
            <a:pPr marL="285750" indent="-285750">
              <a:buFont typeface="Arial" panose="020B0604020202020204" pitchFamily="34" charset="0"/>
              <a:buChar char="•"/>
            </a:pPr>
            <a:r>
              <a:rPr lang="ru-RU" dirty="0"/>
              <a:t>Распаковка и проверка данных</a:t>
            </a:r>
          </a:p>
          <a:p>
            <a:pPr marL="285750" indent="-285750">
              <a:buFont typeface="Arial" panose="020B0604020202020204" pitchFamily="34" charset="0"/>
              <a:buChar char="•"/>
            </a:pPr>
            <a:r>
              <a:rPr lang="ru-RU" dirty="0"/>
              <a:t>Их доставка ядру/пользователю</a:t>
            </a:r>
          </a:p>
          <a:p>
            <a:pPr marL="285750" indent="-285750">
              <a:buFont typeface="Arial" panose="020B0604020202020204" pitchFamily="34" charset="0"/>
              <a:buChar char="•"/>
            </a:pPr>
            <a:r>
              <a:rPr lang="ru-RU" dirty="0"/>
              <a:t>Пробуждение потоков, обновление планировщика</a:t>
            </a:r>
          </a:p>
        </p:txBody>
      </p:sp>
    </p:spTree>
    <p:extLst>
      <p:ext uri="{BB962C8B-B14F-4D97-AF65-F5344CB8AC3E}">
        <p14:creationId xmlns:p14="http://schemas.microsoft.com/office/powerpoint/2010/main" val="929900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9"/>
          <p:cNvSpPr txBox="1">
            <a:spLocks noGrp="1"/>
          </p:cNvSpPr>
          <p:nvPr>
            <p:ph type="body" idx="1"/>
          </p:nvPr>
        </p:nvSpPr>
        <p:spPr>
          <a:xfrm>
            <a:off x="6091802" y="996900"/>
            <a:ext cx="5456400" cy="48642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None/>
            </a:pPr>
            <a:r>
              <a:rPr lang="ru-RU" sz="2500" dirty="0"/>
              <a:t>Планировщик </a:t>
            </a:r>
            <a:r>
              <a:rPr lang="ru-RU" sz="2500" dirty="0" err="1"/>
              <a:t>корутин</a:t>
            </a:r>
            <a:r>
              <a:rPr lang="en-US" sz="2500" dirty="0"/>
              <a:t>:</a:t>
            </a:r>
            <a:r>
              <a:rPr lang="ru-RU" sz="2500" dirty="0"/>
              <a:t> </a:t>
            </a:r>
            <a:r>
              <a:rPr lang="en-US" sz="2500" dirty="0"/>
              <a:t>25 </a:t>
            </a:r>
            <a:r>
              <a:rPr lang="ru-RU" sz="2500" dirty="0"/>
              <a:t>марта.</a:t>
            </a:r>
            <a:endParaRPr sz="2500" dirty="0"/>
          </a:p>
          <a:p>
            <a:pPr marL="0" lvl="0" indent="0" algn="l" rtl="0">
              <a:lnSpc>
                <a:spcPct val="150000"/>
              </a:lnSpc>
              <a:spcBef>
                <a:spcPts val="0"/>
              </a:spcBef>
              <a:spcAft>
                <a:spcPts val="0"/>
              </a:spcAft>
              <a:buNone/>
            </a:pPr>
            <a:r>
              <a:rPr lang="en-US" sz="2500" dirty="0"/>
              <a:t>Shell: 8 </a:t>
            </a:r>
            <a:r>
              <a:rPr lang="ru-RU" sz="2500" dirty="0"/>
              <a:t>апреля.</a:t>
            </a:r>
            <a:endParaRPr sz="2500" dirty="0"/>
          </a:p>
        </p:txBody>
      </p:sp>
      <p:sp>
        <p:nvSpPr>
          <p:cNvPr id="228" name="Google Shape;228;p19"/>
          <p:cNvSpPr txBox="1">
            <a:spLocks noGrp="1"/>
          </p:cNvSpPr>
          <p:nvPr>
            <p:ph type="body" idx="2"/>
          </p:nvPr>
        </p:nvSpPr>
        <p:spPr>
          <a:xfrm>
            <a:off x="982569" y="3151476"/>
            <a:ext cx="34584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Дедлайны</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0410C5-5536-4C40-96BF-9C90F782CC2E}"/>
              </a:ext>
            </a:extLst>
          </p:cNvPr>
          <p:cNvSpPr>
            <a:spLocks noGrp="1"/>
          </p:cNvSpPr>
          <p:nvPr>
            <p:ph type="body" idx="2"/>
          </p:nvPr>
        </p:nvSpPr>
        <p:spPr/>
        <p:txBody>
          <a:bodyPr/>
          <a:lstStyle/>
          <a:p>
            <a:pPr marL="25400" indent="0">
              <a:buNone/>
            </a:pPr>
            <a:r>
              <a:rPr lang="ru-RU" dirty="0"/>
              <a:t>Прерывания в ядре (2/</a:t>
            </a:r>
            <a:r>
              <a:rPr lang="en-US" dirty="0"/>
              <a:t>5</a:t>
            </a:r>
            <a:r>
              <a:rPr lang="ru-RU" dirty="0"/>
              <a:t>). </a:t>
            </a:r>
            <a:r>
              <a:rPr lang="en-US" dirty="0"/>
              <a:t>API</a:t>
            </a:r>
            <a:endParaRPr lang="ru-RU" dirty="0"/>
          </a:p>
        </p:txBody>
      </p:sp>
      <p:sp>
        <p:nvSpPr>
          <p:cNvPr id="4" name="Slide Number Placeholder 3">
            <a:extLst>
              <a:ext uri="{FF2B5EF4-FFF2-40B4-BE49-F238E27FC236}">
                <a16:creationId xmlns:a16="http://schemas.microsoft.com/office/drawing/2014/main" id="{DDD8A1B7-26DF-4D3E-962D-B254498BC0F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20</a:t>
            </a:fld>
            <a:endParaRPr/>
          </a:p>
        </p:txBody>
      </p:sp>
      <p:sp>
        <p:nvSpPr>
          <p:cNvPr id="5" name="Rectangle 4">
            <a:extLst>
              <a:ext uri="{FF2B5EF4-FFF2-40B4-BE49-F238E27FC236}">
                <a16:creationId xmlns:a16="http://schemas.microsoft.com/office/drawing/2014/main" id="{4A2AE3A6-6A61-48EF-8501-CDEE3F5CD606}"/>
              </a:ext>
            </a:extLst>
          </p:cNvPr>
          <p:cNvSpPr/>
          <p:nvPr/>
        </p:nvSpPr>
        <p:spPr>
          <a:xfrm>
            <a:off x="982569" y="1828562"/>
            <a:ext cx="6096000" cy="1600438"/>
          </a:xfrm>
          <a:prstGeom prst="rect">
            <a:avLst/>
          </a:prstGeom>
        </p:spPr>
        <p:txBody>
          <a:bodyPr>
            <a:spAutoFit/>
          </a:bodyPr>
          <a:lstStyle/>
          <a:p>
            <a:r>
              <a:rPr lang="ru-RU" dirty="0" err="1">
                <a:latin typeface="Courier New" panose="02070309020205020404" pitchFamily="49" charset="0"/>
                <a:cs typeface="Courier New" panose="02070309020205020404" pitchFamily="49" charset="0"/>
              </a:rPr>
              <a:t>int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request_threaded_irq</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irq</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irq_handler_t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handler</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irq_handler_t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thread_fn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irqflags</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const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devname</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void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dev_id</a:t>
            </a:r>
            <a:r>
              <a:rPr lang="ru-RU" dirty="0">
                <a:latin typeface="Courier New" panose="02070309020205020404" pitchFamily="49" charset="0"/>
                <a:cs typeface="Courier New" panose="02070309020205020404" pitchFamily="49" charset="0"/>
              </a:rPr>
              <a:t>);</a:t>
            </a:r>
          </a:p>
        </p:txBody>
      </p:sp>
      <p:sp>
        <p:nvSpPr>
          <p:cNvPr id="6" name="Speech Bubble: Rectangle with Corners Rounded 5">
            <a:extLst>
              <a:ext uri="{FF2B5EF4-FFF2-40B4-BE49-F238E27FC236}">
                <a16:creationId xmlns:a16="http://schemas.microsoft.com/office/drawing/2014/main" id="{1CEC085E-83CB-4DFF-9D1E-94D3D2A9F0AA}"/>
              </a:ext>
            </a:extLst>
          </p:cNvPr>
          <p:cNvSpPr/>
          <p:nvPr/>
        </p:nvSpPr>
        <p:spPr>
          <a:xfrm>
            <a:off x="5933440" y="1492185"/>
            <a:ext cx="1742440" cy="396240"/>
          </a:xfrm>
          <a:prstGeom prst="wedgeRoundRectCallout">
            <a:avLst>
              <a:gd name="adj1" fmla="val -102962"/>
              <a:gd name="adj2" fmla="val 12019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Номер линии </a:t>
            </a:r>
            <a:r>
              <a:rPr lang="en-US" dirty="0">
                <a:solidFill>
                  <a:schemeClr val="accent4"/>
                </a:solidFill>
              </a:rPr>
              <a:t>PIC</a:t>
            </a:r>
            <a:endParaRPr lang="ru-RU" dirty="0">
              <a:solidFill>
                <a:schemeClr val="accent4"/>
              </a:solidFill>
            </a:endParaRPr>
          </a:p>
        </p:txBody>
      </p:sp>
      <p:sp>
        <p:nvSpPr>
          <p:cNvPr id="7" name="Speech Bubble: Rectangle with Corners Rounded 6">
            <a:extLst>
              <a:ext uri="{FF2B5EF4-FFF2-40B4-BE49-F238E27FC236}">
                <a16:creationId xmlns:a16="http://schemas.microsoft.com/office/drawing/2014/main" id="{2E5DFEC4-14C4-4778-94E2-EA2947E53C8D}"/>
              </a:ext>
            </a:extLst>
          </p:cNvPr>
          <p:cNvSpPr/>
          <p:nvPr/>
        </p:nvSpPr>
        <p:spPr>
          <a:xfrm>
            <a:off x="6593840" y="1919858"/>
            <a:ext cx="3012440" cy="396240"/>
          </a:xfrm>
          <a:prstGeom prst="wedgeRoundRectCallout">
            <a:avLst>
              <a:gd name="adj1" fmla="val -76431"/>
              <a:gd name="adj2" fmla="val 6378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Обработчик каждого прерывания</a:t>
            </a:r>
          </a:p>
        </p:txBody>
      </p:sp>
      <p:sp>
        <p:nvSpPr>
          <p:cNvPr id="8" name="Speech Bubble: Rectangle with Corners Rounded 7">
            <a:extLst>
              <a:ext uri="{FF2B5EF4-FFF2-40B4-BE49-F238E27FC236}">
                <a16:creationId xmlns:a16="http://schemas.microsoft.com/office/drawing/2014/main" id="{033E30BE-B2AB-4446-8D6E-92BDCFDCA924}"/>
              </a:ext>
            </a:extLst>
          </p:cNvPr>
          <p:cNvSpPr/>
          <p:nvPr/>
        </p:nvSpPr>
        <p:spPr>
          <a:xfrm>
            <a:off x="792480" y="2555240"/>
            <a:ext cx="1402080" cy="1747520"/>
          </a:xfrm>
          <a:prstGeom prst="wedgeRoundRectCallout">
            <a:avLst>
              <a:gd name="adj1" fmla="val 126269"/>
              <a:gd name="adj2" fmla="val -3226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Флаги блокировки прерываний, флаги разделения линии для нескольких устройств</a:t>
            </a:r>
          </a:p>
        </p:txBody>
      </p:sp>
      <p:sp>
        <p:nvSpPr>
          <p:cNvPr id="9" name="Speech Bubble: Rectangle with Corners Rounded 8">
            <a:extLst>
              <a:ext uri="{FF2B5EF4-FFF2-40B4-BE49-F238E27FC236}">
                <a16:creationId xmlns:a16="http://schemas.microsoft.com/office/drawing/2014/main" id="{7360D818-235F-4DD0-9FF2-C9BEFBA13145}"/>
              </a:ext>
            </a:extLst>
          </p:cNvPr>
          <p:cNvSpPr/>
          <p:nvPr/>
        </p:nvSpPr>
        <p:spPr>
          <a:xfrm>
            <a:off x="5801360" y="3768572"/>
            <a:ext cx="1402080" cy="1077747"/>
          </a:xfrm>
          <a:prstGeom prst="wedgeRoundRectCallout">
            <a:avLst>
              <a:gd name="adj1" fmla="val -128804"/>
              <a:gd name="adj2" fmla="val -10483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Произвольные данные. Обычно структура устройства</a:t>
            </a:r>
          </a:p>
        </p:txBody>
      </p:sp>
    </p:spTree>
    <p:extLst>
      <p:ext uri="{BB962C8B-B14F-4D97-AF65-F5344CB8AC3E}">
        <p14:creationId xmlns:p14="http://schemas.microsoft.com/office/powerpoint/2010/main" val="177906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B9A857-596C-45C6-B110-65CDBA2FD03F}"/>
              </a:ext>
            </a:extLst>
          </p:cNvPr>
          <p:cNvSpPr>
            <a:spLocks noGrp="1"/>
          </p:cNvSpPr>
          <p:nvPr>
            <p:ph type="body" idx="2"/>
          </p:nvPr>
        </p:nvSpPr>
        <p:spPr/>
        <p:txBody>
          <a:bodyPr/>
          <a:lstStyle/>
          <a:p>
            <a:pPr marL="25400" indent="0">
              <a:buNone/>
            </a:pPr>
            <a:r>
              <a:rPr lang="ru-RU" dirty="0"/>
              <a:t>Прерывания в ядре (3/</a:t>
            </a:r>
            <a:r>
              <a:rPr lang="en-US" dirty="0"/>
              <a:t>5</a:t>
            </a:r>
            <a:r>
              <a:rPr lang="ru-RU" dirty="0"/>
              <a:t>). Время</a:t>
            </a:r>
          </a:p>
        </p:txBody>
      </p:sp>
      <p:sp>
        <p:nvSpPr>
          <p:cNvPr id="4" name="Slide Number Placeholder 3">
            <a:extLst>
              <a:ext uri="{FF2B5EF4-FFF2-40B4-BE49-F238E27FC236}">
                <a16:creationId xmlns:a16="http://schemas.microsoft.com/office/drawing/2014/main" id="{208EFFAB-8862-41CC-BBF9-C095371AAA5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21</a:t>
            </a:fld>
            <a:endParaRPr/>
          </a:p>
        </p:txBody>
      </p:sp>
      <p:sp>
        <p:nvSpPr>
          <p:cNvPr id="5" name="Rectangle 4">
            <a:extLst>
              <a:ext uri="{FF2B5EF4-FFF2-40B4-BE49-F238E27FC236}">
                <a16:creationId xmlns:a16="http://schemas.microsoft.com/office/drawing/2014/main" id="{E6B75D8B-79AE-4D29-8130-AE739EC801CD}"/>
              </a:ext>
            </a:extLst>
          </p:cNvPr>
          <p:cNvSpPr/>
          <p:nvPr/>
        </p:nvSpPr>
        <p:spPr>
          <a:xfrm>
            <a:off x="982569" y="1360400"/>
            <a:ext cx="8651240" cy="4708981"/>
          </a:xfrm>
          <a:prstGeom prst="rect">
            <a:avLst/>
          </a:prstGeom>
        </p:spPr>
        <p:txBody>
          <a:bodyPr wrap="square">
            <a:spAutoFit/>
          </a:bodyPr>
          <a:lstStyle/>
          <a:p>
            <a:r>
              <a:rPr lang="ru-RU" sz="1000" dirty="0" err="1">
                <a:latin typeface="Courier New" panose="02070309020205020404" pitchFamily="49" charset="0"/>
                <a:cs typeface="Courier New" panose="02070309020205020404" pitchFamily="49" charset="0"/>
              </a:rPr>
              <a:t>static</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irqreturn_t</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rtc_interrupt</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int</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irq</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void</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dev_id</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spin_lock</a:t>
            </a:r>
            <a:r>
              <a:rPr lang="ru-RU" sz="1000" dirty="0">
                <a:latin typeface="Courier New" panose="02070309020205020404" pitchFamily="49" charset="0"/>
                <a:cs typeface="Courier New" panose="02070309020205020404" pitchFamily="49" charset="0"/>
              </a:rPr>
              <a:t>(&amp;</a:t>
            </a:r>
            <a:r>
              <a:rPr lang="ru-RU" sz="1000" dirty="0" err="1">
                <a:latin typeface="Courier New" panose="02070309020205020404" pitchFamily="49" charset="0"/>
                <a:cs typeface="Courier New" panose="02070309020205020404" pitchFamily="49" charset="0"/>
              </a:rPr>
              <a:t>rtc_lock</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rtc_irq_data</a:t>
            </a:r>
            <a:r>
              <a:rPr lang="ru-RU" sz="1000" dirty="0">
                <a:latin typeface="Courier New" panose="02070309020205020404" pitchFamily="49" charset="0"/>
                <a:cs typeface="Courier New" panose="02070309020205020404" pitchFamily="49" charset="0"/>
              </a:rPr>
              <a:t> += 0x100;</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rtc_irq_data</a:t>
            </a:r>
            <a:r>
              <a:rPr lang="ru-RU" sz="1000" dirty="0">
                <a:latin typeface="Courier New" panose="02070309020205020404" pitchFamily="49" charset="0"/>
                <a:cs typeface="Courier New" panose="02070309020205020404" pitchFamily="49" charset="0"/>
              </a:rPr>
              <a:t> &amp;= ~0xff;</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if</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is_hpet_enabled</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rtc_irq_data</a:t>
            </a:r>
            <a:r>
              <a:rPr lang="ru-RU" sz="1000" dirty="0">
                <a:latin typeface="Courier New" panose="02070309020205020404" pitchFamily="49" charset="0"/>
                <a:cs typeface="Courier New" panose="02070309020205020404" pitchFamily="49" charset="0"/>
              </a:rPr>
              <a:t> |= (</a:t>
            </a:r>
            <a:r>
              <a:rPr lang="ru-RU" sz="1000" dirty="0" err="1">
                <a:latin typeface="Courier New" panose="02070309020205020404" pitchFamily="49" charset="0"/>
                <a:cs typeface="Courier New" panose="02070309020205020404" pitchFamily="49" charset="0"/>
              </a:rPr>
              <a:t>unsigned</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long</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irq</a:t>
            </a:r>
            <a:r>
              <a:rPr lang="ru-RU" sz="1000" dirty="0">
                <a:latin typeface="Courier New" panose="02070309020205020404" pitchFamily="49" charset="0"/>
                <a:cs typeface="Courier New" panose="02070309020205020404" pitchFamily="49" charset="0"/>
              </a:rPr>
              <a:t> &amp; 0xF0;</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else</a:t>
            </a:r>
            <a:endParaRPr lang="ru-RU" sz="1000" dirty="0">
              <a:latin typeface="Courier New" panose="02070309020205020404" pitchFamily="49" charset="0"/>
              <a:cs typeface="Courier New" panose="02070309020205020404" pitchFamily="49" charset="0"/>
            </a:endParaRP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rtc_irq_data</a:t>
            </a:r>
            <a:r>
              <a:rPr lang="ru-RU" sz="1000" dirty="0">
                <a:latin typeface="Courier New" panose="02070309020205020404" pitchFamily="49" charset="0"/>
                <a:cs typeface="Courier New" panose="02070309020205020404" pitchFamily="49" charset="0"/>
              </a:rPr>
              <a:t> |= (CMOS_READ(RTC_INTR_FLAGS) &amp; 0xF0);</a:t>
            </a:r>
          </a:p>
          <a:p>
            <a:endParaRPr lang="ru-RU" sz="1000" dirty="0">
              <a:latin typeface="Courier New" panose="02070309020205020404" pitchFamily="49" charset="0"/>
              <a:cs typeface="Courier New" panose="02070309020205020404" pitchFamily="49" charset="0"/>
            </a:endParaRP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if</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rtc_status</a:t>
            </a:r>
            <a:r>
              <a:rPr lang="ru-RU" sz="1000" dirty="0">
                <a:latin typeface="Courier New" panose="02070309020205020404" pitchFamily="49" charset="0"/>
                <a:cs typeface="Courier New" panose="02070309020205020404" pitchFamily="49" charset="0"/>
              </a:rPr>
              <a:t> &amp; RTC_TIMER_ON)</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mod_timer</a:t>
            </a:r>
            <a:r>
              <a:rPr lang="ru-RU" sz="1000" dirty="0">
                <a:latin typeface="Courier New" panose="02070309020205020404" pitchFamily="49" charset="0"/>
                <a:cs typeface="Courier New" panose="02070309020205020404" pitchFamily="49" charset="0"/>
              </a:rPr>
              <a:t>(&amp;</a:t>
            </a:r>
            <a:r>
              <a:rPr lang="ru-RU" sz="1000" dirty="0" err="1">
                <a:latin typeface="Courier New" panose="02070309020205020404" pitchFamily="49" charset="0"/>
                <a:cs typeface="Courier New" panose="02070309020205020404" pitchFamily="49" charset="0"/>
              </a:rPr>
              <a:t>rtc_irq_timer</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jiffies</a:t>
            </a:r>
            <a:r>
              <a:rPr lang="ru-RU" sz="1000" dirty="0">
                <a:latin typeface="Courier New" panose="02070309020205020404" pitchFamily="49" charset="0"/>
                <a:cs typeface="Courier New" panose="02070309020205020404" pitchFamily="49" charset="0"/>
              </a:rPr>
              <a:t> + HZ/</a:t>
            </a:r>
            <a:r>
              <a:rPr lang="ru-RU" sz="1000" dirty="0" err="1">
                <a:latin typeface="Courier New" panose="02070309020205020404" pitchFamily="49" charset="0"/>
                <a:cs typeface="Courier New" panose="02070309020205020404" pitchFamily="49" charset="0"/>
              </a:rPr>
              <a:t>rtc_freq</a:t>
            </a:r>
            <a:r>
              <a:rPr lang="ru-RU" sz="1000" dirty="0">
                <a:latin typeface="Courier New" panose="02070309020205020404" pitchFamily="49" charset="0"/>
                <a:cs typeface="Courier New" panose="02070309020205020404" pitchFamily="49" charset="0"/>
              </a:rPr>
              <a:t> + 2*HZ/100);</a:t>
            </a:r>
          </a:p>
          <a:p>
            <a:endParaRPr lang="ru-RU" sz="1000" dirty="0">
              <a:latin typeface="Courier New" panose="02070309020205020404" pitchFamily="49" charset="0"/>
              <a:cs typeface="Courier New" panose="02070309020205020404" pitchFamily="49" charset="0"/>
            </a:endParaRP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spin_unlock</a:t>
            </a:r>
            <a:r>
              <a:rPr lang="ru-RU" sz="1000" dirty="0">
                <a:latin typeface="Courier New" panose="02070309020205020404" pitchFamily="49" charset="0"/>
                <a:cs typeface="Courier New" panose="02070309020205020404" pitchFamily="49" charset="0"/>
              </a:rPr>
              <a:t>(&amp;</a:t>
            </a:r>
            <a:r>
              <a:rPr lang="ru-RU" sz="1000" dirty="0" err="1">
                <a:latin typeface="Courier New" panose="02070309020205020404" pitchFamily="49" charset="0"/>
                <a:cs typeface="Courier New" panose="02070309020205020404" pitchFamily="49" charset="0"/>
              </a:rPr>
              <a:t>rtc_lock</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wake_up_interruptible</a:t>
            </a:r>
            <a:r>
              <a:rPr lang="ru-RU" sz="1000" dirty="0">
                <a:latin typeface="Courier New" panose="02070309020205020404" pitchFamily="49" charset="0"/>
                <a:cs typeface="Courier New" panose="02070309020205020404" pitchFamily="49" charset="0"/>
              </a:rPr>
              <a:t>(&amp;</a:t>
            </a:r>
            <a:r>
              <a:rPr lang="ru-RU" sz="1000" dirty="0" err="1">
                <a:latin typeface="Courier New" panose="02070309020205020404" pitchFamily="49" charset="0"/>
                <a:cs typeface="Courier New" panose="02070309020205020404" pitchFamily="49" charset="0"/>
              </a:rPr>
              <a:t>rtc_wait</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kill_fasync</a:t>
            </a:r>
            <a:r>
              <a:rPr lang="ru-RU" sz="1000" dirty="0">
                <a:latin typeface="Courier New" panose="02070309020205020404" pitchFamily="49" charset="0"/>
                <a:cs typeface="Courier New" panose="02070309020205020404" pitchFamily="49" charset="0"/>
              </a:rPr>
              <a:t>(&amp;</a:t>
            </a:r>
            <a:r>
              <a:rPr lang="ru-RU" sz="1000" dirty="0" err="1">
                <a:latin typeface="Courier New" panose="02070309020205020404" pitchFamily="49" charset="0"/>
                <a:cs typeface="Courier New" panose="02070309020205020404" pitchFamily="49" charset="0"/>
              </a:rPr>
              <a:t>rtc_async_queue</a:t>
            </a:r>
            <a:r>
              <a:rPr lang="ru-RU" sz="1000" dirty="0">
                <a:latin typeface="Courier New" panose="02070309020205020404" pitchFamily="49" charset="0"/>
                <a:cs typeface="Courier New" panose="02070309020205020404" pitchFamily="49" charset="0"/>
              </a:rPr>
              <a:t>, SIGIO, POLL_IN);</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return</a:t>
            </a:r>
            <a:r>
              <a:rPr lang="ru-RU" sz="1000" dirty="0">
                <a:latin typeface="Courier New" panose="02070309020205020404" pitchFamily="49" charset="0"/>
                <a:cs typeface="Courier New" panose="02070309020205020404" pitchFamily="49" charset="0"/>
              </a:rPr>
              <a:t> IRQ_HANDLED;</a:t>
            </a:r>
          </a:p>
          <a:p>
            <a:r>
              <a:rPr lang="ru-RU"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a:t>
            </a:r>
            <a:r>
              <a:rPr lang="ru-RU" sz="1000" dirty="0">
                <a:latin typeface="Courier New" panose="02070309020205020404" pitchFamily="49" charset="0"/>
                <a:cs typeface="Courier New" panose="02070309020205020404" pitchFamily="49" charset="0"/>
              </a:rPr>
              <a:t>* ... */</a:t>
            </a:r>
          </a:p>
          <a:p>
            <a:r>
              <a:rPr lang="ru-RU" sz="1000" dirty="0" err="1">
                <a:latin typeface="Courier New" panose="02070309020205020404" pitchFamily="49" charset="0"/>
                <a:cs typeface="Courier New" panose="02070309020205020404" pitchFamily="49" charset="0"/>
              </a:rPr>
              <a:t>static</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int</a:t>
            </a:r>
            <a:r>
              <a:rPr lang="ru-RU" sz="1000" dirty="0">
                <a:latin typeface="Courier New" panose="02070309020205020404" pitchFamily="49" charset="0"/>
                <a:cs typeface="Courier New" panose="02070309020205020404" pitchFamily="49" charset="0"/>
              </a:rPr>
              <a:t> __</a:t>
            </a:r>
            <a:r>
              <a:rPr lang="ru-RU" sz="1000" dirty="0" err="1">
                <a:latin typeface="Courier New" panose="02070309020205020404" pitchFamily="49" charset="0"/>
                <a:cs typeface="Courier New" panose="02070309020205020404" pitchFamily="49" charset="0"/>
              </a:rPr>
              <a:t>init</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rtc_init</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void</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 ... */</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if</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request_irq</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rtc_irq</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rtc_interrupt</a:t>
            </a:r>
            <a:r>
              <a:rPr lang="ru-RU" sz="1000" dirty="0">
                <a:latin typeface="Courier New" panose="02070309020205020404" pitchFamily="49" charset="0"/>
                <a:cs typeface="Courier New" panose="02070309020205020404" pitchFamily="49" charset="0"/>
              </a:rPr>
              <a:t>, IRQF_SHARED, "</a:t>
            </a:r>
            <a:r>
              <a:rPr lang="ru-RU" sz="1000" dirty="0" err="1">
                <a:latin typeface="Courier New" panose="02070309020205020404" pitchFamily="49" charset="0"/>
                <a:cs typeface="Courier New" panose="02070309020205020404" pitchFamily="49" charset="0"/>
              </a:rPr>
              <a:t>rtc</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void</a:t>
            </a:r>
            <a:r>
              <a:rPr lang="ru-RU" sz="1000" dirty="0">
                <a:latin typeface="Courier New" panose="02070309020205020404" pitchFamily="49" charset="0"/>
                <a:cs typeface="Courier New" panose="02070309020205020404" pitchFamily="49" charset="0"/>
              </a:rPr>
              <a:t> *)&amp;</a:t>
            </a:r>
            <a:r>
              <a:rPr lang="ru-RU" sz="1000" dirty="0" err="1">
                <a:latin typeface="Courier New" panose="02070309020205020404" pitchFamily="49" charset="0"/>
                <a:cs typeface="Courier New" panose="02070309020205020404" pitchFamily="49" charset="0"/>
              </a:rPr>
              <a:t>rtc_port</a:t>
            </a:r>
            <a:r>
              <a:rPr lang="ru-RU" sz="1000" dirty="0">
                <a:latin typeface="Courier New" panose="02070309020205020404" pitchFamily="49" charset="0"/>
                <a:cs typeface="Courier New" panose="02070309020205020404" pitchFamily="49" charset="0"/>
              </a:rPr>
              <a:t>)) {</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rtc_has_irq</a:t>
            </a:r>
            <a:r>
              <a:rPr lang="ru-RU" sz="1000" dirty="0">
                <a:latin typeface="Courier New" panose="02070309020205020404" pitchFamily="49" charset="0"/>
                <a:cs typeface="Courier New" panose="02070309020205020404" pitchFamily="49" charset="0"/>
              </a:rPr>
              <a:t> = 0;</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printk</a:t>
            </a:r>
            <a:r>
              <a:rPr lang="ru-RU" sz="1000" dirty="0">
                <a:latin typeface="Courier New" panose="02070309020205020404" pitchFamily="49" charset="0"/>
                <a:cs typeface="Courier New" panose="02070309020205020404" pitchFamily="49" charset="0"/>
              </a:rPr>
              <a:t>(KERN_ERR "</a:t>
            </a:r>
            <a:r>
              <a:rPr lang="ru-RU" sz="1000" dirty="0" err="1">
                <a:latin typeface="Courier New" panose="02070309020205020404" pitchFamily="49" charset="0"/>
                <a:cs typeface="Courier New" panose="02070309020205020404" pitchFamily="49" charset="0"/>
              </a:rPr>
              <a:t>rtc</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cannot</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register</a:t>
            </a:r>
            <a:r>
              <a:rPr lang="ru-RU" sz="1000" dirty="0">
                <a:latin typeface="Courier New" panose="02070309020205020404" pitchFamily="49" charset="0"/>
                <a:cs typeface="Courier New" panose="02070309020205020404" pitchFamily="49" charset="0"/>
              </a:rPr>
              <a:t> IRQ %d\n", </a:t>
            </a:r>
            <a:r>
              <a:rPr lang="ru-RU" sz="1000" dirty="0" err="1">
                <a:latin typeface="Courier New" panose="02070309020205020404" pitchFamily="49" charset="0"/>
                <a:cs typeface="Courier New" panose="02070309020205020404" pitchFamily="49" charset="0"/>
              </a:rPr>
              <a:t>rtc_irq</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return</a:t>
            </a:r>
            <a:r>
              <a:rPr lang="ru-RU" sz="1000" dirty="0">
                <a:latin typeface="Courier New" panose="02070309020205020404" pitchFamily="49" charset="0"/>
                <a:cs typeface="Courier New" panose="02070309020205020404" pitchFamily="49" charset="0"/>
              </a:rPr>
              <a:t> -EIO;</a:t>
            </a:r>
          </a:p>
          <a:p>
            <a:r>
              <a:rPr lang="ru-RU" sz="1000" dirty="0">
                <a:latin typeface="Courier New" panose="02070309020205020404" pitchFamily="49" charset="0"/>
                <a:cs typeface="Courier New" panose="02070309020205020404" pitchFamily="49" charset="0"/>
              </a:rPr>
              <a:t>	}</a:t>
            </a:r>
          </a:p>
          <a:p>
            <a:r>
              <a:rPr lang="ru-RU" sz="1000" dirty="0">
                <a:latin typeface="Courier New" panose="02070309020205020404" pitchFamily="49" charset="0"/>
                <a:cs typeface="Courier New" panose="02070309020205020404" pitchFamily="49" charset="0"/>
              </a:rPr>
              <a:t>        /* ... */</a:t>
            </a:r>
          </a:p>
          <a:p>
            <a:r>
              <a:rPr lang="ru-RU" sz="1000" dirty="0">
                <a:latin typeface="Courier New" panose="02070309020205020404" pitchFamily="49" charset="0"/>
                <a:cs typeface="Courier New" panose="02070309020205020404" pitchFamily="49" charset="0"/>
              </a:rPr>
              <a:t>}</a:t>
            </a:r>
          </a:p>
        </p:txBody>
      </p:sp>
      <p:sp>
        <p:nvSpPr>
          <p:cNvPr id="6" name="Speech Bubble: Rectangle with Corners Rounded 5">
            <a:extLst>
              <a:ext uri="{FF2B5EF4-FFF2-40B4-BE49-F238E27FC236}">
                <a16:creationId xmlns:a16="http://schemas.microsoft.com/office/drawing/2014/main" id="{5DC4A70F-1F41-4589-BC8A-CFAAD542611D}"/>
              </a:ext>
            </a:extLst>
          </p:cNvPr>
          <p:cNvSpPr/>
          <p:nvPr/>
        </p:nvSpPr>
        <p:spPr>
          <a:xfrm>
            <a:off x="5933440" y="1492185"/>
            <a:ext cx="2341880" cy="692128"/>
          </a:xfrm>
          <a:prstGeom prst="wedgeRoundRectCallout">
            <a:avLst>
              <a:gd name="adj1" fmla="val -77094"/>
              <a:gd name="adj2" fmla="val -464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dirty="0">
                <a:solidFill>
                  <a:schemeClr val="accent4"/>
                </a:solidFill>
              </a:rPr>
              <a:t>Сигнатура обработчика прерывания - номер линии и те же данные, что сохраняли в </a:t>
            </a:r>
            <a:r>
              <a:rPr lang="ru-RU" sz="1100" dirty="0" err="1">
                <a:solidFill>
                  <a:schemeClr val="accent4"/>
                </a:solidFill>
              </a:rPr>
              <a:t>request_threaded_irq</a:t>
            </a:r>
            <a:endParaRPr lang="ru-RU" sz="1100" dirty="0">
              <a:solidFill>
                <a:schemeClr val="accent4"/>
              </a:solidFill>
            </a:endParaRPr>
          </a:p>
        </p:txBody>
      </p:sp>
      <p:sp>
        <p:nvSpPr>
          <p:cNvPr id="7" name="Speech Bubble: Rectangle with Corners Rounded 6">
            <a:extLst>
              <a:ext uri="{FF2B5EF4-FFF2-40B4-BE49-F238E27FC236}">
                <a16:creationId xmlns:a16="http://schemas.microsoft.com/office/drawing/2014/main" id="{D48620E8-A242-4AC3-81CD-8EA37EA2F0EB}"/>
              </a:ext>
            </a:extLst>
          </p:cNvPr>
          <p:cNvSpPr/>
          <p:nvPr/>
        </p:nvSpPr>
        <p:spPr>
          <a:xfrm>
            <a:off x="7665720" y="2363192"/>
            <a:ext cx="2341880" cy="692128"/>
          </a:xfrm>
          <a:prstGeom prst="wedgeRoundRectCallout">
            <a:avLst>
              <a:gd name="adj1" fmla="val -57788"/>
              <a:gd name="adj2" fmla="val 5481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dirty="0">
                <a:solidFill>
                  <a:schemeClr val="accent4"/>
                </a:solidFill>
              </a:rPr>
              <a:t>Таймер тикает с частотой HZ - используется для обновления счетчика времени</a:t>
            </a:r>
          </a:p>
        </p:txBody>
      </p:sp>
      <p:sp>
        <p:nvSpPr>
          <p:cNvPr id="8" name="Speech Bubble: Rectangle with Corners Rounded 7">
            <a:extLst>
              <a:ext uri="{FF2B5EF4-FFF2-40B4-BE49-F238E27FC236}">
                <a16:creationId xmlns:a16="http://schemas.microsoft.com/office/drawing/2014/main" id="{DD495427-A769-45F4-822D-C9B5B6115A85}"/>
              </a:ext>
            </a:extLst>
          </p:cNvPr>
          <p:cNvSpPr/>
          <p:nvPr/>
        </p:nvSpPr>
        <p:spPr>
          <a:xfrm>
            <a:off x="5845716" y="3345279"/>
            <a:ext cx="1317084" cy="388521"/>
          </a:xfrm>
          <a:prstGeom prst="wedgeRoundRectCallout">
            <a:avLst>
              <a:gd name="adj1" fmla="val -147656"/>
              <a:gd name="adj2" fmla="val 1689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dirty="0">
                <a:solidFill>
                  <a:schemeClr val="accent4"/>
                </a:solidFill>
              </a:rPr>
              <a:t>Пробуждение планировщика</a:t>
            </a:r>
          </a:p>
        </p:txBody>
      </p:sp>
      <p:sp>
        <p:nvSpPr>
          <p:cNvPr id="9" name="Speech Bubble: Rectangle with Corners Rounded 8">
            <a:extLst>
              <a:ext uri="{FF2B5EF4-FFF2-40B4-BE49-F238E27FC236}">
                <a16:creationId xmlns:a16="http://schemas.microsoft.com/office/drawing/2014/main" id="{5DC660EA-582B-49C9-A4E5-7284354C0FB2}"/>
              </a:ext>
            </a:extLst>
          </p:cNvPr>
          <p:cNvSpPr/>
          <p:nvPr/>
        </p:nvSpPr>
        <p:spPr>
          <a:xfrm>
            <a:off x="6597556" y="4318809"/>
            <a:ext cx="1596484" cy="469258"/>
          </a:xfrm>
          <a:prstGeom prst="wedgeRoundRectCallout">
            <a:avLst>
              <a:gd name="adj1" fmla="val -58569"/>
              <a:gd name="adj2" fmla="val 4619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dirty="0">
                <a:solidFill>
                  <a:schemeClr val="accent4"/>
                </a:solidFill>
              </a:rPr>
              <a:t>Регистрация обработчика - линия делится, имя "</a:t>
            </a:r>
            <a:r>
              <a:rPr lang="ru-RU" sz="1100" dirty="0" err="1">
                <a:solidFill>
                  <a:schemeClr val="accent4"/>
                </a:solidFill>
              </a:rPr>
              <a:t>rtc</a:t>
            </a:r>
            <a:r>
              <a:rPr lang="ru-RU" sz="1100" dirty="0">
                <a:solidFill>
                  <a:schemeClr val="accent4"/>
                </a:solidFill>
              </a:rPr>
              <a:t>", ...</a:t>
            </a:r>
          </a:p>
        </p:txBody>
      </p:sp>
    </p:spTree>
    <p:extLst>
      <p:ext uri="{BB962C8B-B14F-4D97-AF65-F5344CB8AC3E}">
        <p14:creationId xmlns:p14="http://schemas.microsoft.com/office/powerpoint/2010/main" val="211552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86DD0B-9A78-425F-BA57-7ACE7BF8084C}"/>
              </a:ext>
            </a:extLst>
          </p:cNvPr>
          <p:cNvSpPr>
            <a:spLocks noGrp="1"/>
          </p:cNvSpPr>
          <p:nvPr>
            <p:ph type="body" idx="1"/>
          </p:nvPr>
        </p:nvSpPr>
        <p:spPr>
          <a:xfrm>
            <a:off x="1388968" y="1371792"/>
            <a:ext cx="8369712" cy="546210"/>
          </a:xfrm>
        </p:spPr>
        <p:txBody>
          <a:bodyPr/>
          <a:lstStyle/>
          <a:p>
            <a:r>
              <a:rPr lang="ru-RU" dirty="0"/>
              <a:t>/</a:t>
            </a:r>
            <a:r>
              <a:rPr lang="ru-RU" dirty="0" err="1"/>
              <a:t>proc</a:t>
            </a:r>
            <a:r>
              <a:rPr lang="ru-RU" dirty="0"/>
              <a:t>/</a:t>
            </a:r>
            <a:r>
              <a:rPr lang="ru-RU" dirty="0" err="1"/>
              <a:t>interrupts</a:t>
            </a:r>
            <a:r>
              <a:rPr lang="ru-RU" dirty="0"/>
              <a:t> - зарегистрированные обработчики прерываний</a:t>
            </a:r>
          </a:p>
        </p:txBody>
      </p:sp>
      <p:sp>
        <p:nvSpPr>
          <p:cNvPr id="3" name="Text Placeholder 2">
            <a:extLst>
              <a:ext uri="{FF2B5EF4-FFF2-40B4-BE49-F238E27FC236}">
                <a16:creationId xmlns:a16="http://schemas.microsoft.com/office/drawing/2014/main" id="{B206305D-BC8E-4824-8D91-D6FF25422CC4}"/>
              </a:ext>
            </a:extLst>
          </p:cNvPr>
          <p:cNvSpPr>
            <a:spLocks noGrp="1"/>
          </p:cNvSpPr>
          <p:nvPr>
            <p:ph type="body" idx="2"/>
          </p:nvPr>
        </p:nvSpPr>
        <p:spPr/>
        <p:txBody>
          <a:bodyPr/>
          <a:lstStyle/>
          <a:p>
            <a:pPr marL="25400" indent="0">
              <a:buNone/>
            </a:pPr>
            <a:r>
              <a:rPr lang="ru-RU" dirty="0"/>
              <a:t>Прерывания в ядре (4/</a:t>
            </a:r>
            <a:r>
              <a:rPr lang="en-US" dirty="0"/>
              <a:t>5</a:t>
            </a:r>
            <a:r>
              <a:rPr lang="ru-RU" dirty="0"/>
              <a:t>). </a:t>
            </a:r>
            <a:r>
              <a:rPr lang="en-US" dirty="0"/>
              <a:t>/proc/interrupts</a:t>
            </a:r>
            <a:endParaRPr lang="ru-RU" dirty="0"/>
          </a:p>
        </p:txBody>
      </p:sp>
      <p:sp>
        <p:nvSpPr>
          <p:cNvPr id="4" name="Slide Number Placeholder 3">
            <a:extLst>
              <a:ext uri="{FF2B5EF4-FFF2-40B4-BE49-F238E27FC236}">
                <a16:creationId xmlns:a16="http://schemas.microsoft.com/office/drawing/2014/main" id="{A0E9E9CA-2428-4043-9E74-2407FCF945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22</a:t>
            </a:fld>
            <a:endParaRPr/>
          </a:p>
        </p:txBody>
      </p:sp>
      <p:sp>
        <p:nvSpPr>
          <p:cNvPr id="6" name="TextBox 5">
            <a:extLst>
              <a:ext uri="{FF2B5EF4-FFF2-40B4-BE49-F238E27FC236}">
                <a16:creationId xmlns:a16="http://schemas.microsoft.com/office/drawing/2014/main" id="{8726646F-31D7-4252-BA25-F6D3B76D78DA}"/>
              </a:ext>
            </a:extLst>
          </p:cNvPr>
          <p:cNvSpPr txBox="1"/>
          <p:nvPr/>
        </p:nvSpPr>
        <p:spPr>
          <a:xfrm>
            <a:off x="2788920" y="1918002"/>
            <a:ext cx="5905784" cy="3970318"/>
          </a:xfrm>
          <a:prstGeom prst="rect">
            <a:avLst/>
          </a:prstGeom>
          <a:noFill/>
        </p:spPr>
        <p:txBody>
          <a:bodyPr wrap="none" rtlCol="0">
            <a:spAutoFit/>
          </a:bodyPr>
          <a:lstStyle/>
          <a:p>
            <a:r>
              <a:rPr lang="en-US" sz="900" dirty="0">
                <a:latin typeface="Courier New" panose="02070309020205020404" pitchFamily="49" charset="0"/>
                <a:cs typeface="Courier New" panose="02070309020205020404" pitchFamily="49" charset="0"/>
              </a:rPr>
              <a:t> CPU0       CPU1       </a:t>
            </a:r>
          </a:p>
          <a:p>
            <a:r>
              <a:rPr lang="en-US" sz="900" dirty="0">
                <a:latin typeface="Courier New" panose="02070309020205020404" pitchFamily="49" charset="0"/>
                <a:cs typeface="Courier New" panose="02070309020205020404" pitchFamily="49" charset="0"/>
              </a:rPr>
              <a:t>  0:         30          0   IO-APIC   2-edge      timer</a:t>
            </a:r>
          </a:p>
          <a:p>
            <a:r>
              <a:rPr lang="en-US" sz="900" dirty="0">
                <a:latin typeface="Courier New" panose="02070309020205020404" pitchFamily="49" charset="0"/>
                <a:cs typeface="Courier New" panose="02070309020205020404" pitchFamily="49" charset="0"/>
              </a:rPr>
              <a:t>  1:       7451          0   IO-APIC   1-edge      i8042</a:t>
            </a:r>
          </a:p>
          <a:p>
            <a:r>
              <a:rPr lang="en-US" sz="900" dirty="0">
                <a:latin typeface="Courier New" panose="02070309020205020404" pitchFamily="49" charset="0"/>
                <a:cs typeface="Courier New" panose="02070309020205020404" pitchFamily="49" charset="0"/>
              </a:rPr>
              <a:t>  8:          0          0   IO-APIC   8-edge      rtc0</a:t>
            </a:r>
          </a:p>
          <a:p>
            <a:r>
              <a:rPr lang="en-US" sz="900" dirty="0">
                <a:latin typeface="Courier New" panose="02070309020205020404" pitchFamily="49" charset="0"/>
                <a:cs typeface="Courier New" panose="02070309020205020404" pitchFamily="49" charset="0"/>
              </a:rPr>
              <a:t>  9:          0          0   IO-APIC   9-fasteoi   </a:t>
            </a:r>
            <a:r>
              <a:rPr lang="en-US" sz="900" dirty="0" err="1">
                <a:latin typeface="Courier New" panose="02070309020205020404" pitchFamily="49" charset="0"/>
                <a:cs typeface="Courier New" panose="02070309020205020404" pitchFamily="49" charset="0"/>
              </a:rPr>
              <a:t>acpi</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12:          0       2352   IO-APIC  12-edge      i8042</a:t>
            </a:r>
          </a:p>
          <a:p>
            <a:r>
              <a:rPr lang="en-US" sz="900" dirty="0">
                <a:latin typeface="Courier New" panose="02070309020205020404" pitchFamily="49" charset="0"/>
                <a:cs typeface="Courier New" panose="02070309020205020404" pitchFamily="49" charset="0"/>
              </a:rPr>
              <a:t> 14:     129171          0   IO-APIC  14-edge      </a:t>
            </a:r>
            <a:r>
              <a:rPr lang="en-US" sz="900" dirty="0" err="1">
                <a:latin typeface="Courier New" panose="02070309020205020404" pitchFamily="49" charset="0"/>
                <a:cs typeface="Courier New" panose="02070309020205020404" pitchFamily="49" charset="0"/>
              </a:rPr>
              <a:t>ata_piix</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15:          0          0   IO-APIC  15-edge      </a:t>
            </a:r>
            <a:r>
              <a:rPr lang="en-US" sz="900" dirty="0" err="1">
                <a:latin typeface="Courier New" panose="02070309020205020404" pitchFamily="49" charset="0"/>
                <a:cs typeface="Courier New" panose="02070309020205020404" pitchFamily="49" charset="0"/>
              </a:rPr>
              <a:t>ata_piix</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18:          0          0   IO-APIC  18-fasteoi   </a:t>
            </a:r>
            <a:r>
              <a:rPr lang="en-US" sz="900" dirty="0" err="1">
                <a:latin typeface="Courier New" panose="02070309020205020404" pitchFamily="49" charset="0"/>
                <a:cs typeface="Courier New" panose="02070309020205020404" pitchFamily="49" charset="0"/>
              </a:rPr>
              <a:t>vboxvideo</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19:      92995        588   IO-APIC  19-fasteoi   enp0s3</a:t>
            </a:r>
          </a:p>
          <a:p>
            <a:r>
              <a:rPr lang="en-US" sz="900" dirty="0">
                <a:latin typeface="Courier New" panose="02070309020205020404" pitchFamily="49" charset="0"/>
                <a:cs typeface="Courier New" panose="02070309020205020404" pitchFamily="49" charset="0"/>
              </a:rPr>
              <a:t> 20:          0      70370   IO-APIC  20-fasteoi   </a:t>
            </a:r>
            <a:r>
              <a:rPr lang="en-US" sz="900" dirty="0" err="1">
                <a:latin typeface="Courier New" panose="02070309020205020404" pitchFamily="49" charset="0"/>
                <a:cs typeface="Courier New" panose="02070309020205020404" pitchFamily="49" charset="0"/>
              </a:rPr>
              <a:t>vboxguest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21:      13110      44769   IO-APIC  21-fasteoi   </a:t>
            </a:r>
            <a:r>
              <a:rPr lang="en-US" sz="900" dirty="0" err="1">
                <a:latin typeface="Courier New" panose="02070309020205020404" pitchFamily="49" charset="0"/>
                <a:cs typeface="Courier New" panose="02070309020205020404" pitchFamily="49" charset="0"/>
              </a:rPr>
              <a:t>ahci</a:t>
            </a:r>
            <a:r>
              <a:rPr lang="en-US" sz="900" dirty="0">
                <a:latin typeface="Courier New" panose="02070309020205020404" pitchFamily="49" charset="0"/>
                <a:cs typeface="Courier New" panose="02070309020205020404" pitchFamily="49" charset="0"/>
              </a:rPr>
              <a:t>[0000:00:0d.0], snd_intel8x0</a:t>
            </a:r>
          </a:p>
          <a:p>
            <a:r>
              <a:rPr lang="en-US" sz="900" dirty="0">
                <a:latin typeface="Courier New" panose="02070309020205020404" pitchFamily="49" charset="0"/>
                <a:cs typeface="Courier New" panose="02070309020205020404" pitchFamily="49" charset="0"/>
              </a:rPr>
              <a:t> 22:         29          0   IO-APIC  22-fasteoi   ohci_hcd:usb1</a:t>
            </a:r>
          </a:p>
          <a:p>
            <a:r>
              <a:rPr lang="en-US" sz="900" dirty="0">
                <a:latin typeface="Courier New" panose="02070309020205020404" pitchFamily="49" charset="0"/>
                <a:cs typeface="Courier New" panose="02070309020205020404" pitchFamily="49" charset="0"/>
              </a:rPr>
              <a:t>NMI:          0          0   Non-maskable interrupts</a:t>
            </a:r>
          </a:p>
          <a:p>
            <a:r>
              <a:rPr lang="en-US" sz="900" dirty="0">
                <a:latin typeface="Courier New" panose="02070309020205020404" pitchFamily="49" charset="0"/>
                <a:cs typeface="Courier New" panose="02070309020205020404" pitchFamily="49" charset="0"/>
              </a:rPr>
              <a:t>LOC:    2974684    4654345   Local timer interrupts</a:t>
            </a:r>
          </a:p>
          <a:p>
            <a:r>
              <a:rPr lang="en-US" sz="900" dirty="0">
                <a:latin typeface="Courier New" panose="02070309020205020404" pitchFamily="49" charset="0"/>
                <a:cs typeface="Courier New" panose="02070309020205020404" pitchFamily="49" charset="0"/>
              </a:rPr>
              <a:t>SPU:          0          0   Spurious interrupts</a:t>
            </a:r>
          </a:p>
          <a:p>
            <a:r>
              <a:rPr lang="en-US" sz="900" dirty="0">
                <a:latin typeface="Courier New" panose="02070309020205020404" pitchFamily="49" charset="0"/>
                <a:cs typeface="Courier New" panose="02070309020205020404" pitchFamily="49" charset="0"/>
              </a:rPr>
              <a:t>PMI:          0          0   Performance monitoring interrupts</a:t>
            </a:r>
          </a:p>
          <a:p>
            <a:r>
              <a:rPr lang="en-US" sz="900" dirty="0">
                <a:latin typeface="Courier New" panose="02070309020205020404" pitchFamily="49" charset="0"/>
                <a:cs typeface="Courier New" panose="02070309020205020404" pitchFamily="49" charset="0"/>
              </a:rPr>
              <a:t>IWI:          0          0   IRQ work interrupts</a:t>
            </a:r>
          </a:p>
          <a:p>
            <a:r>
              <a:rPr lang="en-US" sz="900" dirty="0">
                <a:latin typeface="Courier New" panose="02070309020205020404" pitchFamily="49" charset="0"/>
                <a:cs typeface="Courier New" panose="02070309020205020404" pitchFamily="49" charset="0"/>
              </a:rPr>
              <a:t>RTR:          0          0   APIC ICR read retries</a:t>
            </a:r>
          </a:p>
          <a:p>
            <a:r>
              <a:rPr lang="en-US" sz="900" dirty="0">
                <a:latin typeface="Courier New" panose="02070309020205020404" pitchFamily="49" charset="0"/>
                <a:cs typeface="Courier New" panose="02070309020205020404" pitchFamily="49" charset="0"/>
              </a:rPr>
              <a:t>RES:     349138     268939   Rescheduling interrupts</a:t>
            </a:r>
          </a:p>
          <a:p>
            <a:r>
              <a:rPr lang="en-US" sz="900" dirty="0">
                <a:latin typeface="Courier New" panose="02070309020205020404" pitchFamily="49" charset="0"/>
                <a:cs typeface="Courier New" panose="02070309020205020404" pitchFamily="49" charset="0"/>
              </a:rPr>
              <a:t>CAL:      22334      12260   Function call interrupts</a:t>
            </a:r>
          </a:p>
          <a:p>
            <a:r>
              <a:rPr lang="en-US" sz="900" dirty="0">
                <a:latin typeface="Courier New" panose="02070309020205020404" pitchFamily="49" charset="0"/>
                <a:cs typeface="Courier New" panose="02070309020205020404" pitchFamily="49" charset="0"/>
              </a:rPr>
              <a:t>TLB:       3463       4383   TLB shootdowns</a:t>
            </a:r>
          </a:p>
          <a:p>
            <a:r>
              <a:rPr lang="en-US" sz="900" dirty="0">
                <a:latin typeface="Courier New" panose="02070309020205020404" pitchFamily="49" charset="0"/>
                <a:cs typeface="Courier New" panose="02070309020205020404" pitchFamily="49" charset="0"/>
              </a:rPr>
              <a:t>TRM:          0          0   Thermal event interrupts</a:t>
            </a:r>
          </a:p>
          <a:p>
            <a:r>
              <a:rPr lang="en-US" sz="900" dirty="0">
                <a:latin typeface="Courier New" panose="02070309020205020404" pitchFamily="49" charset="0"/>
                <a:cs typeface="Courier New" panose="02070309020205020404" pitchFamily="49" charset="0"/>
              </a:rPr>
              <a:t>THR:          0          0   Threshold APIC interrupts</a:t>
            </a:r>
          </a:p>
          <a:p>
            <a:r>
              <a:rPr lang="en-US" sz="900" dirty="0">
                <a:latin typeface="Courier New" panose="02070309020205020404" pitchFamily="49" charset="0"/>
                <a:cs typeface="Courier New" panose="02070309020205020404" pitchFamily="49" charset="0"/>
              </a:rPr>
              <a:t>DFR:          0          0   Deferred Error APIC interrupts</a:t>
            </a:r>
          </a:p>
          <a:p>
            <a:r>
              <a:rPr lang="en-US" sz="900" dirty="0">
                <a:latin typeface="Courier New" panose="02070309020205020404" pitchFamily="49" charset="0"/>
                <a:cs typeface="Courier New" panose="02070309020205020404" pitchFamily="49" charset="0"/>
              </a:rPr>
              <a:t>MCE:          0          0   Machine check exceptions</a:t>
            </a:r>
          </a:p>
          <a:p>
            <a:r>
              <a:rPr lang="en-US" sz="900" dirty="0">
                <a:latin typeface="Courier New" panose="02070309020205020404" pitchFamily="49" charset="0"/>
                <a:cs typeface="Courier New" panose="02070309020205020404" pitchFamily="49" charset="0"/>
              </a:rPr>
              <a:t>MCP:        419        419   Machine check polls</a:t>
            </a:r>
          </a:p>
          <a:p>
            <a:r>
              <a:rPr lang="en-US" sz="900" dirty="0">
                <a:latin typeface="Courier New" panose="02070309020205020404" pitchFamily="49" charset="0"/>
                <a:cs typeface="Courier New" panose="02070309020205020404" pitchFamily="49" charset="0"/>
              </a:rPr>
              <a:t>HYP:          0          0   Hypervisor callback interrupts</a:t>
            </a:r>
            <a:endParaRPr lang="ru-RU"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27331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B5F6B7-5A97-48A8-B4FC-BA9CDE7F6CAC}"/>
              </a:ext>
            </a:extLst>
          </p:cNvPr>
          <p:cNvSpPr>
            <a:spLocks noGrp="1"/>
          </p:cNvSpPr>
          <p:nvPr>
            <p:ph type="body" idx="1"/>
          </p:nvPr>
        </p:nvSpPr>
        <p:spPr>
          <a:xfrm>
            <a:off x="982569" y="1612532"/>
            <a:ext cx="5408072" cy="1745090"/>
          </a:xfrm>
        </p:spPr>
        <p:txBody>
          <a:bodyPr/>
          <a:lstStyle/>
          <a:p>
            <a:pPr fontAlgn="base"/>
            <a:r>
              <a:rPr lang="ru-RU" dirty="0">
                <a:latin typeface="+mn-lt"/>
              </a:rPr>
              <a:t>Решения для откладывания </a:t>
            </a:r>
            <a:r>
              <a:rPr lang="en-US" dirty="0">
                <a:latin typeface="+mn-lt"/>
              </a:rPr>
              <a:t>bottom half:</a:t>
            </a:r>
          </a:p>
          <a:p>
            <a:pPr marL="685800" indent="-457200" fontAlgn="base">
              <a:buFont typeface="Arial" panose="020B0604020202020204" pitchFamily="34" charset="0"/>
              <a:buChar char="•"/>
            </a:pPr>
            <a:r>
              <a:rPr lang="en-US" dirty="0" err="1">
                <a:latin typeface="+mn-lt"/>
              </a:rPr>
              <a:t>softirq</a:t>
            </a:r>
            <a:endParaRPr lang="en-US" dirty="0">
              <a:latin typeface="+mn-lt"/>
            </a:endParaRPr>
          </a:p>
          <a:p>
            <a:pPr marL="685800" indent="-457200" fontAlgn="base">
              <a:buFont typeface="Arial" panose="020B0604020202020204" pitchFamily="34" charset="0"/>
              <a:buChar char="•"/>
            </a:pPr>
            <a:r>
              <a:rPr lang="en-US" dirty="0" err="1">
                <a:latin typeface="+mn-lt"/>
              </a:rPr>
              <a:t>tasklet</a:t>
            </a:r>
            <a:endParaRPr lang="en-US" dirty="0">
              <a:latin typeface="+mn-lt"/>
            </a:endParaRPr>
          </a:p>
          <a:p>
            <a:pPr marL="685800" indent="-457200" fontAlgn="base">
              <a:buFont typeface="Arial" panose="020B0604020202020204" pitchFamily="34" charset="0"/>
              <a:buChar char="•"/>
            </a:pPr>
            <a:r>
              <a:rPr lang="en-US" dirty="0" err="1">
                <a:latin typeface="+mn-lt"/>
              </a:rPr>
              <a:t>workqueue</a:t>
            </a:r>
            <a:endParaRPr lang="en-US" dirty="0">
              <a:latin typeface="+mn-lt"/>
            </a:endParaRPr>
          </a:p>
          <a:p>
            <a:endParaRPr lang="ru-RU" dirty="0">
              <a:latin typeface="+mn-lt"/>
            </a:endParaRPr>
          </a:p>
        </p:txBody>
      </p:sp>
      <p:sp>
        <p:nvSpPr>
          <p:cNvPr id="3" name="Text Placeholder 2">
            <a:extLst>
              <a:ext uri="{FF2B5EF4-FFF2-40B4-BE49-F238E27FC236}">
                <a16:creationId xmlns:a16="http://schemas.microsoft.com/office/drawing/2014/main" id="{D2FF6B86-79E3-422E-B72C-422F8463F8CD}"/>
              </a:ext>
            </a:extLst>
          </p:cNvPr>
          <p:cNvSpPr>
            <a:spLocks noGrp="1"/>
          </p:cNvSpPr>
          <p:nvPr>
            <p:ph type="body" idx="2"/>
          </p:nvPr>
        </p:nvSpPr>
        <p:spPr/>
        <p:txBody>
          <a:bodyPr/>
          <a:lstStyle/>
          <a:p>
            <a:pPr marL="25400" indent="0">
              <a:buNone/>
            </a:pPr>
            <a:r>
              <a:rPr lang="ru-RU" dirty="0"/>
              <a:t>Прерывания в ядре (5/5). </a:t>
            </a:r>
            <a:r>
              <a:rPr lang="en-US" dirty="0"/>
              <a:t>Bottom Half</a:t>
            </a:r>
            <a:endParaRPr lang="ru-RU" dirty="0"/>
          </a:p>
        </p:txBody>
      </p:sp>
      <p:sp>
        <p:nvSpPr>
          <p:cNvPr id="4" name="Slide Number Placeholder 3">
            <a:extLst>
              <a:ext uri="{FF2B5EF4-FFF2-40B4-BE49-F238E27FC236}">
                <a16:creationId xmlns:a16="http://schemas.microsoft.com/office/drawing/2014/main" id="{DCA97EDC-2682-476E-A2E1-859A967EC9DA}"/>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23</a:t>
            </a:fld>
            <a:endParaRPr/>
          </a:p>
        </p:txBody>
      </p:sp>
      <p:sp>
        <p:nvSpPr>
          <p:cNvPr id="5" name="TextBox 4">
            <a:extLst>
              <a:ext uri="{FF2B5EF4-FFF2-40B4-BE49-F238E27FC236}">
                <a16:creationId xmlns:a16="http://schemas.microsoft.com/office/drawing/2014/main" id="{5D663D17-698B-404C-A80F-7C3136E8C3B0}"/>
              </a:ext>
            </a:extLst>
          </p:cNvPr>
          <p:cNvSpPr txBox="1"/>
          <p:nvPr/>
        </p:nvSpPr>
        <p:spPr>
          <a:xfrm>
            <a:off x="2727930" y="3510798"/>
            <a:ext cx="6736139" cy="738664"/>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aux | grep </a:t>
            </a:r>
            <a:r>
              <a:rPr lang="en-US" dirty="0" err="1">
                <a:latin typeface="Courier New" panose="02070309020205020404" pitchFamily="49" charset="0"/>
                <a:cs typeface="Courier New" panose="02070309020205020404" pitchFamily="49" charset="0"/>
              </a:rPr>
              <a:t>softirq</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root         7  0.0  0.0      S    </a:t>
            </a:r>
            <a:r>
              <a:rPr lang="ru-RU" dirty="0">
                <a:latin typeface="Courier New" panose="02070309020205020404" pitchFamily="49" charset="0"/>
                <a:cs typeface="Courier New" panose="02070309020205020404" pitchFamily="49" charset="0"/>
              </a:rPr>
              <a:t>мар20   0:00 [</a:t>
            </a:r>
            <a:r>
              <a:rPr lang="en-US" dirty="0" err="1">
                <a:latin typeface="Courier New" panose="02070309020205020404" pitchFamily="49" charset="0"/>
                <a:cs typeface="Courier New" panose="02070309020205020404" pitchFamily="49" charset="0"/>
              </a:rPr>
              <a:t>ksoftirqd</a:t>
            </a:r>
            <a:r>
              <a:rPr lang="en-US" dirty="0">
                <a:latin typeface="Courier New" panose="02070309020205020404" pitchFamily="49" charset="0"/>
                <a:cs typeface="Courier New" panose="02070309020205020404" pitchFamily="49" charset="0"/>
              </a:rPr>
              <a:t>/0]</a:t>
            </a:r>
          </a:p>
          <a:p>
            <a:r>
              <a:rPr lang="en-US" dirty="0">
                <a:latin typeface="Courier New" panose="02070309020205020404" pitchFamily="49" charset="0"/>
                <a:cs typeface="Courier New" panose="02070309020205020404" pitchFamily="49" charset="0"/>
              </a:rPr>
              <a:t>root        16  0.0  0.0      S    </a:t>
            </a:r>
            <a:r>
              <a:rPr lang="ru-RU" dirty="0">
                <a:latin typeface="Courier New" panose="02070309020205020404" pitchFamily="49" charset="0"/>
                <a:cs typeface="Courier New" panose="02070309020205020404" pitchFamily="49" charset="0"/>
              </a:rPr>
              <a:t>мар20   0:00 [</a:t>
            </a:r>
            <a:r>
              <a:rPr lang="en-US" dirty="0" err="1">
                <a:latin typeface="Courier New" panose="02070309020205020404" pitchFamily="49" charset="0"/>
                <a:cs typeface="Courier New" panose="02070309020205020404" pitchFamily="49" charset="0"/>
              </a:rPr>
              <a:t>ksoftirqd</a:t>
            </a:r>
            <a:r>
              <a:rPr lang="en-US" dirty="0">
                <a:latin typeface="Courier New" panose="02070309020205020404" pitchFamily="49" charset="0"/>
                <a:cs typeface="Courier New" panose="02070309020205020404" pitchFamily="49" charset="0"/>
              </a:rPr>
              <a:t>/1]</a:t>
            </a:r>
            <a:endParaRPr lang="ru-RU"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54DCB44A-B172-4DAB-B71A-F8E5B4CA57DC}"/>
              </a:ext>
            </a:extLst>
          </p:cNvPr>
          <p:cNvSpPr txBox="1"/>
          <p:nvPr/>
        </p:nvSpPr>
        <p:spPr>
          <a:xfrm>
            <a:off x="3439130" y="4236599"/>
            <a:ext cx="4897495" cy="307777"/>
          </a:xfrm>
          <a:prstGeom prst="rect">
            <a:avLst/>
          </a:prstGeom>
          <a:noFill/>
        </p:spPr>
        <p:txBody>
          <a:bodyPr wrap="none" rtlCol="0">
            <a:spAutoFit/>
          </a:bodyPr>
          <a:lstStyle/>
          <a:p>
            <a:r>
              <a:rPr lang="ru-RU" dirty="0"/>
              <a:t>Рабочие потоки ядра для выполнения </a:t>
            </a:r>
            <a:r>
              <a:rPr lang="ru-RU" dirty="0" err="1"/>
              <a:t>softirq</a:t>
            </a:r>
            <a:r>
              <a:rPr lang="ru-RU" dirty="0"/>
              <a:t> и </a:t>
            </a:r>
            <a:r>
              <a:rPr lang="ru-RU" dirty="0" err="1"/>
              <a:t>tasklet-ов</a:t>
            </a:r>
            <a:endParaRPr lang="ru-RU" dirty="0"/>
          </a:p>
        </p:txBody>
      </p:sp>
      <p:sp>
        <p:nvSpPr>
          <p:cNvPr id="7" name="TextBox 6">
            <a:extLst>
              <a:ext uri="{FF2B5EF4-FFF2-40B4-BE49-F238E27FC236}">
                <a16:creationId xmlns:a16="http://schemas.microsoft.com/office/drawing/2014/main" id="{5C538850-C3E2-42D7-919B-88D259CFB0ED}"/>
              </a:ext>
            </a:extLst>
          </p:cNvPr>
          <p:cNvSpPr txBox="1"/>
          <p:nvPr/>
        </p:nvSpPr>
        <p:spPr>
          <a:xfrm>
            <a:off x="1198880" y="5034280"/>
            <a:ext cx="2571538" cy="738664"/>
          </a:xfrm>
          <a:prstGeom prst="rect">
            <a:avLst/>
          </a:prstGeom>
          <a:noFill/>
        </p:spPr>
        <p:txBody>
          <a:bodyPr wrap="none" rtlCol="0">
            <a:spAutoFit/>
          </a:bodyPr>
          <a:lstStyle/>
          <a:p>
            <a:pPr algn="ctr"/>
            <a:r>
              <a:rPr lang="ru-RU" u="sng" dirty="0"/>
              <a:t>Программные</a:t>
            </a:r>
            <a:r>
              <a:rPr lang="ru-RU" dirty="0"/>
              <a:t> прерывания –</a:t>
            </a:r>
            <a:br>
              <a:rPr lang="en-US" dirty="0"/>
            </a:br>
            <a:r>
              <a:rPr lang="ru-RU" dirty="0"/>
              <a:t>основная часть ядра, нет</a:t>
            </a:r>
            <a:br>
              <a:rPr lang="en-US" dirty="0"/>
            </a:br>
            <a:r>
              <a:rPr lang="ru-RU" dirty="0" err="1"/>
              <a:t>Bottom</a:t>
            </a:r>
            <a:r>
              <a:rPr lang="ru-RU" dirty="0"/>
              <a:t> </a:t>
            </a:r>
            <a:r>
              <a:rPr lang="ru-RU" dirty="0" err="1"/>
              <a:t>Half</a:t>
            </a:r>
            <a:endParaRPr lang="ru-RU" dirty="0"/>
          </a:p>
        </p:txBody>
      </p:sp>
      <p:sp>
        <p:nvSpPr>
          <p:cNvPr id="8" name="TextBox 7">
            <a:extLst>
              <a:ext uri="{FF2B5EF4-FFF2-40B4-BE49-F238E27FC236}">
                <a16:creationId xmlns:a16="http://schemas.microsoft.com/office/drawing/2014/main" id="{A568CF4B-FDF4-4D4B-B3AF-FAB8D1B11805}"/>
              </a:ext>
            </a:extLst>
          </p:cNvPr>
          <p:cNvSpPr txBox="1"/>
          <p:nvPr/>
        </p:nvSpPr>
        <p:spPr>
          <a:xfrm>
            <a:off x="7863840" y="5034280"/>
            <a:ext cx="2432076" cy="523220"/>
          </a:xfrm>
          <a:prstGeom prst="rect">
            <a:avLst/>
          </a:prstGeom>
          <a:noFill/>
        </p:spPr>
        <p:txBody>
          <a:bodyPr wrap="none" rtlCol="0">
            <a:spAutoFit/>
          </a:bodyPr>
          <a:lstStyle/>
          <a:p>
            <a:pPr algn="ctr"/>
            <a:r>
              <a:rPr lang="ru-RU" u="sng" dirty="0"/>
              <a:t>Аппаратные</a:t>
            </a:r>
            <a:r>
              <a:rPr lang="ru-RU" dirty="0"/>
              <a:t> прерывания –</a:t>
            </a:r>
            <a:br>
              <a:rPr lang="en-US" dirty="0"/>
            </a:br>
            <a:r>
              <a:rPr lang="ru-RU" dirty="0"/>
              <a:t>драйвера, есть </a:t>
            </a:r>
            <a:r>
              <a:rPr lang="ru-RU" dirty="0" err="1"/>
              <a:t>Bottom</a:t>
            </a:r>
            <a:r>
              <a:rPr lang="ru-RU" dirty="0"/>
              <a:t> </a:t>
            </a:r>
            <a:r>
              <a:rPr lang="ru-RU" dirty="0" err="1"/>
              <a:t>Half</a:t>
            </a:r>
            <a:endParaRPr lang="ru-RU" dirty="0"/>
          </a:p>
        </p:txBody>
      </p:sp>
    </p:spTree>
    <p:extLst>
      <p:ext uri="{BB962C8B-B14F-4D97-AF65-F5344CB8AC3E}">
        <p14:creationId xmlns:p14="http://schemas.microsoft.com/office/powerpoint/2010/main" val="641492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t>Вопросы (1/</a:t>
            </a:r>
            <a:r>
              <a:rPr lang="en-US" dirty="0"/>
              <a:t>3</a:t>
            </a:r>
            <a:r>
              <a:rPr lang="ru-RU" dirty="0"/>
              <a:t>)</a:t>
            </a:r>
            <a:endParaRPr dirty="0"/>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dirty="0"/>
              <a:t>#0</a:t>
            </a:r>
            <a:fld id="{00000000-1234-1234-1234-123412341234}" type="slidenum">
              <a:rPr lang="ru-RU"/>
              <a:t>24</a:t>
            </a:fld>
            <a:endParaRPr dirty="0"/>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Два типа прерываний, и для чего нужны?</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951024" y="2736006"/>
            <a:ext cx="745717" cy="307777"/>
          </a:xfrm>
          <a:prstGeom prst="rect">
            <a:avLst/>
          </a:prstGeom>
        </p:spPr>
        <p:txBody>
          <a:bodyPr wrap="none">
            <a:spAutoFit/>
          </a:bodyPr>
          <a:lstStyle/>
          <a:p>
            <a:r>
              <a:rPr lang="ru-RU" dirty="0">
                <a:latin typeface="Open Sans"/>
              </a:rPr>
              <a:t>1 балл</a:t>
            </a:r>
            <a:endParaRPr lang="ru-RU" dirty="0"/>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48E77CD9-5925-4451-BC7D-13EA580E34E1}"/>
              </a:ext>
            </a:extLst>
          </p:cNvPr>
          <p:cNvSpPr txBox="1"/>
          <p:nvPr/>
        </p:nvSpPr>
        <p:spPr>
          <a:xfrm>
            <a:off x="2212730" y="2889894"/>
            <a:ext cx="6309947" cy="1569660"/>
          </a:xfrm>
          <a:prstGeom prst="rect">
            <a:avLst/>
          </a:prstGeom>
          <a:noFill/>
        </p:spPr>
        <p:txBody>
          <a:bodyPr wrap="square" rtlCol="0">
            <a:spAutoFit/>
          </a:bodyPr>
          <a:lstStyle/>
          <a:p>
            <a:pPr algn="ctr"/>
            <a:r>
              <a:rPr lang="ru-RU" sz="2400" dirty="0"/>
              <a:t>Аппаратные и программные. Аппаратные для асинхронной работы с периферией. Программные для обработки исключительных ситуаций.</a:t>
            </a:r>
          </a:p>
        </p:txBody>
      </p:sp>
    </p:spTree>
    <p:extLst>
      <p:ext uri="{BB962C8B-B14F-4D97-AF65-F5344CB8AC3E}">
        <p14:creationId xmlns:p14="http://schemas.microsoft.com/office/powerpoint/2010/main" val="231775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t>Вопросы (2/</a:t>
            </a:r>
            <a:r>
              <a:rPr lang="en-US" dirty="0"/>
              <a:t>3</a:t>
            </a:r>
            <a:r>
              <a:rPr lang="ru-RU" dirty="0"/>
              <a:t>)</a:t>
            </a:r>
            <a:endParaRPr dirty="0"/>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dirty="0"/>
              <a:t>#0</a:t>
            </a:r>
            <a:fld id="{00000000-1234-1234-1234-123412341234}" type="slidenum">
              <a:rPr lang="ru-RU"/>
              <a:t>25</a:t>
            </a:fld>
            <a:endParaRPr dirty="0"/>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954107"/>
          </a:xfrm>
          <a:prstGeom prst="rect">
            <a:avLst/>
          </a:prstGeom>
        </p:spPr>
        <p:txBody>
          <a:bodyPr wrap="square">
            <a:spAutoFit/>
          </a:bodyPr>
          <a:lstStyle/>
          <a:p>
            <a:pPr algn="ctr"/>
            <a:r>
              <a:rPr lang="ru-RU" sz="2800" dirty="0">
                <a:latin typeface="+mn-lt"/>
              </a:rPr>
              <a:t>Куда</a:t>
            </a:r>
            <a:r>
              <a:rPr lang="ru-RU" sz="2800" dirty="0">
                <a:latin typeface="Open Sans"/>
              </a:rPr>
              <a:t> поступают аппаратные прерывания?</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951024" y="2736006"/>
            <a:ext cx="745717" cy="307777"/>
          </a:xfrm>
          <a:prstGeom prst="rect">
            <a:avLst/>
          </a:prstGeom>
        </p:spPr>
        <p:txBody>
          <a:bodyPr wrap="none">
            <a:spAutoFit/>
          </a:bodyPr>
          <a:lstStyle/>
          <a:p>
            <a:r>
              <a:rPr lang="ru-RU" dirty="0">
                <a:latin typeface="Open Sans"/>
              </a:rPr>
              <a:t>1 балл</a:t>
            </a:r>
            <a:endParaRPr lang="ru-RU" dirty="0"/>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48E77CD9-5925-4451-BC7D-13EA580E34E1}"/>
              </a:ext>
            </a:extLst>
          </p:cNvPr>
          <p:cNvSpPr txBox="1"/>
          <p:nvPr/>
        </p:nvSpPr>
        <p:spPr>
          <a:xfrm>
            <a:off x="2212730" y="2889894"/>
            <a:ext cx="6309947" cy="1200329"/>
          </a:xfrm>
          <a:prstGeom prst="rect">
            <a:avLst/>
          </a:prstGeom>
          <a:noFill/>
        </p:spPr>
        <p:txBody>
          <a:bodyPr wrap="square" rtlCol="0">
            <a:spAutoFit/>
          </a:bodyPr>
          <a:lstStyle/>
          <a:p>
            <a:pPr algn="ctr"/>
            <a:r>
              <a:rPr lang="ru-RU" sz="2400" dirty="0"/>
              <a:t>PIC или APIC - </a:t>
            </a:r>
            <a:r>
              <a:rPr lang="ru-RU" sz="2400" dirty="0" err="1"/>
              <a:t>Programmable</a:t>
            </a:r>
            <a:r>
              <a:rPr lang="ru-RU" sz="2400" dirty="0"/>
              <a:t> </a:t>
            </a:r>
            <a:r>
              <a:rPr lang="ru-RU" sz="2400" dirty="0" err="1"/>
              <a:t>Interrupt</a:t>
            </a:r>
            <a:r>
              <a:rPr lang="ru-RU" sz="2400" dirty="0"/>
              <a:t> </a:t>
            </a:r>
            <a:r>
              <a:rPr lang="ru-RU" sz="2400" dirty="0" err="1"/>
              <a:t>Controller</a:t>
            </a:r>
            <a:r>
              <a:rPr lang="ru-RU" sz="2400" dirty="0"/>
              <a:t>. Только оттуда они подаются на процессор, по одному.</a:t>
            </a:r>
          </a:p>
        </p:txBody>
      </p:sp>
    </p:spTree>
    <p:extLst>
      <p:ext uri="{BB962C8B-B14F-4D97-AF65-F5344CB8AC3E}">
        <p14:creationId xmlns:p14="http://schemas.microsoft.com/office/powerpoint/2010/main" val="1582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t>Вопросы (3/</a:t>
            </a:r>
            <a:r>
              <a:rPr lang="en-US" dirty="0"/>
              <a:t>3</a:t>
            </a:r>
            <a:r>
              <a:rPr lang="ru-RU" dirty="0"/>
              <a:t>)</a:t>
            </a:r>
            <a:endParaRPr dirty="0"/>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dirty="0"/>
              <a:t>#0</a:t>
            </a:r>
            <a:fld id="{00000000-1234-1234-1234-123412341234}" type="slidenum">
              <a:rPr lang="ru-RU"/>
              <a:t>26</a:t>
            </a:fld>
            <a:endParaRPr dirty="0"/>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954107"/>
          </a:xfrm>
          <a:prstGeom prst="rect">
            <a:avLst/>
          </a:prstGeom>
        </p:spPr>
        <p:txBody>
          <a:bodyPr wrap="square">
            <a:spAutoFit/>
          </a:bodyPr>
          <a:lstStyle/>
          <a:p>
            <a:pPr algn="ctr"/>
            <a:r>
              <a:rPr lang="ru-RU" sz="2800" dirty="0">
                <a:latin typeface="+mn-lt"/>
              </a:rPr>
              <a:t>Откуда и как ядро берет обработчик прерывания?</a:t>
            </a:r>
          </a:p>
        </p:txBody>
      </p:sp>
      <p:sp>
        <p:nvSpPr>
          <p:cNvPr id="6" name="Rectangle 5">
            <a:extLst>
              <a:ext uri="{FF2B5EF4-FFF2-40B4-BE49-F238E27FC236}">
                <a16:creationId xmlns:a16="http://schemas.microsoft.com/office/drawing/2014/main" id="{A4A40DA5-3E19-461E-9EEE-F62772A31052}"/>
              </a:ext>
            </a:extLst>
          </p:cNvPr>
          <p:cNvSpPr/>
          <p:nvPr/>
        </p:nvSpPr>
        <p:spPr>
          <a:xfrm>
            <a:off x="951024" y="2736006"/>
            <a:ext cx="745717" cy="307777"/>
          </a:xfrm>
          <a:prstGeom prst="rect">
            <a:avLst/>
          </a:prstGeom>
        </p:spPr>
        <p:txBody>
          <a:bodyPr wrap="none">
            <a:spAutoFit/>
          </a:bodyPr>
          <a:lstStyle/>
          <a:p>
            <a:r>
              <a:rPr lang="ru-RU" dirty="0">
                <a:latin typeface="Open Sans"/>
              </a:rPr>
              <a:t>1 балл</a:t>
            </a:r>
            <a:endParaRPr lang="ru-RU" dirty="0"/>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48E77CD9-5925-4451-BC7D-13EA580E34E1}"/>
              </a:ext>
            </a:extLst>
          </p:cNvPr>
          <p:cNvSpPr txBox="1"/>
          <p:nvPr/>
        </p:nvSpPr>
        <p:spPr>
          <a:xfrm>
            <a:off x="2212730" y="2889894"/>
            <a:ext cx="6309947" cy="1200329"/>
          </a:xfrm>
          <a:prstGeom prst="rect">
            <a:avLst/>
          </a:prstGeom>
          <a:noFill/>
        </p:spPr>
        <p:txBody>
          <a:bodyPr wrap="square" rtlCol="0">
            <a:spAutoFit/>
          </a:bodyPr>
          <a:lstStyle/>
          <a:p>
            <a:pPr algn="ctr"/>
            <a:r>
              <a:rPr lang="ru-RU" sz="2400" dirty="0"/>
              <a:t>Из IDT - </a:t>
            </a:r>
            <a:r>
              <a:rPr lang="ru-RU" sz="2400" dirty="0" err="1"/>
              <a:t>Interrupt</a:t>
            </a:r>
            <a:r>
              <a:rPr lang="ru-RU" sz="2400" dirty="0"/>
              <a:t> </a:t>
            </a:r>
            <a:r>
              <a:rPr lang="ru-RU" sz="2400" dirty="0" err="1"/>
              <a:t>Descriptor</a:t>
            </a:r>
            <a:r>
              <a:rPr lang="ru-RU" sz="2400" dirty="0"/>
              <a:t> </a:t>
            </a:r>
            <a:r>
              <a:rPr lang="ru-RU" sz="2400" dirty="0" err="1"/>
              <a:t>Table</a:t>
            </a:r>
            <a:r>
              <a:rPr lang="ru-RU" sz="2400" dirty="0"/>
              <a:t>. Она лежит в памяти, и ее начало сохранено ядром в регистр </a:t>
            </a:r>
            <a:r>
              <a:rPr lang="ru-RU" sz="2400" dirty="0" err="1"/>
              <a:t>idtr</a:t>
            </a:r>
            <a:r>
              <a:rPr lang="ru-RU" sz="2400" dirty="0"/>
              <a:t>.</a:t>
            </a:r>
          </a:p>
        </p:txBody>
      </p:sp>
    </p:spTree>
    <p:extLst>
      <p:ext uri="{BB962C8B-B14F-4D97-AF65-F5344CB8AC3E}">
        <p14:creationId xmlns:p14="http://schemas.microsoft.com/office/powerpoint/2010/main" val="366725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F8BA5-DC6C-45B4-81C8-8D5E74ED5EC7}"/>
              </a:ext>
            </a:extLst>
          </p:cNvPr>
          <p:cNvSpPr>
            <a:spLocks noGrp="1"/>
          </p:cNvSpPr>
          <p:nvPr>
            <p:ph type="body" idx="2"/>
          </p:nvPr>
        </p:nvSpPr>
        <p:spPr/>
        <p:txBody>
          <a:bodyPr/>
          <a:lstStyle/>
          <a:p>
            <a:pPr marL="25400" indent="0">
              <a:buNone/>
            </a:pPr>
            <a:r>
              <a:rPr lang="ru-RU" dirty="0"/>
              <a:t>Сигналы (1/10)</a:t>
            </a:r>
          </a:p>
        </p:txBody>
      </p:sp>
      <p:sp>
        <p:nvSpPr>
          <p:cNvPr id="4" name="Slide Number Placeholder 3">
            <a:extLst>
              <a:ext uri="{FF2B5EF4-FFF2-40B4-BE49-F238E27FC236}">
                <a16:creationId xmlns:a16="http://schemas.microsoft.com/office/drawing/2014/main" id="{F4A14635-FBC7-41D7-B2E3-323EEBAF440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27</a:t>
            </a:fld>
            <a:endParaRPr/>
          </a:p>
        </p:txBody>
      </p:sp>
      <p:sp>
        <p:nvSpPr>
          <p:cNvPr id="5" name="Rectangle 4">
            <a:extLst>
              <a:ext uri="{FF2B5EF4-FFF2-40B4-BE49-F238E27FC236}">
                <a16:creationId xmlns:a16="http://schemas.microsoft.com/office/drawing/2014/main" id="{AC8E1A85-B30C-4E01-B329-B7CCE5C80C00}"/>
              </a:ext>
            </a:extLst>
          </p:cNvPr>
          <p:cNvSpPr/>
          <p:nvPr/>
        </p:nvSpPr>
        <p:spPr>
          <a:xfrm>
            <a:off x="3048000" y="1819731"/>
            <a:ext cx="6096000" cy="923330"/>
          </a:xfrm>
          <a:prstGeom prst="rect">
            <a:avLst/>
          </a:prstGeom>
        </p:spPr>
        <p:txBody>
          <a:bodyPr>
            <a:spAutoFit/>
          </a:bodyPr>
          <a:lstStyle/>
          <a:p>
            <a:pPr algn="ctr" fontAlgn="base"/>
            <a:r>
              <a:rPr lang="ru-RU" sz="1800" dirty="0">
                <a:latin typeface="+mn-lt"/>
              </a:rPr>
              <a:t>Прерывания - </a:t>
            </a:r>
            <a:r>
              <a:rPr lang="ru-RU" sz="1800" b="1" i="1" dirty="0">
                <a:latin typeface="+mn-lt"/>
              </a:rPr>
              <a:t>только в ядре</a:t>
            </a:r>
            <a:r>
              <a:rPr lang="ru-RU" sz="1800" i="1" dirty="0">
                <a:latin typeface="+mn-lt"/>
              </a:rPr>
              <a:t>.</a:t>
            </a:r>
          </a:p>
          <a:p>
            <a:pPr algn="ctr" fontAlgn="base"/>
            <a:r>
              <a:rPr lang="ru-RU" sz="1800" b="1" dirty="0">
                <a:latin typeface="+mn-lt"/>
              </a:rPr>
              <a:t>Сигналы</a:t>
            </a:r>
            <a:r>
              <a:rPr lang="ru-RU" sz="1800" dirty="0">
                <a:latin typeface="+mn-lt"/>
              </a:rPr>
              <a:t> - аналог прерываний в </a:t>
            </a:r>
            <a:r>
              <a:rPr lang="ru-RU" sz="1800" dirty="0" err="1">
                <a:latin typeface="+mn-lt"/>
              </a:rPr>
              <a:t>userspace</a:t>
            </a:r>
            <a:r>
              <a:rPr lang="ru-RU" sz="1800" dirty="0">
                <a:latin typeface="+mn-lt"/>
              </a:rPr>
              <a:t>. Сигнал сохраняет контекст процесса и вызывает обработчик.</a:t>
            </a:r>
          </a:p>
        </p:txBody>
      </p:sp>
      <p:pic>
        <p:nvPicPr>
          <p:cNvPr id="6" name="Picture 5">
            <a:extLst>
              <a:ext uri="{FF2B5EF4-FFF2-40B4-BE49-F238E27FC236}">
                <a16:creationId xmlns:a16="http://schemas.microsoft.com/office/drawing/2014/main" id="{7CDC543B-5891-4B7A-8F61-A46448BB38E1}"/>
              </a:ext>
            </a:extLst>
          </p:cNvPr>
          <p:cNvPicPr>
            <a:picLocks noChangeAspect="1"/>
          </p:cNvPicPr>
          <p:nvPr/>
        </p:nvPicPr>
        <p:blipFill>
          <a:blip r:embed="rId3"/>
          <a:stretch>
            <a:fillRect/>
          </a:stretch>
        </p:blipFill>
        <p:spPr>
          <a:xfrm>
            <a:off x="2004060" y="2950261"/>
            <a:ext cx="8183880" cy="3026810"/>
          </a:xfrm>
          <a:prstGeom prst="rect">
            <a:avLst/>
          </a:prstGeom>
        </p:spPr>
      </p:pic>
    </p:spTree>
    <p:extLst>
      <p:ext uri="{BB962C8B-B14F-4D97-AF65-F5344CB8AC3E}">
        <p14:creationId xmlns:p14="http://schemas.microsoft.com/office/powerpoint/2010/main" val="3895670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F8BA5-DC6C-45B4-81C8-8D5E74ED5EC7}"/>
              </a:ext>
            </a:extLst>
          </p:cNvPr>
          <p:cNvSpPr>
            <a:spLocks noGrp="1"/>
          </p:cNvSpPr>
          <p:nvPr>
            <p:ph type="body" idx="2"/>
          </p:nvPr>
        </p:nvSpPr>
        <p:spPr/>
        <p:txBody>
          <a:bodyPr/>
          <a:lstStyle/>
          <a:p>
            <a:pPr marL="25400" indent="0">
              <a:buNone/>
            </a:pPr>
            <a:r>
              <a:rPr lang="ru-RU" dirty="0"/>
              <a:t>Сигналы (2/10). </a:t>
            </a:r>
            <a:r>
              <a:rPr lang="en-US" dirty="0"/>
              <a:t>signal</a:t>
            </a:r>
            <a:endParaRPr lang="ru-RU" dirty="0"/>
          </a:p>
        </p:txBody>
      </p:sp>
      <p:sp>
        <p:nvSpPr>
          <p:cNvPr id="4" name="Slide Number Placeholder 3">
            <a:extLst>
              <a:ext uri="{FF2B5EF4-FFF2-40B4-BE49-F238E27FC236}">
                <a16:creationId xmlns:a16="http://schemas.microsoft.com/office/drawing/2014/main" id="{F4A14635-FBC7-41D7-B2E3-323EEBAF440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28</a:t>
            </a:fld>
            <a:endParaRPr/>
          </a:p>
        </p:txBody>
      </p:sp>
      <p:sp>
        <p:nvSpPr>
          <p:cNvPr id="2" name="Rectangle 1">
            <a:extLst>
              <a:ext uri="{FF2B5EF4-FFF2-40B4-BE49-F238E27FC236}">
                <a16:creationId xmlns:a16="http://schemas.microsoft.com/office/drawing/2014/main" id="{A7FAEFD1-60A1-4880-A4F2-301C2C7AEE57}"/>
              </a:ext>
            </a:extLst>
          </p:cNvPr>
          <p:cNvSpPr/>
          <p:nvPr/>
        </p:nvSpPr>
        <p:spPr>
          <a:xfrm>
            <a:off x="1117600" y="1979773"/>
            <a:ext cx="6954520" cy="1323439"/>
          </a:xfrm>
          <a:prstGeom prst="rect">
            <a:avLst/>
          </a:prstGeom>
        </p:spPr>
        <p:txBody>
          <a:bodyPr wrap="square">
            <a:spAutoFit/>
          </a:bodyPr>
          <a:lstStyle/>
          <a:p>
            <a:r>
              <a:rPr lang="ru-RU" sz="1600" dirty="0">
                <a:latin typeface="Courier New" panose="02070309020205020404" pitchFamily="49" charset="0"/>
                <a:cs typeface="Courier New" panose="02070309020205020404" pitchFamily="49" charset="0"/>
              </a:rPr>
              <a:t>#</a:t>
            </a:r>
            <a:r>
              <a:rPr lang="ru-RU" sz="1600" dirty="0" err="1">
                <a:latin typeface="Courier New" panose="02070309020205020404" pitchFamily="49" charset="0"/>
                <a:cs typeface="Courier New" panose="02070309020205020404" pitchFamily="49" charset="0"/>
              </a:rPr>
              <a:t>include</a:t>
            </a:r>
            <a:r>
              <a:rPr lang="ru-RU" sz="1600" dirty="0">
                <a:latin typeface="Courier New" panose="02070309020205020404" pitchFamily="49" charset="0"/>
                <a:cs typeface="Courier New" panose="02070309020205020404" pitchFamily="49" charset="0"/>
              </a:rPr>
              <a:t> &lt;</a:t>
            </a:r>
            <a:r>
              <a:rPr lang="ru-RU" sz="1600" dirty="0" err="1">
                <a:latin typeface="Courier New" panose="02070309020205020404" pitchFamily="49" charset="0"/>
                <a:cs typeface="Courier New" panose="02070309020205020404" pitchFamily="49" charset="0"/>
              </a:rPr>
              <a:t>signal.h</a:t>
            </a:r>
            <a:r>
              <a:rPr lang="ru-RU" sz="1600" dirty="0">
                <a:latin typeface="Courier New" panose="02070309020205020404" pitchFamily="49" charset="0"/>
                <a:cs typeface="Courier New" panose="02070309020205020404" pitchFamily="49" charset="0"/>
              </a:rPr>
              <a:t>&gt;</a:t>
            </a:r>
          </a:p>
          <a:p>
            <a:endParaRPr lang="ru-RU" sz="1600" dirty="0">
              <a:latin typeface="Courier New" panose="02070309020205020404" pitchFamily="49" charset="0"/>
              <a:cs typeface="Courier New" panose="02070309020205020404" pitchFamily="49" charset="0"/>
            </a:endParaRPr>
          </a:p>
          <a:p>
            <a:r>
              <a:rPr lang="ru-RU" sz="1600" dirty="0" err="1">
                <a:latin typeface="Courier New" panose="02070309020205020404" pitchFamily="49" charset="0"/>
                <a:cs typeface="Courier New" panose="02070309020205020404" pitchFamily="49" charset="0"/>
              </a:rPr>
              <a:t>typedef</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void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sighandler_t</a:t>
            </a:r>
            <a:r>
              <a:rPr lang="ru-RU" sz="1600" dirty="0">
                <a:latin typeface="Courier New" panose="02070309020205020404" pitchFamily="49" charset="0"/>
                <a:cs typeface="Courier New" panose="02070309020205020404" pitchFamily="49" charset="0"/>
              </a:rPr>
              <a:t>)(</a:t>
            </a:r>
            <a:r>
              <a:rPr lang="ru-RU" sz="1600" dirty="0" err="1">
                <a:latin typeface="Courier New" panose="02070309020205020404" pitchFamily="49" charset="0"/>
                <a:cs typeface="Courier New" panose="02070309020205020404" pitchFamily="49" charset="0"/>
              </a:rPr>
              <a:t>int</a:t>
            </a:r>
            <a:r>
              <a:rPr lang="ru-RU" sz="1600" dirty="0">
                <a:latin typeface="Courier New" panose="02070309020205020404" pitchFamily="49" charset="0"/>
                <a:cs typeface="Courier New" panose="02070309020205020404" pitchFamily="49" charset="0"/>
              </a:rPr>
              <a:t>);</a:t>
            </a:r>
          </a:p>
          <a:p>
            <a:endParaRPr lang="ru-RU" sz="1600" dirty="0">
              <a:latin typeface="Courier New" panose="02070309020205020404" pitchFamily="49" charset="0"/>
              <a:cs typeface="Courier New" panose="02070309020205020404" pitchFamily="49" charset="0"/>
            </a:endParaRPr>
          </a:p>
          <a:p>
            <a:r>
              <a:rPr lang="ru-RU" sz="1600" dirty="0" err="1">
                <a:latin typeface="Courier New" panose="02070309020205020404" pitchFamily="49" charset="0"/>
                <a:cs typeface="Courier New" panose="02070309020205020404" pitchFamily="49" charset="0"/>
              </a:rPr>
              <a:t>sighandler_t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signal</a:t>
            </a:r>
            <a:r>
              <a:rPr lang="ru-RU" sz="1600" dirty="0">
                <a:latin typeface="Courier New" panose="02070309020205020404" pitchFamily="49" charset="0"/>
                <a:cs typeface="Courier New" panose="02070309020205020404" pitchFamily="49" charset="0"/>
              </a:rPr>
              <a:t>(</a:t>
            </a:r>
            <a:r>
              <a:rPr lang="ru-RU" sz="1600" dirty="0" err="1">
                <a:latin typeface="Courier New" panose="02070309020205020404" pitchFamily="49" charset="0"/>
                <a:cs typeface="Courier New" panose="02070309020205020404" pitchFamily="49" charset="0"/>
              </a:rPr>
              <a:t>int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signum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sighandler_t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handler</a:t>
            </a:r>
            <a:r>
              <a:rPr lang="ru-RU" sz="1600" dirty="0">
                <a:latin typeface="Courier New" panose="02070309020205020404" pitchFamily="49" charset="0"/>
                <a:cs typeface="Courier New" panose="02070309020205020404" pitchFamily="49" charset="0"/>
              </a:rPr>
              <a:t>);</a:t>
            </a:r>
          </a:p>
        </p:txBody>
      </p:sp>
      <p:sp>
        <p:nvSpPr>
          <p:cNvPr id="5" name="Speech Bubble: Rectangle with Corners Rounded 4">
            <a:extLst>
              <a:ext uri="{FF2B5EF4-FFF2-40B4-BE49-F238E27FC236}">
                <a16:creationId xmlns:a16="http://schemas.microsoft.com/office/drawing/2014/main" id="{CCC2815F-0E18-49DD-B486-92F1F0A31D05}"/>
              </a:ext>
            </a:extLst>
          </p:cNvPr>
          <p:cNvSpPr/>
          <p:nvPr/>
        </p:nvSpPr>
        <p:spPr>
          <a:xfrm>
            <a:off x="4724400" y="3429000"/>
            <a:ext cx="807720" cy="412815"/>
          </a:xfrm>
          <a:prstGeom prst="wedgeRoundRectCallout">
            <a:avLst>
              <a:gd name="adj1" fmla="val -72063"/>
              <a:gd name="adj2" fmla="val -10185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dirty="0">
                <a:solidFill>
                  <a:schemeClr val="accent4"/>
                </a:solidFill>
              </a:rPr>
              <a:t>Номер сигнала</a:t>
            </a:r>
          </a:p>
        </p:txBody>
      </p:sp>
      <p:sp>
        <p:nvSpPr>
          <p:cNvPr id="6" name="Speech Bubble: Rectangle with Corners Rounded 5">
            <a:extLst>
              <a:ext uri="{FF2B5EF4-FFF2-40B4-BE49-F238E27FC236}">
                <a16:creationId xmlns:a16="http://schemas.microsoft.com/office/drawing/2014/main" id="{CD4F7AE8-CA7F-4E36-BD86-FDB3FF667AF3}"/>
              </a:ext>
            </a:extLst>
          </p:cNvPr>
          <p:cNvSpPr/>
          <p:nvPr/>
        </p:nvSpPr>
        <p:spPr>
          <a:xfrm>
            <a:off x="6949440" y="3383990"/>
            <a:ext cx="1656080" cy="502833"/>
          </a:xfrm>
          <a:prstGeom prst="wedgeRoundRectCallout">
            <a:avLst>
              <a:gd name="adj1" fmla="val -33648"/>
              <a:gd name="adj2" fmla="val -7811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dirty="0">
                <a:solidFill>
                  <a:schemeClr val="accent4"/>
                </a:solidFill>
              </a:rPr>
              <a:t>Функция-обработчик. Принимает номер сигнала</a:t>
            </a:r>
          </a:p>
        </p:txBody>
      </p:sp>
    </p:spTree>
    <p:extLst>
      <p:ext uri="{BB962C8B-B14F-4D97-AF65-F5344CB8AC3E}">
        <p14:creationId xmlns:p14="http://schemas.microsoft.com/office/powerpoint/2010/main" val="55107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F8BA5-DC6C-45B4-81C8-8D5E74ED5EC7}"/>
              </a:ext>
            </a:extLst>
          </p:cNvPr>
          <p:cNvSpPr>
            <a:spLocks noGrp="1"/>
          </p:cNvSpPr>
          <p:nvPr>
            <p:ph type="body" idx="2"/>
          </p:nvPr>
        </p:nvSpPr>
        <p:spPr/>
        <p:txBody>
          <a:bodyPr/>
          <a:lstStyle/>
          <a:p>
            <a:pPr marL="25400" indent="0">
              <a:buNone/>
            </a:pPr>
            <a:r>
              <a:rPr lang="ru-RU" dirty="0"/>
              <a:t>Сигналы (3/10)</a:t>
            </a:r>
            <a:r>
              <a:rPr lang="en-US" dirty="0"/>
              <a:t>. signal</a:t>
            </a:r>
            <a:endParaRPr lang="ru-RU" dirty="0"/>
          </a:p>
        </p:txBody>
      </p:sp>
      <p:sp>
        <p:nvSpPr>
          <p:cNvPr id="4" name="Slide Number Placeholder 3">
            <a:extLst>
              <a:ext uri="{FF2B5EF4-FFF2-40B4-BE49-F238E27FC236}">
                <a16:creationId xmlns:a16="http://schemas.microsoft.com/office/drawing/2014/main" id="{F4A14635-FBC7-41D7-B2E3-323EEBAF440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29</a:t>
            </a:fld>
            <a:endParaRPr/>
          </a:p>
        </p:txBody>
      </p:sp>
      <p:sp>
        <p:nvSpPr>
          <p:cNvPr id="2" name="Rectangle 1">
            <a:extLst>
              <a:ext uri="{FF2B5EF4-FFF2-40B4-BE49-F238E27FC236}">
                <a16:creationId xmlns:a16="http://schemas.microsoft.com/office/drawing/2014/main" id="{E7BE74F9-3A61-4F93-80C0-392F236C54FC}"/>
              </a:ext>
            </a:extLst>
          </p:cNvPr>
          <p:cNvSpPr/>
          <p:nvPr/>
        </p:nvSpPr>
        <p:spPr>
          <a:xfrm>
            <a:off x="756920" y="1679691"/>
            <a:ext cx="4902200" cy="4708981"/>
          </a:xfrm>
          <a:prstGeom prst="rect">
            <a:avLst/>
          </a:prstGeom>
        </p:spPr>
        <p:txBody>
          <a:bodyPr wrap="square">
            <a:spAutoFit/>
          </a:bodyPr>
          <a:lstStyle/>
          <a:p>
            <a:r>
              <a:rPr lang="ru-RU" sz="1000" dirty="0" err="1">
                <a:latin typeface="Courier New" panose="02070309020205020404" pitchFamily="49" charset="0"/>
                <a:cs typeface="Courier New" panose="02070309020205020404" pitchFamily="49" charset="0"/>
              </a:rPr>
              <a:t>static</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void</a:t>
            </a:r>
            <a:endParaRPr lang="ru-RU" sz="1000" dirty="0">
              <a:latin typeface="Courier New" panose="02070309020205020404" pitchFamily="49" charset="0"/>
              <a:cs typeface="Courier New" panose="02070309020205020404" pitchFamily="49" charset="0"/>
            </a:endParaRPr>
          </a:p>
          <a:p>
            <a:r>
              <a:rPr lang="ru-RU" sz="1000" dirty="0" err="1">
                <a:latin typeface="Courier New" panose="02070309020205020404" pitchFamily="49" charset="0"/>
                <a:cs typeface="Courier New" panose="02070309020205020404" pitchFamily="49" charset="0"/>
              </a:rPr>
              <a:t>on_new_signal</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int</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signum</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switch</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signum</a:t>
            </a:r>
            <a:r>
              <a:rPr lang="ru-RU" sz="1000" dirty="0">
                <a:latin typeface="Courier New" panose="02070309020205020404" pitchFamily="49" charset="0"/>
                <a:cs typeface="Courier New" panose="02070309020205020404" pitchFamily="49" charset="0"/>
              </a:rPr>
              <a:t>) {</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case</a:t>
            </a:r>
            <a:r>
              <a:rPr lang="ru-RU" sz="1000" dirty="0">
                <a:latin typeface="Courier New" panose="02070309020205020404" pitchFamily="49" charset="0"/>
                <a:cs typeface="Courier New" panose="02070309020205020404" pitchFamily="49" charset="0"/>
              </a:rPr>
              <a:t> SIGINT: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printf</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caught</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sigint</a:t>
            </a:r>
            <a:r>
              <a:rPr lang="ru-RU" sz="1000" dirty="0">
                <a:latin typeface="Courier New" panose="02070309020205020404" pitchFamily="49" charset="0"/>
                <a:cs typeface="Courier New" panose="02070309020205020404" pitchFamily="49" charset="0"/>
              </a:rPr>
              <a:t>\n");</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break</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case</a:t>
            </a:r>
            <a:r>
              <a:rPr lang="ru-RU" sz="1000" dirty="0">
                <a:latin typeface="Courier New" panose="02070309020205020404" pitchFamily="49" charset="0"/>
                <a:cs typeface="Courier New" panose="02070309020205020404" pitchFamily="49" charset="0"/>
              </a:rPr>
              <a:t> SIGUSR1:</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printf</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caught</a:t>
            </a:r>
            <a:r>
              <a:rPr lang="ru-RU" sz="1000" dirty="0">
                <a:latin typeface="Courier New" panose="02070309020205020404" pitchFamily="49" charset="0"/>
                <a:cs typeface="Courier New" panose="02070309020205020404" pitchFamily="49" charset="0"/>
              </a:rPr>
              <a:t> usr1\n");</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break</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case</a:t>
            </a:r>
            <a:r>
              <a:rPr lang="ru-RU" sz="1000" dirty="0">
                <a:latin typeface="Courier New" panose="02070309020205020404" pitchFamily="49" charset="0"/>
                <a:cs typeface="Courier New" panose="02070309020205020404" pitchFamily="49" charset="0"/>
              </a:rPr>
              <a:t> SIGUSR2:</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printf</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caught</a:t>
            </a:r>
            <a:r>
              <a:rPr lang="ru-RU" sz="1000" dirty="0">
                <a:latin typeface="Courier New" panose="02070309020205020404" pitchFamily="49" charset="0"/>
                <a:cs typeface="Courier New" panose="02070309020205020404" pitchFamily="49" charset="0"/>
              </a:rPr>
              <a:t> usr2\n");</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break</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default</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printf</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caught</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unknown</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signal</a:t>
            </a:r>
            <a:r>
              <a:rPr lang="ru-RU" sz="1000" dirty="0">
                <a:latin typeface="Courier New" panose="02070309020205020404" pitchFamily="49" charset="0"/>
                <a:cs typeface="Courier New" panose="02070309020205020404" pitchFamily="49" charset="0"/>
              </a:rPr>
              <a:t>\n");</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exit</a:t>
            </a:r>
            <a:r>
              <a:rPr lang="ru-RU" sz="1000" dirty="0">
                <a:latin typeface="Courier New" panose="02070309020205020404" pitchFamily="49" charset="0"/>
                <a:cs typeface="Courier New" panose="02070309020205020404" pitchFamily="49" charset="0"/>
              </a:rPr>
              <a:t>(-1);</a:t>
            </a:r>
          </a:p>
          <a:p>
            <a:r>
              <a:rPr lang="ru-RU" sz="1000" dirty="0">
                <a:latin typeface="Courier New" panose="02070309020205020404" pitchFamily="49" charset="0"/>
                <a:cs typeface="Courier New" panose="02070309020205020404" pitchFamily="49" charset="0"/>
              </a:rPr>
              <a:t>	}</a:t>
            </a:r>
          </a:p>
          <a:p>
            <a:r>
              <a:rPr lang="ru-RU" sz="1000" dirty="0">
                <a:latin typeface="Courier New" panose="02070309020205020404" pitchFamily="49" charset="0"/>
                <a:cs typeface="Courier New" panose="02070309020205020404" pitchFamily="49" charset="0"/>
              </a:rPr>
              <a:t>}</a:t>
            </a:r>
          </a:p>
          <a:p>
            <a:endParaRPr lang="ru-RU" sz="1000" dirty="0">
              <a:latin typeface="Courier New" panose="02070309020205020404" pitchFamily="49" charset="0"/>
              <a:cs typeface="Courier New" panose="02070309020205020404" pitchFamily="49" charset="0"/>
            </a:endParaRPr>
          </a:p>
          <a:p>
            <a:r>
              <a:rPr lang="ru-RU" sz="1000" dirty="0" err="1">
                <a:latin typeface="Courier New" panose="02070309020205020404" pitchFamily="49" charset="0"/>
                <a:cs typeface="Courier New" panose="02070309020205020404" pitchFamily="49" charset="0"/>
              </a:rPr>
              <a:t>int</a:t>
            </a:r>
            <a:endParaRPr lang="ru-RU" sz="1000" dirty="0">
              <a:latin typeface="Courier New" panose="02070309020205020404" pitchFamily="49" charset="0"/>
              <a:cs typeface="Courier New" panose="02070309020205020404" pitchFamily="49" charset="0"/>
            </a:endParaRPr>
          </a:p>
          <a:p>
            <a:r>
              <a:rPr lang="ru-RU" sz="1000" dirty="0" err="1">
                <a:latin typeface="Courier New" panose="02070309020205020404" pitchFamily="49" charset="0"/>
                <a:cs typeface="Courier New" panose="02070309020205020404" pitchFamily="49" charset="0"/>
              </a:rPr>
              <a:t>main</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void</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printf</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my</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pid</a:t>
            </a:r>
            <a:r>
              <a:rPr lang="ru-RU" sz="1000" dirty="0">
                <a:latin typeface="Courier New" panose="02070309020205020404" pitchFamily="49" charset="0"/>
                <a:cs typeface="Courier New" panose="02070309020205020404" pitchFamily="49" charset="0"/>
              </a:rPr>
              <a:t>: %d\n", (</a:t>
            </a:r>
            <a:r>
              <a:rPr lang="ru-RU" sz="1000" dirty="0" err="1">
                <a:latin typeface="Courier New" panose="02070309020205020404" pitchFamily="49" charset="0"/>
                <a:cs typeface="Courier New" panose="02070309020205020404" pitchFamily="49" charset="0"/>
              </a:rPr>
              <a:t>int</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getpid</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signal</a:t>
            </a:r>
            <a:r>
              <a:rPr lang="ru-RU" sz="1000" dirty="0">
                <a:latin typeface="Courier New" panose="02070309020205020404" pitchFamily="49" charset="0"/>
                <a:cs typeface="Courier New" panose="02070309020205020404" pitchFamily="49" charset="0"/>
              </a:rPr>
              <a:t>(SIGINT, </a:t>
            </a:r>
            <a:r>
              <a:rPr lang="ru-RU" sz="1000" dirty="0" err="1">
                <a:latin typeface="Courier New" panose="02070309020205020404" pitchFamily="49" charset="0"/>
                <a:cs typeface="Courier New" panose="02070309020205020404" pitchFamily="49" charset="0"/>
              </a:rPr>
              <a:t>on_new_signal</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signal</a:t>
            </a:r>
            <a:r>
              <a:rPr lang="ru-RU" sz="1000" dirty="0">
                <a:latin typeface="Courier New" panose="02070309020205020404" pitchFamily="49" charset="0"/>
                <a:cs typeface="Courier New" panose="02070309020205020404" pitchFamily="49" charset="0"/>
              </a:rPr>
              <a:t>(SIGUSR1, </a:t>
            </a:r>
            <a:r>
              <a:rPr lang="ru-RU" sz="1000" dirty="0" err="1">
                <a:latin typeface="Courier New" panose="02070309020205020404" pitchFamily="49" charset="0"/>
                <a:cs typeface="Courier New" panose="02070309020205020404" pitchFamily="49" charset="0"/>
              </a:rPr>
              <a:t>on_new_signal</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signal</a:t>
            </a:r>
            <a:r>
              <a:rPr lang="ru-RU" sz="1000" dirty="0">
                <a:latin typeface="Courier New" panose="02070309020205020404" pitchFamily="49" charset="0"/>
                <a:cs typeface="Courier New" panose="02070309020205020404" pitchFamily="49" charset="0"/>
              </a:rPr>
              <a:t>(SIGUSR2, </a:t>
            </a:r>
            <a:r>
              <a:rPr lang="ru-RU" sz="1000" dirty="0" err="1">
                <a:latin typeface="Courier New" panose="02070309020205020404" pitchFamily="49" charset="0"/>
                <a:cs typeface="Courier New" panose="02070309020205020404" pitchFamily="49" charset="0"/>
              </a:rPr>
              <a:t>on_new_signal</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while</a:t>
            </a:r>
            <a:r>
              <a:rPr lang="ru-RU" sz="1000" dirty="0">
                <a:latin typeface="Courier New" panose="02070309020205020404" pitchFamily="49" charset="0"/>
                <a:cs typeface="Courier New" panose="02070309020205020404" pitchFamily="49" charset="0"/>
              </a:rPr>
              <a:t>(</a:t>
            </a:r>
            <a:r>
              <a:rPr lang="ru-RU" sz="1000" dirty="0" err="1">
                <a:latin typeface="Courier New" panose="02070309020205020404" pitchFamily="49" charset="0"/>
                <a:cs typeface="Courier New" panose="02070309020205020404" pitchFamily="49" charset="0"/>
              </a:rPr>
              <a:t>true</a:t>
            </a:r>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pause</a:t>
            </a:r>
            <a:r>
              <a:rPr lang="ru-RU" sz="1000" dirty="0">
                <a:latin typeface="Courier New" panose="02070309020205020404" pitchFamily="49" charset="0"/>
                <a:cs typeface="Courier New" panose="02070309020205020404" pitchFamily="49" charset="0"/>
              </a:rPr>
              <a:t>();</a:t>
            </a:r>
          </a:p>
          <a:p>
            <a:r>
              <a:rPr lang="ru-RU" sz="1000" dirty="0">
                <a:latin typeface="Courier New" panose="02070309020205020404" pitchFamily="49" charset="0"/>
                <a:cs typeface="Courier New" panose="02070309020205020404" pitchFamily="49" charset="0"/>
              </a:rPr>
              <a:t>	</a:t>
            </a:r>
            <a:r>
              <a:rPr lang="ru-RU" sz="1000" dirty="0" err="1">
                <a:latin typeface="Courier New" panose="02070309020205020404" pitchFamily="49" charset="0"/>
                <a:cs typeface="Courier New" panose="02070309020205020404" pitchFamily="49" charset="0"/>
              </a:rPr>
              <a:t>return</a:t>
            </a:r>
            <a:r>
              <a:rPr lang="ru-RU" sz="1000" dirty="0">
                <a:latin typeface="Courier New" panose="02070309020205020404" pitchFamily="49" charset="0"/>
                <a:cs typeface="Courier New" panose="02070309020205020404" pitchFamily="49" charset="0"/>
              </a:rPr>
              <a:t> 0;</a:t>
            </a:r>
          </a:p>
          <a:p>
            <a:r>
              <a:rPr lang="ru-RU" sz="1000" dirty="0">
                <a:latin typeface="Courier New" panose="020703090202050204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49195678-FA05-4FE3-A86D-4193C4277B69}"/>
              </a:ext>
            </a:extLst>
          </p:cNvPr>
          <p:cNvSpPr txBox="1"/>
          <p:nvPr/>
        </p:nvSpPr>
        <p:spPr>
          <a:xfrm>
            <a:off x="9519920" y="892798"/>
            <a:ext cx="2303836" cy="307777"/>
          </a:xfrm>
          <a:prstGeom prst="rect">
            <a:avLst/>
          </a:prstGeom>
          <a:noFill/>
        </p:spPr>
        <p:txBody>
          <a:bodyPr wrap="none" rtlCol="0">
            <a:spAutoFit/>
          </a:bodyPr>
          <a:lstStyle/>
          <a:p>
            <a:r>
              <a:rPr lang="en-US" dirty="0">
                <a:hlinkClick r:id="rId3"/>
              </a:rPr>
              <a:t>4_signals/1_basic_signal.c</a:t>
            </a:r>
            <a:endParaRPr lang="ru-RU" dirty="0"/>
          </a:p>
        </p:txBody>
      </p:sp>
      <p:sp>
        <p:nvSpPr>
          <p:cNvPr id="14" name="TextBox 13">
            <a:extLst>
              <a:ext uri="{FF2B5EF4-FFF2-40B4-BE49-F238E27FC236}">
                <a16:creationId xmlns:a16="http://schemas.microsoft.com/office/drawing/2014/main" id="{A584A29C-E95F-4208-A33C-5B94D76AAF5D}"/>
              </a:ext>
            </a:extLst>
          </p:cNvPr>
          <p:cNvSpPr txBox="1"/>
          <p:nvPr/>
        </p:nvSpPr>
        <p:spPr>
          <a:xfrm>
            <a:off x="6940505" y="1612532"/>
            <a:ext cx="2762295"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1_basic_signal.c</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my </a:t>
            </a:r>
            <a:r>
              <a:rPr lang="en-US" dirty="0" err="1">
                <a:latin typeface="Courier New" panose="02070309020205020404" pitchFamily="49" charset="0"/>
                <a:cs typeface="Courier New" panose="02070309020205020404" pitchFamily="49" charset="0"/>
              </a:rPr>
              <a:t>pid</a:t>
            </a:r>
            <a:r>
              <a:rPr lang="en-US" dirty="0">
                <a:latin typeface="Courier New" panose="02070309020205020404" pitchFamily="49" charset="0"/>
                <a:cs typeface="Courier New" panose="02070309020205020404" pitchFamily="49" charset="0"/>
              </a:rPr>
              <a:t>: 42645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 caught </a:t>
            </a:r>
            <a:r>
              <a:rPr lang="en-US" dirty="0" err="1">
                <a:latin typeface="Courier New" panose="02070309020205020404" pitchFamily="49" charset="0"/>
                <a:cs typeface="Courier New" panose="02070309020205020404" pitchFamily="49" charset="0"/>
              </a:rPr>
              <a:t>sigint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caught usr1</a:t>
            </a:r>
          </a:p>
          <a:p>
            <a:r>
              <a:rPr lang="en-US" dirty="0">
                <a:latin typeface="Courier New" panose="02070309020205020404" pitchFamily="49" charset="0"/>
                <a:cs typeface="Courier New" panose="02070309020205020404" pitchFamily="49" charset="0"/>
              </a:rPr>
              <a:t>$&gt; kill -s SIGUSR2 42645</a:t>
            </a:r>
          </a:p>
          <a:p>
            <a:r>
              <a:rPr lang="en-US" dirty="0">
                <a:latin typeface="Courier New" panose="02070309020205020404" pitchFamily="49" charset="0"/>
                <a:cs typeface="Courier New" panose="02070309020205020404" pitchFamily="49" charset="0"/>
              </a:rPr>
              <a:t>caught usr2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Terminated</a:t>
            </a:r>
          </a:p>
          <a:p>
            <a:r>
              <a:rPr lang="en-US" dirty="0">
                <a:latin typeface="Courier New" panose="02070309020205020404" pitchFamily="49" charset="0"/>
                <a:cs typeface="Courier New" panose="02070309020205020404" pitchFamily="49" charset="0"/>
              </a:rPr>
              <a:t>$&gt;</a:t>
            </a:r>
            <a:endParaRPr lang="ru-RU" dirty="0">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199B24CE-4D7A-4900-88EE-0E49CF8C1954}"/>
              </a:ext>
            </a:extLst>
          </p:cNvPr>
          <p:cNvSpPr txBox="1"/>
          <p:nvPr/>
        </p:nvSpPr>
        <p:spPr>
          <a:xfrm>
            <a:off x="6940505" y="4252914"/>
            <a:ext cx="2762295" cy="738664"/>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$&gt; kill -s SIGUSR1 42645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$&gt; kill -s SIGUSR2 42645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$&gt; kill 42645</a:t>
            </a:r>
            <a:endParaRPr lang="ru-RU" dirty="0">
              <a:latin typeface="Courier New" panose="02070309020205020404" pitchFamily="49" charset="0"/>
              <a:cs typeface="Courier New" panose="02070309020205020404" pitchFamily="49" charset="0"/>
            </a:endParaRPr>
          </a:p>
        </p:txBody>
      </p:sp>
      <p:cxnSp>
        <p:nvCxnSpPr>
          <p:cNvPr id="19" name="Straight Connector 18">
            <a:extLst>
              <a:ext uri="{FF2B5EF4-FFF2-40B4-BE49-F238E27FC236}">
                <a16:creationId xmlns:a16="http://schemas.microsoft.com/office/drawing/2014/main" id="{B396ED1A-7439-452D-B96D-7AE3B26FE965}"/>
              </a:ext>
            </a:extLst>
          </p:cNvPr>
          <p:cNvCxnSpPr/>
          <p:nvPr/>
        </p:nvCxnSpPr>
        <p:spPr>
          <a:xfrm>
            <a:off x="5775960" y="3994846"/>
            <a:ext cx="6009640" cy="0"/>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622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0"/>
          <p:cNvSpPr txBox="1">
            <a:spLocks noGrp="1"/>
          </p:cNvSpPr>
          <p:nvPr>
            <p:ph type="body" idx="2"/>
          </p:nvPr>
        </p:nvSpPr>
        <p:spPr>
          <a:xfrm>
            <a:off x="7487278" y="1996403"/>
            <a:ext cx="3458465" cy="144130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Напоминание отметиться</a:t>
            </a:r>
            <a:br>
              <a:rPr lang="ru-RU"/>
            </a:br>
            <a:r>
              <a:rPr lang="ru-RU"/>
              <a:t>на портале</a:t>
            </a:r>
            <a:endParaRPr/>
          </a:p>
        </p:txBody>
      </p:sp>
      <p:sp>
        <p:nvSpPr>
          <p:cNvPr id="234" name="Google Shape;234;p2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F8BA5-DC6C-45B4-81C8-8D5E74ED5EC7}"/>
              </a:ext>
            </a:extLst>
          </p:cNvPr>
          <p:cNvSpPr>
            <a:spLocks noGrp="1"/>
          </p:cNvSpPr>
          <p:nvPr>
            <p:ph type="body" idx="2"/>
          </p:nvPr>
        </p:nvSpPr>
        <p:spPr/>
        <p:txBody>
          <a:bodyPr/>
          <a:lstStyle/>
          <a:p>
            <a:pPr marL="25400" indent="0">
              <a:buNone/>
            </a:pPr>
            <a:r>
              <a:rPr lang="ru-RU" dirty="0"/>
              <a:t>Сигналы (4/10)</a:t>
            </a:r>
            <a:r>
              <a:rPr lang="en-US" dirty="0"/>
              <a:t>. signal</a:t>
            </a:r>
            <a:endParaRPr lang="ru-RU" dirty="0"/>
          </a:p>
        </p:txBody>
      </p:sp>
      <p:sp>
        <p:nvSpPr>
          <p:cNvPr id="4" name="Slide Number Placeholder 3">
            <a:extLst>
              <a:ext uri="{FF2B5EF4-FFF2-40B4-BE49-F238E27FC236}">
                <a16:creationId xmlns:a16="http://schemas.microsoft.com/office/drawing/2014/main" id="{F4A14635-FBC7-41D7-B2E3-323EEBAF440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30</a:t>
            </a:fld>
            <a:endParaRPr/>
          </a:p>
        </p:txBody>
      </p:sp>
      <p:sp>
        <p:nvSpPr>
          <p:cNvPr id="2" name="TextBox 1">
            <a:extLst>
              <a:ext uri="{FF2B5EF4-FFF2-40B4-BE49-F238E27FC236}">
                <a16:creationId xmlns:a16="http://schemas.microsoft.com/office/drawing/2014/main" id="{A4B1A945-847B-4752-A635-51CA30E9BE46}"/>
              </a:ext>
            </a:extLst>
          </p:cNvPr>
          <p:cNvSpPr txBox="1"/>
          <p:nvPr/>
        </p:nvSpPr>
        <p:spPr>
          <a:xfrm>
            <a:off x="945231" y="1612532"/>
            <a:ext cx="7156126" cy="1631216"/>
          </a:xfrm>
          <a:prstGeom prst="rect">
            <a:avLst/>
          </a:prstGeom>
          <a:noFill/>
        </p:spPr>
        <p:txBody>
          <a:bodyPr wrap="none" rtlCol="0">
            <a:spAutoFit/>
          </a:bodyPr>
          <a:lstStyle/>
          <a:p>
            <a:r>
              <a:rPr lang="ru-RU" sz="2000" b="1" dirty="0" err="1"/>
              <a:t>signal</a:t>
            </a:r>
            <a:r>
              <a:rPr lang="ru-RU" sz="2000" dirty="0"/>
              <a:t> - устаревший вызов</a:t>
            </a:r>
          </a:p>
          <a:p>
            <a:endParaRPr lang="ru-RU" sz="2000" dirty="0"/>
          </a:p>
          <a:p>
            <a:pPr marL="285750" indent="-285750">
              <a:buFont typeface="Arial" panose="020B0604020202020204" pitchFamily="34" charset="0"/>
              <a:buChar char="•"/>
            </a:pPr>
            <a:r>
              <a:rPr lang="ru-RU" sz="2000" dirty="0"/>
              <a:t>Раньше срабатывание сигнала сбрасывало обработчик</a:t>
            </a:r>
          </a:p>
          <a:p>
            <a:pPr marL="285750" indent="-285750">
              <a:buFont typeface="Arial" panose="020B0604020202020204" pitchFamily="34" charset="0"/>
              <a:buChar char="•"/>
            </a:pPr>
            <a:r>
              <a:rPr lang="ru-RU" sz="2000" dirty="0"/>
              <a:t>Поведение не определено при &gt; 1 потоков</a:t>
            </a:r>
          </a:p>
          <a:p>
            <a:pPr marL="285750" indent="-285750">
              <a:buFont typeface="Arial" panose="020B0604020202020204" pitchFamily="34" charset="0"/>
              <a:buChar char="•"/>
            </a:pPr>
            <a:r>
              <a:rPr lang="ru-RU" sz="2000" dirty="0"/>
              <a:t>Нельзя блокировать сигналы (≠ игнорировать)</a:t>
            </a:r>
          </a:p>
        </p:txBody>
      </p:sp>
    </p:spTree>
    <p:extLst>
      <p:ext uri="{BB962C8B-B14F-4D97-AF65-F5344CB8AC3E}">
        <p14:creationId xmlns:p14="http://schemas.microsoft.com/office/powerpoint/2010/main" val="974982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F8BA5-DC6C-45B4-81C8-8D5E74ED5EC7}"/>
              </a:ext>
            </a:extLst>
          </p:cNvPr>
          <p:cNvSpPr>
            <a:spLocks noGrp="1"/>
          </p:cNvSpPr>
          <p:nvPr>
            <p:ph type="body" idx="2"/>
          </p:nvPr>
        </p:nvSpPr>
        <p:spPr/>
        <p:txBody>
          <a:bodyPr/>
          <a:lstStyle/>
          <a:p>
            <a:pPr marL="25400" indent="0">
              <a:buNone/>
            </a:pPr>
            <a:r>
              <a:rPr lang="ru-RU" dirty="0"/>
              <a:t>Сигналы (5/10)</a:t>
            </a:r>
            <a:r>
              <a:rPr lang="en-US" dirty="0"/>
              <a:t>. signal</a:t>
            </a:r>
            <a:endParaRPr lang="ru-RU" dirty="0"/>
          </a:p>
        </p:txBody>
      </p:sp>
      <p:sp>
        <p:nvSpPr>
          <p:cNvPr id="4" name="Slide Number Placeholder 3">
            <a:extLst>
              <a:ext uri="{FF2B5EF4-FFF2-40B4-BE49-F238E27FC236}">
                <a16:creationId xmlns:a16="http://schemas.microsoft.com/office/drawing/2014/main" id="{F4A14635-FBC7-41D7-B2E3-323EEBAF440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31</a:t>
            </a:fld>
            <a:endParaRPr/>
          </a:p>
        </p:txBody>
      </p:sp>
      <p:sp>
        <p:nvSpPr>
          <p:cNvPr id="5" name="TextBox 4">
            <a:extLst>
              <a:ext uri="{FF2B5EF4-FFF2-40B4-BE49-F238E27FC236}">
                <a16:creationId xmlns:a16="http://schemas.microsoft.com/office/drawing/2014/main" id="{E8047C74-98C5-4632-8DF7-EFD2786382ED}"/>
              </a:ext>
            </a:extLst>
          </p:cNvPr>
          <p:cNvSpPr txBox="1"/>
          <p:nvPr/>
        </p:nvSpPr>
        <p:spPr>
          <a:xfrm>
            <a:off x="9556946" y="892798"/>
            <a:ext cx="2403222" cy="307777"/>
          </a:xfrm>
          <a:prstGeom prst="rect">
            <a:avLst/>
          </a:prstGeom>
          <a:noFill/>
        </p:spPr>
        <p:txBody>
          <a:bodyPr wrap="none" rtlCol="0">
            <a:spAutoFit/>
          </a:bodyPr>
          <a:lstStyle/>
          <a:p>
            <a:r>
              <a:rPr lang="en-US" dirty="0">
                <a:hlinkClick r:id="rId3"/>
              </a:rPr>
              <a:t>4_signals/2_pause_hangs.c</a:t>
            </a:r>
            <a:endParaRPr lang="ru-RU" dirty="0"/>
          </a:p>
        </p:txBody>
      </p:sp>
      <p:sp>
        <p:nvSpPr>
          <p:cNvPr id="2" name="TextBox 1">
            <a:extLst>
              <a:ext uri="{FF2B5EF4-FFF2-40B4-BE49-F238E27FC236}">
                <a16:creationId xmlns:a16="http://schemas.microsoft.com/office/drawing/2014/main" id="{43B0E18D-1E87-475A-A3F3-ABCA37735B21}"/>
              </a:ext>
            </a:extLst>
          </p:cNvPr>
          <p:cNvSpPr txBox="1"/>
          <p:nvPr/>
        </p:nvSpPr>
        <p:spPr>
          <a:xfrm>
            <a:off x="542919" y="1379609"/>
            <a:ext cx="4339650" cy="4708981"/>
          </a:xfrm>
          <a:prstGeom prst="rect">
            <a:avLst/>
          </a:prstGeom>
          <a:noFill/>
        </p:spPr>
        <p:txBody>
          <a:bodyPr wrap="none" rtlCol="0">
            <a:spAutoFit/>
          </a:bodyPr>
          <a:lstStyle/>
          <a:p>
            <a:r>
              <a:rPr lang="en-US" sz="1000" dirty="0">
                <a:latin typeface="Courier New" panose="02070309020205020404" pitchFamily="49" charset="0"/>
                <a:cs typeface="Courier New" panose="02070309020205020404" pitchFamily="49" charset="0"/>
              </a:rPr>
              <a:t>static bool </a:t>
            </a:r>
            <a:r>
              <a:rPr lang="en-US" sz="1000" dirty="0" err="1">
                <a:latin typeface="Courier New" panose="02070309020205020404" pitchFamily="49" charset="0"/>
                <a:cs typeface="Courier New" panose="02070309020205020404" pitchFamily="49" charset="0"/>
              </a:rPr>
              <a:t>is_sig_received</a:t>
            </a:r>
            <a:r>
              <a:rPr lang="en-US" sz="1000" dirty="0">
                <a:latin typeface="Courier New" panose="02070309020205020404" pitchFamily="49" charset="0"/>
                <a:cs typeface="Courier New" panose="02070309020205020404" pitchFamily="49" charset="0"/>
              </a:rPr>
              <a:t> = false;</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static void</a:t>
            </a:r>
          </a:p>
          <a:p>
            <a:r>
              <a:rPr lang="en-US" sz="1000" dirty="0" err="1">
                <a:latin typeface="Courier New" panose="02070309020205020404" pitchFamily="49" charset="0"/>
                <a:cs typeface="Courier New" panose="02070309020205020404" pitchFamily="49" charset="0"/>
              </a:rPr>
              <a:t>on_new_signal</a:t>
            </a:r>
            <a:r>
              <a:rPr lang="en-US" sz="1000" dirty="0">
                <a:latin typeface="Courier New" panose="02070309020205020404" pitchFamily="49" charset="0"/>
                <a:cs typeface="Courier New" panose="02070309020205020404" pitchFamily="49" charset="0"/>
              </a:rPr>
              <a:t>(int signum)</a:t>
            </a:r>
          </a:p>
          <a:p>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printf</a:t>
            </a:r>
            <a:r>
              <a:rPr lang="en-US" sz="1000" dirty="0">
                <a:latin typeface="Courier New" panose="02070309020205020404" pitchFamily="49" charset="0"/>
                <a:cs typeface="Courier New" panose="02070309020205020404" pitchFamily="49" charset="0"/>
              </a:rPr>
              <a:t>("Received a signal\n");</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is_sig_received</a:t>
            </a:r>
            <a:r>
              <a:rPr lang="en-US" sz="1000" dirty="0">
                <a:latin typeface="Courier New" panose="02070309020205020404" pitchFamily="49" charset="0"/>
                <a:cs typeface="Courier New" panose="02070309020205020404" pitchFamily="49" charset="0"/>
              </a:rPr>
              <a:t> = true;</a:t>
            </a:r>
          </a:p>
          <a:p>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static void</a:t>
            </a:r>
          </a:p>
          <a:p>
            <a:r>
              <a:rPr lang="en-US" sz="1000" dirty="0">
                <a:latin typeface="Courier New" panose="02070309020205020404" pitchFamily="49" charset="0"/>
                <a:cs typeface="Courier New" panose="02070309020205020404" pitchFamily="49" charset="0"/>
              </a:rPr>
              <a:t>interrupt(void)</a:t>
            </a:r>
          </a:p>
          <a:p>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getchar</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int</a:t>
            </a:r>
          </a:p>
          <a:p>
            <a:r>
              <a:rPr lang="en-US" sz="1000" dirty="0">
                <a:latin typeface="Courier New" panose="02070309020205020404" pitchFamily="49" charset="0"/>
                <a:cs typeface="Courier New" panose="02070309020205020404" pitchFamily="49" charset="0"/>
              </a:rPr>
              <a:t>main(void)</a:t>
            </a:r>
          </a:p>
          <a:p>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printf</a:t>
            </a:r>
            <a:r>
              <a:rPr lang="en-US" sz="1000" dirty="0">
                <a:latin typeface="Courier New" panose="02070309020205020404" pitchFamily="49" charset="0"/>
                <a:cs typeface="Courier New" panose="02070309020205020404" pitchFamily="49" charset="0"/>
              </a:rPr>
              <a:t>("my </a:t>
            </a:r>
            <a:r>
              <a:rPr lang="en-US" sz="1000" dirty="0" err="1">
                <a:latin typeface="Courier New" panose="02070309020205020404" pitchFamily="49" charset="0"/>
                <a:cs typeface="Courier New" panose="02070309020205020404" pitchFamily="49" charset="0"/>
              </a:rPr>
              <a:t>pid</a:t>
            </a:r>
            <a:r>
              <a:rPr lang="en-US" sz="1000" dirty="0">
                <a:latin typeface="Courier New" panose="02070309020205020404" pitchFamily="49" charset="0"/>
                <a:cs typeface="Courier New" panose="02070309020205020404" pitchFamily="49" charset="0"/>
              </a:rPr>
              <a:t>: %d\n", (int) </a:t>
            </a:r>
            <a:r>
              <a:rPr lang="en-US" sz="1000" dirty="0" err="1">
                <a:latin typeface="Courier New" panose="02070309020205020404" pitchFamily="49" charset="0"/>
                <a:cs typeface="Courier New" panose="02070309020205020404" pitchFamily="49" charset="0"/>
              </a:rPr>
              <a:t>getpid</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signal(SIGUSR1, </a:t>
            </a:r>
            <a:r>
              <a:rPr lang="en-US" sz="1000" dirty="0" err="1">
                <a:latin typeface="Courier New" panose="02070309020205020404" pitchFamily="49" charset="0"/>
                <a:cs typeface="Courier New" panose="02070309020205020404" pitchFamily="49" charset="0"/>
              </a:rPr>
              <a:t>on_new_signal</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printf</a:t>
            </a:r>
            <a:r>
              <a:rPr lang="en-US" sz="1000" dirty="0">
                <a:latin typeface="Courier New" panose="02070309020205020404" pitchFamily="49" charset="0"/>
                <a:cs typeface="Courier New" panose="02070309020205020404" pitchFamily="49" charset="0"/>
              </a:rPr>
              <a:t>("Installed a handler\n");</a:t>
            </a:r>
          </a:p>
          <a:p>
            <a:r>
              <a:rPr lang="en-US" sz="1000" dirty="0">
                <a:latin typeface="Courier New" panose="02070309020205020404" pitchFamily="49" charset="0"/>
                <a:cs typeface="Courier New" panose="02070309020205020404" pitchFamily="49" charset="0"/>
              </a:rPr>
              <a:t>	interrupt();</a:t>
            </a:r>
          </a:p>
          <a:p>
            <a:r>
              <a:rPr lang="en-US" sz="1000" dirty="0">
                <a:latin typeface="Courier New" panose="02070309020205020404" pitchFamily="49" charset="0"/>
                <a:cs typeface="Courier New" panose="02070309020205020404" pitchFamily="49" charset="0"/>
              </a:rPr>
              <a:t>	while (! </a:t>
            </a:r>
            <a:r>
              <a:rPr lang="en-US" sz="1000" dirty="0" err="1">
                <a:latin typeface="Courier New" panose="02070309020205020404" pitchFamily="49" charset="0"/>
                <a:cs typeface="Courier New" panose="02070309020205020404" pitchFamily="49" charset="0"/>
              </a:rPr>
              <a:t>is_sig_received</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interrupt();</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printf</a:t>
            </a:r>
            <a:r>
              <a:rPr lang="en-US" sz="1000" dirty="0">
                <a:latin typeface="Courier New" panose="02070309020205020404" pitchFamily="49" charset="0"/>
                <a:cs typeface="Courier New" panose="02070309020205020404" pitchFamily="49" charset="0"/>
              </a:rPr>
              <a:t>("Wait for a signal\n");</a:t>
            </a:r>
          </a:p>
          <a:p>
            <a:r>
              <a:rPr lang="en-US" sz="1000" dirty="0">
                <a:latin typeface="Courier New" panose="02070309020205020404" pitchFamily="49" charset="0"/>
                <a:cs typeface="Courier New" panose="02070309020205020404" pitchFamily="49" charset="0"/>
              </a:rPr>
              <a:t>		pause();</a:t>
            </a:r>
          </a:p>
          <a:p>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printf</a:t>
            </a:r>
            <a:r>
              <a:rPr lang="en-US" sz="1000" dirty="0">
                <a:latin typeface="Courier New" panose="02070309020205020404" pitchFamily="49" charset="0"/>
                <a:cs typeface="Courier New" panose="02070309020205020404" pitchFamily="49" charset="0"/>
              </a:rPr>
              <a:t>("Finish\n");</a:t>
            </a:r>
          </a:p>
          <a:p>
            <a:r>
              <a:rPr lang="en-US" sz="1000" dirty="0">
                <a:latin typeface="Courier New" panose="02070309020205020404" pitchFamily="49" charset="0"/>
                <a:cs typeface="Courier New" panose="02070309020205020404" pitchFamily="49" charset="0"/>
              </a:rPr>
              <a:t>	return 0;</a:t>
            </a:r>
          </a:p>
          <a:p>
            <a:r>
              <a:rPr lang="en-US" sz="1000" dirty="0">
                <a:latin typeface="Courier New" panose="02070309020205020404" pitchFamily="49" charset="0"/>
                <a:cs typeface="Courier New" panose="02070309020205020404" pitchFamily="49" charset="0"/>
              </a:rPr>
              <a:t>}</a:t>
            </a:r>
            <a:endParaRPr lang="ru-RU" sz="10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6A762880-3ED9-479C-99D1-990379F6F165}"/>
              </a:ext>
            </a:extLst>
          </p:cNvPr>
          <p:cNvSpPr txBox="1"/>
          <p:nvPr/>
        </p:nvSpPr>
        <p:spPr>
          <a:xfrm>
            <a:off x="5845716" y="1454622"/>
            <a:ext cx="3328155" cy="3308598"/>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$&gt; </a:t>
            </a:r>
            <a:r>
              <a:rPr lang="en-US" sz="1100" dirty="0" err="1">
                <a:latin typeface="Courier New" panose="02070309020205020404" pitchFamily="49" charset="0"/>
                <a:cs typeface="Courier New" panose="02070309020205020404" pitchFamily="49" charset="0"/>
              </a:rPr>
              <a:t>gcc</a:t>
            </a:r>
            <a:r>
              <a:rPr lang="en-US" sz="1100" dirty="0">
                <a:latin typeface="Courier New" panose="02070309020205020404" pitchFamily="49" charset="0"/>
                <a:cs typeface="Courier New" panose="02070309020205020404" pitchFamily="49" charset="0"/>
              </a:rPr>
              <a:t> 2_pause_hangs.c</a:t>
            </a:r>
          </a:p>
          <a:p>
            <a:r>
              <a:rPr lang="en-US" sz="1100" dirty="0">
                <a:latin typeface="Courier New" panose="02070309020205020404" pitchFamily="49" charset="0"/>
                <a:cs typeface="Courier New" panose="02070309020205020404" pitchFamily="49" charset="0"/>
              </a:rPr>
              <a:t>$&gt;./</a:t>
            </a:r>
            <a:r>
              <a:rPr lang="en-US" sz="1100" dirty="0" err="1">
                <a:latin typeface="Courier New" panose="02070309020205020404" pitchFamily="49" charset="0"/>
                <a:cs typeface="Courier New" panose="02070309020205020404" pitchFamily="49" charset="0"/>
              </a:rPr>
              <a:t>a.out</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my </a:t>
            </a:r>
            <a:r>
              <a:rPr lang="en-US" sz="1100" dirty="0" err="1">
                <a:latin typeface="Courier New" panose="02070309020205020404" pitchFamily="49" charset="0"/>
                <a:cs typeface="Courier New" panose="02070309020205020404" pitchFamily="49" charset="0"/>
              </a:rPr>
              <a:t>pid</a:t>
            </a:r>
            <a:r>
              <a:rPr lang="en-US" sz="1100" dirty="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42718</a:t>
            </a:r>
          </a:p>
          <a:p>
            <a:r>
              <a:rPr lang="en-US" sz="1100" dirty="0">
                <a:latin typeface="Courier New" panose="02070309020205020404" pitchFamily="49" charset="0"/>
                <a:cs typeface="Courier New" panose="02070309020205020404" pitchFamily="49" charset="0"/>
              </a:rPr>
              <a:t>Installed a handler</a:t>
            </a:r>
          </a:p>
          <a:p>
            <a:r>
              <a:rPr lang="en-US" sz="1100" dirty="0">
                <a:latin typeface="Courier New" panose="02070309020205020404" pitchFamily="49" charset="0"/>
                <a:cs typeface="Courier New" panose="02070309020205020404" pitchFamily="49" charset="0"/>
              </a:rPr>
              <a:t>Received a signal</a:t>
            </a:r>
          </a:p>
          <a:p>
            <a:r>
              <a:rPr lang="en-US" sz="1100" dirty="0">
                <a:latin typeface="Courier New" panose="02070309020205020404" pitchFamily="49" charset="0"/>
                <a:cs typeface="Courier New" panose="02070309020205020404" pitchFamily="49" charset="0"/>
              </a:rPr>
              <a:t>                        &lt;press Enter&gt;</a:t>
            </a:r>
          </a:p>
          <a:p>
            <a:r>
              <a:rPr lang="en-US" sz="1100" dirty="0">
                <a:latin typeface="Courier New" panose="02070309020205020404" pitchFamily="49" charset="0"/>
                <a:cs typeface="Courier New" panose="02070309020205020404" pitchFamily="49" charset="0"/>
              </a:rPr>
              <a:t>Finish</a:t>
            </a:r>
          </a:p>
          <a:p>
            <a:r>
              <a:rPr lang="en-US" sz="1100" dirty="0">
                <a:latin typeface="Courier New" panose="02070309020205020404" pitchFamily="49" charset="0"/>
                <a:cs typeface="Courier New" panose="02070309020205020404" pitchFamily="49" charset="0"/>
              </a:rPr>
              <a:t>$&gt;</a:t>
            </a:r>
            <a:br>
              <a:rPr lang="en-US"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$&gt; ./</a:t>
            </a:r>
            <a:r>
              <a:rPr lang="en-US" sz="1100" dirty="0" err="1">
                <a:latin typeface="Courier New" panose="02070309020205020404" pitchFamily="49" charset="0"/>
                <a:cs typeface="Courier New" panose="02070309020205020404" pitchFamily="49" charset="0"/>
              </a:rPr>
              <a:t>a.out</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my </a:t>
            </a:r>
            <a:r>
              <a:rPr lang="en-US" sz="1100" dirty="0" err="1">
                <a:latin typeface="Courier New" panose="02070309020205020404" pitchFamily="49" charset="0"/>
                <a:cs typeface="Courier New" panose="02070309020205020404" pitchFamily="49" charset="0"/>
              </a:rPr>
              <a:t>pid</a:t>
            </a:r>
            <a:r>
              <a:rPr lang="en-US" sz="1100" dirty="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42769</a:t>
            </a:r>
          </a:p>
          <a:p>
            <a:r>
              <a:rPr lang="en-US" sz="1100" dirty="0">
                <a:latin typeface="Courier New" panose="02070309020205020404" pitchFamily="49" charset="0"/>
                <a:cs typeface="Courier New" panose="02070309020205020404" pitchFamily="49" charset="0"/>
              </a:rPr>
              <a:t>Installed a handler</a:t>
            </a:r>
          </a:p>
          <a:p>
            <a:r>
              <a:rPr lang="en-US" sz="1100" dirty="0">
                <a:latin typeface="Courier New" panose="02070309020205020404" pitchFamily="49" charset="0"/>
                <a:cs typeface="Courier New" panose="02070309020205020404" pitchFamily="49" charset="0"/>
              </a:rPr>
              <a:t>                        &lt;press Enter&gt;</a:t>
            </a:r>
          </a:p>
          <a:p>
            <a:r>
              <a:rPr lang="en-US" sz="1100" dirty="0">
                <a:latin typeface="Courier New" panose="02070309020205020404" pitchFamily="49" charset="0"/>
                <a:cs typeface="Courier New" panose="02070309020205020404" pitchFamily="49" charset="0"/>
              </a:rPr>
              <a:t>Received a signal</a:t>
            </a:r>
          </a:p>
          <a:p>
            <a:r>
              <a:rPr lang="en-US" sz="1100" dirty="0">
                <a:latin typeface="Courier New" panose="02070309020205020404" pitchFamily="49" charset="0"/>
                <a:cs typeface="Courier New" panose="02070309020205020404" pitchFamily="49" charset="0"/>
              </a:rPr>
              <a:t>                        &lt;press Enter&gt;</a:t>
            </a:r>
          </a:p>
          <a:p>
            <a:r>
              <a:rPr lang="en-US" sz="1100" dirty="0">
                <a:latin typeface="Courier New" panose="02070309020205020404" pitchFamily="49" charset="0"/>
                <a:cs typeface="Courier New" panose="02070309020205020404" pitchFamily="49" charset="0"/>
              </a:rPr>
              <a:t>Wait for a signal</a:t>
            </a:r>
          </a:p>
          <a:p>
            <a:r>
              <a:rPr lang="en-US" sz="1100" dirty="0">
                <a:latin typeface="Courier New" panose="02070309020205020404" pitchFamily="49" charset="0"/>
                <a:cs typeface="Courier New" panose="02070309020205020404" pitchFamily="49" charset="0"/>
              </a:rPr>
              <a:t>                        &lt;press Enter&gt;</a:t>
            </a:r>
          </a:p>
          <a:p>
            <a:r>
              <a:rPr lang="en-US" sz="1100" dirty="0">
                <a:latin typeface="Courier New" panose="02070309020205020404" pitchFamily="49" charset="0"/>
                <a:cs typeface="Courier New" panose="02070309020205020404" pitchFamily="49" charset="0"/>
              </a:rPr>
              <a:t>                        &lt;press Enter&gt;</a:t>
            </a:r>
          </a:p>
          <a:p>
            <a:r>
              <a:rPr lang="en-US" sz="1100" dirty="0">
                <a:latin typeface="Courier New" panose="02070309020205020404" pitchFamily="49" charset="0"/>
                <a:cs typeface="Courier New" panose="02070309020205020404" pitchFamily="49" charset="0"/>
              </a:rPr>
              <a:t>Terminated</a:t>
            </a:r>
          </a:p>
          <a:p>
            <a:r>
              <a:rPr lang="en-US" sz="1100" dirty="0">
                <a:latin typeface="Courier New" panose="02070309020205020404" pitchFamily="49" charset="0"/>
                <a:cs typeface="Courier New" panose="02070309020205020404" pitchFamily="49" charset="0"/>
              </a:rPr>
              <a:t>$&gt;</a:t>
            </a:r>
            <a:endParaRPr lang="ru-RU" sz="1100" dirty="0">
              <a:latin typeface="Courier New" panose="02070309020205020404" pitchFamily="49" charset="0"/>
              <a:cs typeface="Courier New" panose="02070309020205020404" pitchFamily="49" charset="0"/>
            </a:endParaRPr>
          </a:p>
        </p:txBody>
      </p:sp>
      <p:cxnSp>
        <p:nvCxnSpPr>
          <p:cNvPr id="9" name="Straight Connector 8">
            <a:extLst>
              <a:ext uri="{FF2B5EF4-FFF2-40B4-BE49-F238E27FC236}">
                <a16:creationId xmlns:a16="http://schemas.microsoft.com/office/drawing/2014/main" id="{1ECD8574-17F7-43CF-B3E7-296DD3C19330}"/>
              </a:ext>
            </a:extLst>
          </p:cNvPr>
          <p:cNvCxnSpPr/>
          <p:nvPr/>
        </p:nvCxnSpPr>
        <p:spPr>
          <a:xfrm>
            <a:off x="5664200" y="4859964"/>
            <a:ext cx="6009640" cy="0"/>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A3E6CA-829C-4EDD-B521-EEBE78BB2B91}"/>
              </a:ext>
            </a:extLst>
          </p:cNvPr>
          <p:cNvSpPr txBox="1"/>
          <p:nvPr/>
        </p:nvSpPr>
        <p:spPr>
          <a:xfrm>
            <a:off x="5845716" y="5053453"/>
            <a:ext cx="2762295" cy="738664"/>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$&gt; kill -s SIGUSR1 </a:t>
            </a:r>
            <a:r>
              <a:rPr lang="en-US" b="1" dirty="0">
                <a:latin typeface="Courier New" panose="02070309020205020404" pitchFamily="49" charset="0"/>
                <a:cs typeface="Courier New" panose="02070309020205020404" pitchFamily="49" charset="0"/>
              </a:rPr>
              <a:t>42718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$&gt; kill -s SIGUSR1 </a:t>
            </a:r>
            <a:r>
              <a:rPr lang="en-US" b="1" dirty="0">
                <a:latin typeface="Courier New" panose="02070309020205020404" pitchFamily="49" charset="0"/>
                <a:cs typeface="Courier New" panose="02070309020205020404" pitchFamily="49" charset="0"/>
              </a:rPr>
              <a:t>42769</a:t>
            </a:r>
          </a:p>
          <a:p>
            <a:r>
              <a:rPr lang="en-US" dirty="0">
                <a:latin typeface="Courier New" panose="02070309020205020404" pitchFamily="49" charset="0"/>
                <a:cs typeface="Courier New" panose="02070309020205020404" pitchFamily="49" charset="0"/>
              </a:rPr>
              <a:t>$&gt; kill </a:t>
            </a:r>
            <a:r>
              <a:rPr lang="en-US" b="1" dirty="0">
                <a:latin typeface="Courier New" panose="02070309020205020404" pitchFamily="49" charset="0"/>
                <a:cs typeface="Courier New" panose="02070309020205020404" pitchFamily="49" charset="0"/>
              </a:rPr>
              <a:t>42769</a:t>
            </a:r>
            <a:endParaRPr lang="ru-RU"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9319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F8BA5-DC6C-45B4-81C8-8D5E74ED5EC7}"/>
              </a:ext>
            </a:extLst>
          </p:cNvPr>
          <p:cNvSpPr>
            <a:spLocks noGrp="1"/>
          </p:cNvSpPr>
          <p:nvPr>
            <p:ph type="body" idx="2"/>
          </p:nvPr>
        </p:nvSpPr>
        <p:spPr/>
        <p:txBody>
          <a:bodyPr/>
          <a:lstStyle/>
          <a:p>
            <a:pPr marL="25400" indent="0">
              <a:buNone/>
            </a:pPr>
            <a:r>
              <a:rPr lang="ru-RU" dirty="0"/>
              <a:t>Сигналы (6/10)</a:t>
            </a:r>
          </a:p>
        </p:txBody>
      </p:sp>
      <p:sp>
        <p:nvSpPr>
          <p:cNvPr id="4" name="Slide Number Placeholder 3">
            <a:extLst>
              <a:ext uri="{FF2B5EF4-FFF2-40B4-BE49-F238E27FC236}">
                <a16:creationId xmlns:a16="http://schemas.microsoft.com/office/drawing/2014/main" id="{F4A14635-FBC7-41D7-B2E3-323EEBAF440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32</a:t>
            </a:fld>
            <a:endParaRPr/>
          </a:p>
        </p:txBody>
      </p:sp>
      <p:sp>
        <p:nvSpPr>
          <p:cNvPr id="2" name="TextBox 1">
            <a:extLst>
              <a:ext uri="{FF2B5EF4-FFF2-40B4-BE49-F238E27FC236}">
                <a16:creationId xmlns:a16="http://schemas.microsoft.com/office/drawing/2014/main" id="{38223CC7-2BCE-437E-9C0B-8DAFA1D9ED56}"/>
              </a:ext>
            </a:extLst>
          </p:cNvPr>
          <p:cNvSpPr txBox="1"/>
          <p:nvPr/>
        </p:nvSpPr>
        <p:spPr>
          <a:xfrm>
            <a:off x="1021080" y="1612532"/>
            <a:ext cx="6986208" cy="954107"/>
          </a:xfrm>
          <a:prstGeom prst="rect">
            <a:avLst/>
          </a:prstGeom>
          <a:noFill/>
        </p:spPr>
        <p:txBody>
          <a:bodyPr wrap="none" rtlCol="0">
            <a:spAutoFit/>
          </a:bodyPr>
          <a:lstStyle/>
          <a:p>
            <a:r>
              <a:rPr lang="ru-RU" dirty="0"/>
              <a:t>Общие проблемы сигналов:</a:t>
            </a:r>
          </a:p>
          <a:p>
            <a:endParaRPr lang="ru-RU" dirty="0"/>
          </a:p>
          <a:p>
            <a:pPr marL="285750" indent="-285750">
              <a:buFont typeface="Arial" panose="020B0604020202020204" pitchFamily="34" charset="0"/>
              <a:buChar char="•"/>
            </a:pPr>
            <a:r>
              <a:rPr lang="ru-RU" dirty="0"/>
              <a:t>Сигнал может прервать системный вызов</a:t>
            </a:r>
          </a:p>
          <a:p>
            <a:pPr marL="285750" indent="-285750">
              <a:buFont typeface="Arial" panose="020B0604020202020204" pitchFamily="34" charset="0"/>
              <a:buChar char="•"/>
            </a:pPr>
            <a:r>
              <a:rPr lang="ru-RU" dirty="0"/>
              <a:t>Сигнал может прервать функцию, работающую с глобальными переменными</a:t>
            </a:r>
          </a:p>
        </p:txBody>
      </p:sp>
      <p:sp>
        <p:nvSpPr>
          <p:cNvPr id="5" name="TextBox 4">
            <a:extLst>
              <a:ext uri="{FF2B5EF4-FFF2-40B4-BE49-F238E27FC236}">
                <a16:creationId xmlns:a16="http://schemas.microsoft.com/office/drawing/2014/main" id="{AA0561BE-343E-4A11-AB55-9658B3716ECC}"/>
              </a:ext>
            </a:extLst>
          </p:cNvPr>
          <p:cNvSpPr txBox="1"/>
          <p:nvPr/>
        </p:nvSpPr>
        <p:spPr>
          <a:xfrm>
            <a:off x="1224280" y="3048000"/>
            <a:ext cx="6413935" cy="523220"/>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ssize_t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rc</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while ((</a:t>
            </a:r>
            <a:r>
              <a:rPr lang="en-US" dirty="0" err="1">
                <a:latin typeface="Courier New" panose="02070309020205020404" pitchFamily="49" charset="0"/>
                <a:cs typeface="Courier New" panose="02070309020205020404" pitchFamily="49" charset="0"/>
              </a:rPr>
              <a:t>rc</a:t>
            </a:r>
            <a:r>
              <a:rPr lang="en-US" dirty="0">
                <a:latin typeface="Courier New" panose="02070309020205020404" pitchFamily="49" charset="0"/>
                <a:cs typeface="Courier New" panose="02070309020205020404" pitchFamily="49" charset="0"/>
              </a:rPr>
              <a:t> = read(</a:t>
            </a:r>
            <a:r>
              <a:rPr lang="en-US" dirty="0" err="1">
                <a:latin typeface="Courier New" panose="02070309020205020404" pitchFamily="49" charset="0"/>
                <a:cs typeface="Courier New" panose="02070309020205020404" pitchFamily="49" charset="0"/>
              </a:rPr>
              <a:t>fd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buf</a:t>
            </a:r>
            <a:r>
              <a:rPr lang="en-US" dirty="0">
                <a:latin typeface="Courier New" panose="02070309020205020404" pitchFamily="49" charset="0"/>
                <a:cs typeface="Courier New" panose="02070309020205020404" pitchFamily="49" charset="0"/>
              </a:rPr>
              <a:t>, size) == -1 &amp;&amp;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 EINTR);</a:t>
            </a:r>
            <a:endParaRPr lang="ru-RU"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B23C218A-0951-4C9E-99E9-383D83B847D1}"/>
              </a:ext>
            </a:extLst>
          </p:cNvPr>
          <p:cNvSpPr txBox="1"/>
          <p:nvPr/>
        </p:nvSpPr>
        <p:spPr>
          <a:xfrm>
            <a:off x="3368040" y="3957320"/>
            <a:ext cx="4270175" cy="1323439"/>
          </a:xfrm>
          <a:prstGeom prst="rect">
            <a:avLst/>
          </a:prstGeom>
          <a:noFill/>
        </p:spPr>
        <p:txBody>
          <a:bodyPr wrap="square" rtlCol="0">
            <a:spAutoFit/>
          </a:bodyPr>
          <a:lstStyle/>
          <a:p>
            <a:pPr algn="ctr"/>
            <a:r>
              <a:rPr lang="ru-RU" sz="2000" dirty="0"/>
              <a:t>Обычно "медленный" системный вызов надо повторять, если ошибка EINTR - вызов был прерван сигналом</a:t>
            </a:r>
          </a:p>
        </p:txBody>
      </p:sp>
    </p:spTree>
    <p:extLst>
      <p:ext uri="{BB962C8B-B14F-4D97-AF65-F5344CB8AC3E}">
        <p14:creationId xmlns:p14="http://schemas.microsoft.com/office/powerpoint/2010/main" val="529648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F8BA5-DC6C-45B4-81C8-8D5E74ED5EC7}"/>
              </a:ext>
            </a:extLst>
          </p:cNvPr>
          <p:cNvSpPr>
            <a:spLocks noGrp="1"/>
          </p:cNvSpPr>
          <p:nvPr>
            <p:ph type="body" idx="2"/>
          </p:nvPr>
        </p:nvSpPr>
        <p:spPr/>
        <p:txBody>
          <a:bodyPr/>
          <a:lstStyle/>
          <a:p>
            <a:pPr marL="25400" indent="0">
              <a:buNone/>
            </a:pPr>
            <a:r>
              <a:rPr lang="ru-RU" dirty="0"/>
              <a:t>Сигналы (7/10)</a:t>
            </a:r>
          </a:p>
        </p:txBody>
      </p:sp>
      <p:sp>
        <p:nvSpPr>
          <p:cNvPr id="4" name="Slide Number Placeholder 3">
            <a:extLst>
              <a:ext uri="{FF2B5EF4-FFF2-40B4-BE49-F238E27FC236}">
                <a16:creationId xmlns:a16="http://schemas.microsoft.com/office/drawing/2014/main" id="{F4A14635-FBC7-41D7-B2E3-323EEBAF440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33</a:t>
            </a:fld>
            <a:endParaRPr/>
          </a:p>
        </p:txBody>
      </p:sp>
      <p:sp>
        <p:nvSpPr>
          <p:cNvPr id="2" name="TextBox 1">
            <a:extLst>
              <a:ext uri="{FF2B5EF4-FFF2-40B4-BE49-F238E27FC236}">
                <a16:creationId xmlns:a16="http://schemas.microsoft.com/office/drawing/2014/main" id="{0265A83A-36C8-48E6-8E2C-28A6C675C8A1}"/>
              </a:ext>
            </a:extLst>
          </p:cNvPr>
          <p:cNvSpPr txBox="1"/>
          <p:nvPr/>
        </p:nvSpPr>
        <p:spPr>
          <a:xfrm>
            <a:off x="406400" y="1429652"/>
            <a:ext cx="5532119" cy="4893647"/>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static int </a:t>
            </a:r>
            <a:r>
              <a:rPr lang="en-US" sz="1200" dirty="0" err="1">
                <a:latin typeface="Courier New" panose="02070309020205020404" pitchFamily="49" charset="0"/>
                <a:cs typeface="Courier New" panose="02070309020205020404" pitchFamily="49" charset="0"/>
              </a:rPr>
              <a:t>alarm_cnt</a:t>
            </a:r>
            <a:r>
              <a:rPr lang="en-US" sz="1200" dirty="0">
                <a:latin typeface="Courier New" panose="02070309020205020404" pitchFamily="49" charset="0"/>
                <a:cs typeface="Courier New" panose="02070309020205020404" pitchFamily="49" charset="0"/>
              </a:rPr>
              <a:t> = 0;</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static void</a:t>
            </a:r>
          </a:p>
          <a:p>
            <a:r>
              <a:rPr lang="en-US" sz="1200" dirty="0" err="1">
                <a:latin typeface="Courier New" panose="02070309020205020404" pitchFamily="49" charset="0"/>
                <a:cs typeface="Courier New" panose="02070309020205020404" pitchFamily="49" charset="0"/>
              </a:rPr>
              <a:t>do_malloc</a:t>
            </a:r>
            <a:r>
              <a:rPr lang="en-US" sz="1200" dirty="0">
                <a:latin typeface="Courier New" panose="02070309020205020404" pitchFamily="49" charset="0"/>
                <a:cs typeface="Courier New" panose="02070309020205020404" pitchFamily="49" charset="0"/>
              </a:rPr>
              <a:t>(void)</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for (int </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 = 0; </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 &lt; 10; ++</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free(malloc(1024 * 1024 * </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static void</a:t>
            </a:r>
          </a:p>
          <a:p>
            <a:r>
              <a:rPr lang="en-US" sz="1200" dirty="0" err="1">
                <a:latin typeface="Courier New" panose="02070309020205020404" pitchFamily="49" charset="0"/>
                <a:cs typeface="Courier New" panose="02070309020205020404" pitchFamily="49" charset="0"/>
              </a:rPr>
              <a:t>on_new_signal</a:t>
            </a:r>
            <a:r>
              <a:rPr lang="en-US" sz="1200" dirty="0">
                <a:latin typeface="Courier New" panose="02070309020205020404" pitchFamily="49" charset="0"/>
                <a:cs typeface="Courier New" panose="02070309020205020404" pitchFamily="49" charset="0"/>
              </a:rPr>
              <a:t>(int signum)</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printf</a:t>
            </a:r>
            <a:r>
              <a:rPr lang="en-US" sz="1200" dirty="0">
                <a:latin typeface="Courier New" panose="02070309020205020404" pitchFamily="49" charset="0"/>
                <a:cs typeface="Courier New" panose="02070309020205020404" pitchFamily="49" charset="0"/>
              </a:rPr>
              <a:t>("Interrupted %d times\n", ++</a:t>
            </a:r>
            <a:r>
              <a:rPr lang="en-US" sz="1200" dirty="0" err="1">
                <a:latin typeface="Courier New" panose="02070309020205020404" pitchFamily="49" charset="0"/>
                <a:cs typeface="Courier New" panose="02070309020205020404" pitchFamily="49" charset="0"/>
              </a:rPr>
              <a:t>alarm_cnt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do_malloc</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int</a:t>
            </a:r>
          </a:p>
          <a:p>
            <a:r>
              <a:rPr lang="en-US" sz="1200" dirty="0">
                <a:latin typeface="Courier New" panose="02070309020205020404" pitchFamily="49" charset="0"/>
                <a:cs typeface="Courier New" panose="02070309020205020404" pitchFamily="49" charset="0"/>
              </a:rPr>
              <a:t>main(void)</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printf</a:t>
            </a:r>
            <a:r>
              <a:rPr lang="en-US" sz="1200" dirty="0">
                <a:latin typeface="Courier New" panose="02070309020205020404" pitchFamily="49" charset="0"/>
                <a:cs typeface="Courier New" panose="02070309020205020404" pitchFamily="49" charset="0"/>
              </a:rPr>
              <a:t>("my </a:t>
            </a:r>
            <a:r>
              <a:rPr lang="en-US" sz="1200" dirty="0" err="1">
                <a:latin typeface="Courier New" panose="02070309020205020404" pitchFamily="49" charset="0"/>
                <a:cs typeface="Courier New" panose="02070309020205020404" pitchFamily="49" charset="0"/>
              </a:rPr>
              <a:t>pid</a:t>
            </a:r>
            <a:r>
              <a:rPr lang="en-US" sz="1200" dirty="0">
                <a:latin typeface="Courier New" panose="02070309020205020404" pitchFamily="49" charset="0"/>
                <a:cs typeface="Courier New" panose="02070309020205020404" pitchFamily="49" charset="0"/>
              </a:rPr>
              <a:t>: %d\n", (int) </a:t>
            </a:r>
            <a:r>
              <a:rPr lang="en-US" sz="1200" dirty="0" err="1">
                <a:latin typeface="Courier New" panose="02070309020205020404" pitchFamily="49" charset="0"/>
                <a:cs typeface="Courier New" panose="02070309020205020404" pitchFamily="49" charset="0"/>
              </a:rPr>
              <a:t>getpid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signal(SIGUSR1, </a:t>
            </a:r>
            <a:r>
              <a:rPr lang="en-US" sz="1200" dirty="0" err="1">
                <a:latin typeface="Courier New" panose="02070309020205020404" pitchFamily="49" charset="0"/>
                <a:cs typeface="Courier New" panose="02070309020205020404" pitchFamily="49" charset="0"/>
              </a:rPr>
              <a:t>on_new_signal</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while (true)</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do_malloc</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return 0;</a:t>
            </a:r>
          </a:p>
          <a:p>
            <a:r>
              <a:rPr lang="en-US" sz="1200" dirty="0">
                <a:latin typeface="Courier New" panose="02070309020205020404" pitchFamily="49" charset="0"/>
                <a:cs typeface="Courier New" panose="02070309020205020404" pitchFamily="49" charset="0"/>
              </a:rPr>
              <a:t>}</a:t>
            </a:r>
            <a:endParaRPr lang="ru-RU" sz="12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D099E1F4-23CA-4FCF-B36B-AE987D919BC5}"/>
              </a:ext>
            </a:extLst>
          </p:cNvPr>
          <p:cNvSpPr txBox="1"/>
          <p:nvPr/>
        </p:nvSpPr>
        <p:spPr>
          <a:xfrm>
            <a:off x="9556946" y="892798"/>
            <a:ext cx="2239716" cy="307777"/>
          </a:xfrm>
          <a:prstGeom prst="rect">
            <a:avLst/>
          </a:prstGeom>
          <a:noFill/>
        </p:spPr>
        <p:txBody>
          <a:bodyPr wrap="none" rtlCol="0">
            <a:spAutoFit/>
          </a:bodyPr>
          <a:lstStyle/>
          <a:p>
            <a:r>
              <a:rPr lang="en-US" dirty="0">
                <a:hlinkClick r:id="rId3"/>
              </a:rPr>
              <a:t>4_signals/3_intr_malloc.c</a:t>
            </a:r>
            <a:endParaRPr lang="ru-RU" dirty="0"/>
          </a:p>
        </p:txBody>
      </p:sp>
      <p:sp>
        <p:nvSpPr>
          <p:cNvPr id="6" name="TextBox 5">
            <a:extLst>
              <a:ext uri="{FF2B5EF4-FFF2-40B4-BE49-F238E27FC236}">
                <a16:creationId xmlns:a16="http://schemas.microsoft.com/office/drawing/2014/main" id="{F2773102-086D-454B-B213-F3C491222FE8}"/>
              </a:ext>
            </a:extLst>
          </p:cNvPr>
          <p:cNvSpPr txBox="1"/>
          <p:nvPr/>
        </p:nvSpPr>
        <p:spPr>
          <a:xfrm>
            <a:off x="6309360" y="2032000"/>
            <a:ext cx="2547492" cy="1600438"/>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3_intr_malloc.c</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my </a:t>
            </a:r>
            <a:r>
              <a:rPr lang="en-US" dirty="0" err="1">
                <a:latin typeface="Courier New" panose="02070309020205020404" pitchFamily="49" charset="0"/>
                <a:cs typeface="Courier New" panose="02070309020205020404" pitchFamily="49" charset="0"/>
              </a:rPr>
              <a:t>pid</a:t>
            </a:r>
            <a:r>
              <a:rPr lang="en-US" dirty="0">
                <a:latin typeface="Courier New" panose="02070309020205020404" pitchFamily="49" charset="0"/>
                <a:cs typeface="Courier New" panose="02070309020205020404" pitchFamily="49" charset="0"/>
              </a:rPr>
              <a:t>: 42888</a:t>
            </a:r>
          </a:p>
          <a:p>
            <a:r>
              <a:rPr lang="en-US" dirty="0">
                <a:latin typeface="Courier New" panose="02070309020205020404" pitchFamily="49" charset="0"/>
                <a:cs typeface="Courier New" panose="02070309020205020404" pitchFamily="49" charset="0"/>
              </a:rPr>
              <a:t>Interrupted 1 times</a:t>
            </a:r>
          </a:p>
          <a:p>
            <a:r>
              <a:rPr lang="en-US" dirty="0">
                <a:latin typeface="Courier New" panose="02070309020205020404" pitchFamily="49" charset="0"/>
                <a:cs typeface="Courier New" panose="02070309020205020404" pitchFamily="49" charset="0"/>
              </a:rPr>
              <a:t>Interrupted 2 times</a:t>
            </a:r>
          </a:p>
          <a:p>
            <a:r>
              <a:rPr lang="en-US" dirty="0">
                <a:latin typeface="Courier New" panose="02070309020205020404" pitchFamily="49" charset="0"/>
                <a:cs typeface="Courier New" panose="02070309020205020404" pitchFamily="49" charset="0"/>
              </a:rPr>
              <a:t>Illegal instruction: 4</a:t>
            </a:r>
          </a:p>
          <a:p>
            <a:r>
              <a:rPr lang="en-US" dirty="0">
                <a:latin typeface="Courier New" panose="02070309020205020404" pitchFamily="49" charset="0"/>
                <a:cs typeface="Courier New" panose="02070309020205020404" pitchFamily="49" charset="0"/>
              </a:rPr>
              <a:t>$</a:t>
            </a:r>
          </a:p>
        </p:txBody>
      </p:sp>
      <p:sp>
        <p:nvSpPr>
          <p:cNvPr id="11" name="TextBox 10">
            <a:extLst>
              <a:ext uri="{FF2B5EF4-FFF2-40B4-BE49-F238E27FC236}">
                <a16:creationId xmlns:a16="http://schemas.microsoft.com/office/drawing/2014/main" id="{12826F97-8386-46CC-ABC8-78E884DE191B}"/>
              </a:ext>
            </a:extLst>
          </p:cNvPr>
          <p:cNvSpPr txBox="1"/>
          <p:nvPr/>
        </p:nvSpPr>
        <p:spPr>
          <a:xfrm>
            <a:off x="6309360" y="4059355"/>
            <a:ext cx="5232523" cy="52322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 while kill -s SIGUSR1 42888; do sleep 0; done</a:t>
            </a:r>
          </a:p>
          <a:p>
            <a:r>
              <a:rPr lang="en-US" dirty="0">
                <a:latin typeface="Courier New" panose="02070309020205020404" pitchFamily="49" charset="0"/>
                <a:cs typeface="Courier New" panose="02070309020205020404" pitchFamily="49" charset="0"/>
              </a:rPr>
              <a:t>$</a:t>
            </a:r>
          </a:p>
        </p:txBody>
      </p:sp>
      <p:cxnSp>
        <p:nvCxnSpPr>
          <p:cNvPr id="12" name="Straight Connector 11">
            <a:extLst>
              <a:ext uri="{FF2B5EF4-FFF2-40B4-BE49-F238E27FC236}">
                <a16:creationId xmlns:a16="http://schemas.microsoft.com/office/drawing/2014/main" id="{8832890F-6787-437B-ABD4-6853E6610F79}"/>
              </a:ext>
            </a:extLst>
          </p:cNvPr>
          <p:cNvCxnSpPr/>
          <p:nvPr/>
        </p:nvCxnSpPr>
        <p:spPr>
          <a:xfrm>
            <a:off x="5852032" y="3808404"/>
            <a:ext cx="6009640" cy="0"/>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608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F8BA5-DC6C-45B4-81C8-8D5E74ED5EC7}"/>
              </a:ext>
            </a:extLst>
          </p:cNvPr>
          <p:cNvSpPr>
            <a:spLocks noGrp="1"/>
          </p:cNvSpPr>
          <p:nvPr>
            <p:ph type="body" idx="2"/>
          </p:nvPr>
        </p:nvSpPr>
        <p:spPr/>
        <p:txBody>
          <a:bodyPr/>
          <a:lstStyle/>
          <a:p>
            <a:pPr marL="25400" indent="0">
              <a:buNone/>
            </a:pPr>
            <a:r>
              <a:rPr lang="ru-RU" dirty="0"/>
              <a:t>Сигналы (8/10)</a:t>
            </a:r>
          </a:p>
        </p:txBody>
      </p:sp>
      <p:sp>
        <p:nvSpPr>
          <p:cNvPr id="4" name="Slide Number Placeholder 3">
            <a:extLst>
              <a:ext uri="{FF2B5EF4-FFF2-40B4-BE49-F238E27FC236}">
                <a16:creationId xmlns:a16="http://schemas.microsoft.com/office/drawing/2014/main" id="{F4A14635-FBC7-41D7-B2E3-323EEBAF440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34</a:t>
            </a:fld>
            <a:endParaRPr/>
          </a:p>
        </p:txBody>
      </p:sp>
      <p:sp>
        <p:nvSpPr>
          <p:cNvPr id="5" name="TextBox 4">
            <a:extLst>
              <a:ext uri="{FF2B5EF4-FFF2-40B4-BE49-F238E27FC236}">
                <a16:creationId xmlns:a16="http://schemas.microsoft.com/office/drawing/2014/main" id="{C176356C-68E5-4B1D-B83C-E3F1A14F2219}"/>
              </a:ext>
            </a:extLst>
          </p:cNvPr>
          <p:cNvSpPr txBox="1"/>
          <p:nvPr/>
        </p:nvSpPr>
        <p:spPr>
          <a:xfrm>
            <a:off x="2839720" y="2481760"/>
            <a:ext cx="5836854" cy="2031325"/>
          </a:xfrm>
          <a:prstGeom prst="rect">
            <a:avLst/>
          </a:prstGeom>
          <a:noFill/>
        </p:spPr>
        <p:txBody>
          <a:bodyPr wrap="none" rtlCol="0">
            <a:spAutoFit/>
          </a:bodyPr>
          <a:lstStyle/>
          <a:p>
            <a:r>
              <a:rPr lang="en-US" sz="1800" dirty="0">
                <a:latin typeface="Courier New" panose="02070309020205020404" pitchFamily="49" charset="0"/>
                <a:cs typeface="Courier New" panose="02070309020205020404" pitchFamily="49" charset="0"/>
              </a:rPr>
              <a:t>int kill(</a:t>
            </a:r>
            <a:r>
              <a:rPr lang="en-US" sz="1800" dirty="0" err="1">
                <a:latin typeface="Courier New" panose="02070309020205020404" pitchFamily="49" charset="0"/>
                <a:cs typeface="Courier New" panose="02070309020205020404" pitchFamily="49" charset="0"/>
              </a:rPr>
              <a:t>pid_t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pid</a:t>
            </a:r>
            <a:r>
              <a:rPr lang="en-US" sz="1800" dirty="0">
                <a:latin typeface="Courier New" panose="02070309020205020404" pitchFamily="49" charset="0"/>
                <a:cs typeface="Courier New" panose="02070309020205020404" pitchFamily="49" charset="0"/>
              </a:rPr>
              <a:t>, int sig);</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int raise(int sig);</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int pause(void);</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unsigned int alarm(unsigned int seconds);</a:t>
            </a:r>
            <a:endParaRPr lang="ru-RU" sz="1800" dirty="0">
              <a:latin typeface="Courier New" panose="02070309020205020404" pitchFamily="49" charset="0"/>
              <a:cs typeface="Courier New" panose="02070309020205020404" pitchFamily="49" charset="0"/>
            </a:endParaRPr>
          </a:p>
        </p:txBody>
      </p:sp>
      <p:sp>
        <p:nvSpPr>
          <p:cNvPr id="6" name="Speech Bubble: Rectangle with Corners Rounded 5">
            <a:extLst>
              <a:ext uri="{FF2B5EF4-FFF2-40B4-BE49-F238E27FC236}">
                <a16:creationId xmlns:a16="http://schemas.microsoft.com/office/drawing/2014/main" id="{D043CB82-81EC-4C62-B858-C7C9872535E9}"/>
              </a:ext>
            </a:extLst>
          </p:cNvPr>
          <p:cNvSpPr/>
          <p:nvPr/>
        </p:nvSpPr>
        <p:spPr>
          <a:xfrm>
            <a:off x="1518920" y="1849026"/>
            <a:ext cx="1742440" cy="396240"/>
          </a:xfrm>
          <a:prstGeom prst="wedgeRoundRectCallout">
            <a:avLst>
              <a:gd name="adj1" fmla="val 59137"/>
              <a:gd name="adj2" fmla="val 12788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Послать сигнал процессу</a:t>
            </a:r>
          </a:p>
        </p:txBody>
      </p:sp>
      <p:sp>
        <p:nvSpPr>
          <p:cNvPr id="7" name="Speech Bubble: Rectangle with Corners Rounded 6">
            <a:extLst>
              <a:ext uri="{FF2B5EF4-FFF2-40B4-BE49-F238E27FC236}">
                <a16:creationId xmlns:a16="http://schemas.microsoft.com/office/drawing/2014/main" id="{7B3CA794-1DF1-4BF0-AF02-D01D6E2A83C1}"/>
              </a:ext>
            </a:extLst>
          </p:cNvPr>
          <p:cNvSpPr/>
          <p:nvPr/>
        </p:nvSpPr>
        <p:spPr>
          <a:xfrm>
            <a:off x="3479800" y="1849026"/>
            <a:ext cx="1361440" cy="396240"/>
          </a:xfrm>
          <a:prstGeom prst="wedgeRoundRectCallout">
            <a:avLst>
              <a:gd name="adj1" fmla="val 64202"/>
              <a:gd name="adj2" fmla="val 13814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PID</a:t>
            </a:r>
            <a:r>
              <a:rPr lang="ru-RU" dirty="0">
                <a:solidFill>
                  <a:schemeClr val="accent4"/>
                </a:solidFill>
              </a:rPr>
              <a:t> получателя</a:t>
            </a:r>
            <a:r>
              <a:rPr lang="en-US" dirty="0">
                <a:solidFill>
                  <a:schemeClr val="accent4"/>
                </a:solidFill>
              </a:rPr>
              <a:t> </a:t>
            </a:r>
            <a:endParaRPr lang="ru-RU" dirty="0">
              <a:solidFill>
                <a:schemeClr val="accent4"/>
              </a:solidFill>
            </a:endParaRPr>
          </a:p>
        </p:txBody>
      </p:sp>
      <p:sp>
        <p:nvSpPr>
          <p:cNvPr id="8" name="Speech Bubble: Rectangle with Corners Rounded 7">
            <a:extLst>
              <a:ext uri="{FF2B5EF4-FFF2-40B4-BE49-F238E27FC236}">
                <a16:creationId xmlns:a16="http://schemas.microsoft.com/office/drawing/2014/main" id="{4C7D3D55-0F45-491B-BA05-36645537576E}"/>
              </a:ext>
            </a:extLst>
          </p:cNvPr>
          <p:cNvSpPr/>
          <p:nvPr/>
        </p:nvSpPr>
        <p:spPr>
          <a:xfrm>
            <a:off x="5267960" y="1849026"/>
            <a:ext cx="2174240" cy="396240"/>
          </a:xfrm>
          <a:prstGeom prst="wedgeRoundRectCallout">
            <a:avLst>
              <a:gd name="adj1" fmla="val -859"/>
              <a:gd name="adj2" fmla="val 13301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Номер сигнала. </a:t>
            </a:r>
            <a:r>
              <a:rPr lang="ru-RU" b="1" dirty="0">
                <a:solidFill>
                  <a:schemeClr val="accent4"/>
                </a:solidFill>
              </a:rPr>
              <a:t>Не обязательно SIGKILL</a:t>
            </a:r>
          </a:p>
        </p:txBody>
      </p:sp>
      <p:sp>
        <p:nvSpPr>
          <p:cNvPr id="9" name="Speech Bubble: Rectangle with Corners Rounded 8">
            <a:extLst>
              <a:ext uri="{FF2B5EF4-FFF2-40B4-BE49-F238E27FC236}">
                <a16:creationId xmlns:a16="http://schemas.microsoft.com/office/drawing/2014/main" id="{B3379D17-83C3-422A-A101-AA7EA460D24F}"/>
              </a:ext>
            </a:extLst>
          </p:cNvPr>
          <p:cNvSpPr/>
          <p:nvPr/>
        </p:nvSpPr>
        <p:spPr>
          <a:xfrm>
            <a:off x="982569" y="2481760"/>
            <a:ext cx="1742440" cy="396240"/>
          </a:xfrm>
          <a:prstGeom prst="wedgeRoundRectCallout">
            <a:avLst>
              <a:gd name="adj1" fmla="val 59137"/>
              <a:gd name="adj2" fmla="val 12788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Послать сигнал себе</a:t>
            </a:r>
          </a:p>
        </p:txBody>
      </p:sp>
      <p:sp>
        <p:nvSpPr>
          <p:cNvPr id="10" name="Speech Bubble: Rectangle with Corners Rounded 9">
            <a:extLst>
              <a:ext uri="{FF2B5EF4-FFF2-40B4-BE49-F238E27FC236}">
                <a16:creationId xmlns:a16="http://schemas.microsoft.com/office/drawing/2014/main" id="{23D80C9B-F2AA-4E60-9879-351BE47800DE}"/>
              </a:ext>
            </a:extLst>
          </p:cNvPr>
          <p:cNvSpPr/>
          <p:nvPr/>
        </p:nvSpPr>
        <p:spPr>
          <a:xfrm>
            <a:off x="5758146" y="3114494"/>
            <a:ext cx="2512093" cy="609146"/>
          </a:xfrm>
          <a:prstGeom prst="wedgeRoundRectCallout">
            <a:avLst>
              <a:gd name="adj1" fmla="val -72396"/>
              <a:gd name="adj2" fmla="val 4911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Остановить поток, пока не будет получен и обработан любой сигнал</a:t>
            </a:r>
          </a:p>
        </p:txBody>
      </p:sp>
      <p:sp>
        <p:nvSpPr>
          <p:cNvPr id="11" name="Speech Bubble: Rectangle with Corners Rounded 10">
            <a:extLst>
              <a:ext uri="{FF2B5EF4-FFF2-40B4-BE49-F238E27FC236}">
                <a16:creationId xmlns:a16="http://schemas.microsoft.com/office/drawing/2014/main" id="{717985CA-7026-4B2B-9BD1-BCC0E00B2FFF}"/>
              </a:ext>
            </a:extLst>
          </p:cNvPr>
          <p:cNvSpPr/>
          <p:nvPr/>
        </p:nvSpPr>
        <p:spPr>
          <a:xfrm>
            <a:off x="1229359" y="3312160"/>
            <a:ext cx="1495649" cy="690881"/>
          </a:xfrm>
          <a:prstGeom prst="wedgeRoundRectCallout">
            <a:avLst>
              <a:gd name="adj1" fmla="val 61515"/>
              <a:gd name="adj2" fmla="val 8964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err="1">
                <a:solidFill>
                  <a:schemeClr val="accent4"/>
                </a:solidFill>
              </a:rPr>
              <a:t>Отложенно</a:t>
            </a:r>
            <a:r>
              <a:rPr lang="ru-RU" dirty="0">
                <a:solidFill>
                  <a:schemeClr val="accent4"/>
                </a:solidFill>
              </a:rPr>
              <a:t> послать себе </a:t>
            </a:r>
            <a:r>
              <a:rPr lang="en-US" dirty="0">
                <a:solidFill>
                  <a:schemeClr val="accent4"/>
                </a:solidFill>
              </a:rPr>
              <a:t>SIGALARM</a:t>
            </a:r>
            <a:endParaRPr lang="ru-RU" dirty="0">
              <a:solidFill>
                <a:schemeClr val="accent4"/>
              </a:solidFill>
            </a:endParaRPr>
          </a:p>
        </p:txBody>
      </p:sp>
      <p:sp>
        <p:nvSpPr>
          <p:cNvPr id="12" name="Speech Bubble: Rectangle with Corners Rounded 11">
            <a:extLst>
              <a:ext uri="{FF2B5EF4-FFF2-40B4-BE49-F238E27FC236}">
                <a16:creationId xmlns:a16="http://schemas.microsoft.com/office/drawing/2014/main" id="{05B52F0C-30F3-4A8E-98F3-DD5BBCA7A87D}"/>
              </a:ext>
            </a:extLst>
          </p:cNvPr>
          <p:cNvSpPr/>
          <p:nvPr/>
        </p:nvSpPr>
        <p:spPr>
          <a:xfrm>
            <a:off x="6471920" y="4709687"/>
            <a:ext cx="1742440" cy="396240"/>
          </a:xfrm>
          <a:prstGeom prst="wedgeRoundRectCallout">
            <a:avLst>
              <a:gd name="adj1" fmla="val 18612"/>
              <a:gd name="adj2" fmla="val -11827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Через сколько секунд</a:t>
            </a:r>
          </a:p>
        </p:txBody>
      </p:sp>
    </p:spTree>
    <p:extLst>
      <p:ext uri="{BB962C8B-B14F-4D97-AF65-F5344CB8AC3E}">
        <p14:creationId xmlns:p14="http://schemas.microsoft.com/office/powerpoint/2010/main" val="19267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F8BA5-DC6C-45B4-81C8-8D5E74ED5EC7}"/>
              </a:ext>
            </a:extLst>
          </p:cNvPr>
          <p:cNvSpPr>
            <a:spLocks noGrp="1"/>
          </p:cNvSpPr>
          <p:nvPr>
            <p:ph type="body" idx="2"/>
          </p:nvPr>
        </p:nvSpPr>
        <p:spPr/>
        <p:txBody>
          <a:bodyPr/>
          <a:lstStyle/>
          <a:p>
            <a:pPr marL="25400" indent="0">
              <a:buNone/>
            </a:pPr>
            <a:r>
              <a:rPr lang="ru-RU" dirty="0"/>
              <a:t>Сигналы (9/10</a:t>
            </a:r>
            <a:r>
              <a:rPr lang="en-US" dirty="0"/>
              <a:t>). </a:t>
            </a:r>
            <a:r>
              <a:rPr lang="en-US" dirty="0" err="1"/>
              <a:t>sigprocmask</a:t>
            </a:r>
            <a:endParaRPr lang="ru-RU" dirty="0"/>
          </a:p>
        </p:txBody>
      </p:sp>
      <p:sp>
        <p:nvSpPr>
          <p:cNvPr id="4" name="Slide Number Placeholder 3">
            <a:extLst>
              <a:ext uri="{FF2B5EF4-FFF2-40B4-BE49-F238E27FC236}">
                <a16:creationId xmlns:a16="http://schemas.microsoft.com/office/drawing/2014/main" id="{F4A14635-FBC7-41D7-B2E3-323EEBAF440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35</a:t>
            </a:fld>
            <a:endParaRPr/>
          </a:p>
        </p:txBody>
      </p:sp>
      <p:sp>
        <p:nvSpPr>
          <p:cNvPr id="2" name="TextBox 1">
            <a:extLst>
              <a:ext uri="{FF2B5EF4-FFF2-40B4-BE49-F238E27FC236}">
                <a16:creationId xmlns:a16="http://schemas.microsoft.com/office/drawing/2014/main" id="{08C04A96-8AC2-4656-BA69-01FB41039959}"/>
              </a:ext>
            </a:extLst>
          </p:cNvPr>
          <p:cNvSpPr txBox="1"/>
          <p:nvPr/>
        </p:nvSpPr>
        <p:spPr>
          <a:xfrm>
            <a:off x="1488440" y="1955800"/>
            <a:ext cx="7058343" cy="307777"/>
          </a:xfrm>
          <a:prstGeom prst="rect">
            <a:avLst/>
          </a:prstGeom>
          <a:noFill/>
        </p:spPr>
        <p:txBody>
          <a:bodyPr wrap="none" rtlCol="0">
            <a:spAutoFit/>
          </a:bodyPr>
          <a:lstStyle/>
          <a:p>
            <a:r>
              <a:rPr lang="da-DK">
                <a:latin typeface="Courier New" panose="02070309020205020404" pitchFamily="49" charset="0"/>
                <a:cs typeface="Courier New" panose="02070309020205020404" pitchFamily="49" charset="0"/>
              </a:rPr>
              <a:t>int sigprocmask(int how, const sigset_t *set, sigset_t *oldset);</a:t>
            </a:r>
            <a:endParaRPr lang="ru-RU" dirty="0">
              <a:latin typeface="Courier New" panose="02070309020205020404" pitchFamily="49" charset="0"/>
              <a:cs typeface="Courier New" panose="02070309020205020404" pitchFamily="49" charset="0"/>
            </a:endParaRPr>
          </a:p>
        </p:txBody>
      </p:sp>
      <p:sp>
        <p:nvSpPr>
          <p:cNvPr id="5" name="Speech Bubble: Rectangle with Corners Rounded 4">
            <a:extLst>
              <a:ext uri="{FF2B5EF4-FFF2-40B4-BE49-F238E27FC236}">
                <a16:creationId xmlns:a16="http://schemas.microsoft.com/office/drawing/2014/main" id="{B80C66E2-BDAC-41E6-9B9A-0187124DEAF3}"/>
              </a:ext>
            </a:extLst>
          </p:cNvPr>
          <p:cNvSpPr/>
          <p:nvPr/>
        </p:nvSpPr>
        <p:spPr>
          <a:xfrm>
            <a:off x="370840" y="1414412"/>
            <a:ext cx="4292600" cy="396240"/>
          </a:xfrm>
          <a:prstGeom prst="wedgeRoundRectCallout">
            <a:avLst>
              <a:gd name="adj1" fmla="val -3348"/>
              <a:gd name="adj2" fmla="val 9711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Управление маской сигналов потока. Если сигнал есть в маске - он блокируется.</a:t>
            </a:r>
          </a:p>
        </p:txBody>
      </p:sp>
      <p:sp>
        <p:nvSpPr>
          <p:cNvPr id="6" name="Speech Bubble: Rectangle with Corners Rounded 5">
            <a:extLst>
              <a:ext uri="{FF2B5EF4-FFF2-40B4-BE49-F238E27FC236}">
                <a16:creationId xmlns:a16="http://schemas.microsoft.com/office/drawing/2014/main" id="{FF387CFF-7141-42AA-9850-FC6AB72B4A82}"/>
              </a:ext>
            </a:extLst>
          </p:cNvPr>
          <p:cNvSpPr/>
          <p:nvPr/>
        </p:nvSpPr>
        <p:spPr>
          <a:xfrm>
            <a:off x="716238" y="2814217"/>
            <a:ext cx="2783882" cy="1437744"/>
          </a:xfrm>
          <a:prstGeom prst="wedgeRoundRectCallout">
            <a:avLst>
              <a:gd name="adj1" fmla="val 58042"/>
              <a:gd name="adj2" fmla="val -904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dirty="0">
                <a:solidFill>
                  <a:schemeClr val="accent4"/>
                </a:solidFill>
              </a:rPr>
              <a:t>Что сделать с маской в аргументе?</a:t>
            </a:r>
          </a:p>
          <a:p>
            <a:pPr algn="ctr"/>
            <a:endParaRPr lang="ru-RU" sz="1100" dirty="0">
              <a:solidFill>
                <a:schemeClr val="accent4"/>
              </a:solidFill>
            </a:endParaRPr>
          </a:p>
          <a:p>
            <a:pPr marL="285750" indent="-285750">
              <a:buFont typeface="Arial" panose="020B0604020202020204" pitchFamily="34" charset="0"/>
              <a:buChar char="•"/>
            </a:pPr>
            <a:r>
              <a:rPr lang="ru-RU" sz="1100" dirty="0">
                <a:solidFill>
                  <a:schemeClr val="accent4"/>
                </a:solidFill>
              </a:rPr>
              <a:t>SIG_BLOCK - добавить ее к маске потока</a:t>
            </a:r>
          </a:p>
          <a:p>
            <a:pPr marL="285750" indent="-285750">
              <a:buFont typeface="Arial" panose="020B0604020202020204" pitchFamily="34" charset="0"/>
              <a:buChar char="•"/>
            </a:pPr>
            <a:r>
              <a:rPr lang="ru-RU" sz="1100" dirty="0">
                <a:solidFill>
                  <a:schemeClr val="accent4"/>
                </a:solidFill>
              </a:rPr>
              <a:t>SIG_UBLOCK - вычесть из маски потока</a:t>
            </a:r>
          </a:p>
          <a:p>
            <a:pPr marL="285750" indent="-285750">
              <a:buFont typeface="Arial" panose="020B0604020202020204" pitchFamily="34" charset="0"/>
              <a:buChar char="•"/>
            </a:pPr>
            <a:r>
              <a:rPr lang="ru-RU" sz="1100" dirty="0">
                <a:solidFill>
                  <a:schemeClr val="accent4"/>
                </a:solidFill>
              </a:rPr>
              <a:t>SIG_SETMASK - установить как новую маску</a:t>
            </a:r>
          </a:p>
        </p:txBody>
      </p:sp>
      <p:sp>
        <p:nvSpPr>
          <p:cNvPr id="7" name="Speech Bubble: Rectangle with Corners Rounded 6">
            <a:extLst>
              <a:ext uri="{FF2B5EF4-FFF2-40B4-BE49-F238E27FC236}">
                <a16:creationId xmlns:a16="http://schemas.microsoft.com/office/drawing/2014/main" id="{89D219FF-97C7-4C3A-BEB0-EA7C9C6C7D9E}"/>
              </a:ext>
            </a:extLst>
          </p:cNvPr>
          <p:cNvSpPr/>
          <p:nvPr/>
        </p:nvSpPr>
        <p:spPr>
          <a:xfrm>
            <a:off x="4098196" y="2606844"/>
            <a:ext cx="1489804" cy="715475"/>
          </a:xfrm>
          <a:prstGeom prst="wedgeRoundRectCallout">
            <a:avLst>
              <a:gd name="adj1" fmla="val 69026"/>
              <a:gd name="adj2" fmla="val -10926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Маска для выполнения действия '</a:t>
            </a:r>
            <a:r>
              <a:rPr lang="ru-RU" dirty="0" err="1">
                <a:solidFill>
                  <a:schemeClr val="accent4"/>
                </a:solidFill>
              </a:rPr>
              <a:t>how</a:t>
            </a:r>
            <a:r>
              <a:rPr lang="ru-RU" dirty="0">
                <a:solidFill>
                  <a:schemeClr val="accent4"/>
                </a:solidFill>
              </a:rPr>
              <a:t>'</a:t>
            </a:r>
          </a:p>
        </p:txBody>
      </p:sp>
      <p:sp>
        <p:nvSpPr>
          <p:cNvPr id="8" name="Speech Bubble: Rectangle with Corners Rounded 7">
            <a:extLst>
              <a:ext uri="{FF2B5EF4-FFF2-40B4-BE49-F238E27FC236}">
                <a16:creationId xmlns:a16="http://schemas.microsoft.com/office/drawing/2014/main" id="{76E23BFC-AF89-49FC-ACFB-08DDAF54DAC4}"/>
              </a:ext>
            </a:extLst>
          </p:cNvPr>
          <p:cNvSpPr/>
          <p:nvPr/>
        </p:nvSpPr>
        <p:spPr>
          <a:xfrm>
            <a:off x="6324600" y="2555240"/>
            <a:ext cx="1981200" cy="650043"/>
          </a:xfrm>
          <a:prstGeom prst="wedgeRoundRectCallout">
            <a:avLst>
              <a:gd name="adj1" fmla="val 22470"/>
              <a:gd name="adj2" fmla="val -10031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Выходной параметр для получения старой маски</a:t>
            </a:r>
          </a:p>
        </p:txBody>
      </p:sp>
      <p:sp>
        <p:nvSpPr>
          <p:cNvPr id="20" name="TextBox 19">
            <a:extLst>
              <a:ext uri="{FF2B5EF4-FFF2-40B4-BE49-F238E27FC236}">
                <a16:creationId xmlns:a16="http://schemas.microsoft.com/office/drawing/2014/main" id="{94D87181-D203-4A0C-A3A3-4BC0CC718D42}"/>
              </a:ext>
            </a:extLst>
          </p:cNvPr>
          <p:cNvSpPr txBox="1"/>
          <p:nvPr/>
        </p:nvSpPr>
        <p:spPr>
          <a:xfrm>
            <a:off x="716238" y="4470672"/>
            <a:ext cx="5447325" cy="1600438"/>
          </a:xfrm>
          <a:prstGeom prst="rect">
            <a:avLst/>
          </a:prstGeom>
          <a:noFill/>
        </p:spPr>
        <p:txBody>
          <a:bodyPr wrap="none" rtlCol="0">
            <a:spAutoFit/>
          </a:bodyPr>
          <a:lstStyle/>
          <a:p>
            <a:r>
              <a:rPr lang="ru-RU" dirty="0"/>
              <a:t>Заполнение и проверка маски</a:t>
            </a:r>
            <a:br>
              <a:rPr lang="en-US" dirty="0"/>
            </a:br>
            <a:endParaRPr lang="en-US" dirty="0"/>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sigemptyset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sigset_t</a:t>
            </a:r>
            <a:r>
              <a:rPr lang="en-US" dirty="0">
                <a:latin typeface="Courier New" panose="02070309020205020404" pitchFamily="49" charset="0"/>
                <a:cs typeface="Courier New" panose="02070309020205020404" pitchFamily="49" charset="0"/>
              </a:rPr>
              <a:t> *set);</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sigfillset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sigset_t</a:t>
            </a:r>
            <a:r>
              <a:rPr lang="en-US" dirty="0">
                <a:latin typeface="Courier New" panose="02070309020205020404" pitchFamily="49" charset="0"/>
                <a:cs typeface="Courier New" panose="02070309020205020404" pitchFamily="49" charset="0"/>
              </a:rPr>
              <a:t> *set);</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sigaddset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sigset_t</a:t>
            </a:r>
            <a:r>
              <a:rPr lang="en-US" dirty="0">
                <a:latin typeface="Courier New" panose="02070309020205020404" pitchFamily="49" charset="0"/>
                <a:cs typeface="Courier New" panose="02070309020205020404" pitchFamily="49" charset="0"/>
              </a:rPr>
              <a:t> *set, int signum);</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sigdelset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sigset_t</a:t>
            </a:r>
            <a:r>
              <a:rPr lang="en-US" dirty="0">
                <a:latin typeface="Courier New" panose="02070309020205020404" pitchFamily="49" charset="0"/>
                <a:cs typeface="Courier New" panose="02070309020205020404" pitchFamily="49" charset="0"/>
              </a:rPr>
              <a:t> *set, int signum);</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sigismember</a:t>
            </a:r>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sigset_t</a:t>
            </a:r>
            <a:r>
              <a:rPr lang="en-US" dirty="0">
                <a:latin typeface="Courier New" panose="02070309020205020404" pitchFamily="49" charset="0"/>
                <a:cs typeface="Courier New" panose="02070309020205020404" pitchFamily="49" charset="0"/>
              </a:rPr>
              <a:t> *set, int signum);</a:t>
            </a:r>
          </a:p>
        </p:txBody>
      </p:sp>
      <p:sp>
        <p:nvSpPr>
          <p:cNvPr id="22" name="TextBox 21">
            <a:extLst>
              <a:ext uri="{FF2B5EF4-FFF2-40B4-BE49-F238E27FC236}">
                <a16:creationId xmlns:a16="http://schemas.microsoft.com/office/drawing/2014/main" id="{55E16714-3813-4ECB-80ED-870D475798F9}"/>
              </a:ext>
            </a:extLst>
          </p:cNvPr>
          <p:cNvSpPr txBox="1"/>
          <p:nvPr/>
        </p:nvSpPr>
        <p:spPr>
          <a:xfrm>
            <a:off x="6537960" y="4440535"/>
            <a:ext cx="5210081" cy="738664"/>
          </a:xfrm>
          <a:prstGeom prst="rect">
            <a:avLst/>
          </a:prstGeom>
          <a:noFill/>
        </p:spPr>
        <p:txBody>
          <a:bodyPr wrap="none" rtlCol="0">
            <a:spAutoFit/>
          </a:bodyPr>
          <a:lstStyle/>
          <a:p>
            <a:r>
              <a:rPr lang="ru-RU" dirty="0"/>
              <a:t>Проверка, какие сигналы пришли и ожидают разблокировки</a:t>
            </a:r>
            <a:br>
              <a:rPr lang="en-US" dirty="0"/>
            </a:br>
            <a:endParaRPr lang="da-DK" dirty="0"/>
          </a:p>
          <a:p>
            <a:r>
              <a:rPr lang="da-DK" dirty="0">
                <a:latin typeface="Courier New" panose="02070309020205020404" pitchFamily="49" charset="0"/>
                <a:cs typeface="Courier New" panose="02070309020205020404" pitchFamily="49" charset="0"/>
              </a:rPr>
              <a:t>int sigpending(sigset_t *set);</a:t>
            </a:r>
          </a:p>
        </p:txBody>
      </p:sp>
    </p:spTree>
    <p:extLst>
      <p:ext uri="{BB962C8B-B14F-4D97-AF65-F5344CB8AC3E}">
        <p14:creationId xmlns:p14="http://schemas.microsoft.com/office/powerpoint/2010/main" val="142763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0"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3F8BA5-DC6C-45B4-81C8-8D5E74ED5EC7}"/>
              </a:ext>
            </a:extLst>
          </p:cNvPr>
          <p:cNvSpPr>
            <a:spLocks noGrp="1"/>
          </p:cNvSpPr>
          <p:nvPr>
            <p:ph type="body" idx="2"/>
          </p:nvPr>
        </p:nvSpPr>
        <p:spPr/>
        <p:txBody>
          <a:bodyPr/>
          <a:lstStyle/>
          <a:p>
            <a:pPr marL="25400" indent="0">
              <a:buNone/>
            </a:pPr>
            <a:r>
              <a:rPr lang="ru-RU" dirty="0"/>
              <a:t>Сигналы (10/10)</a:t>
            </a:r>
            <a:r>
              <a:rPr lang="en-US" dirty="0"/>
              <a:t>. </a:t>
            </a:r>
            <a:r>
              <a:rPr lang="en-US" dirty="0" err="1"/>
              <a:t>sigprocmask</a:t>
            </a:r>
            <a:endParaRPr lang="ru-RU" dirty="0"/>
          </a:p>
        </p:txBody>
      </p:sp>
      <p:sp>
        <p:nvSpPr>
          <p:cNvPr id="4" name="Slide Number Placeholder 3">
            <a:extLst>
              <a:ext uri="{FF2B5EF4-FFF2-40B4-BE49-F238E27FC236}">
                <a16:creationId xmlns:a16="http://schemas.microsoft.com/office/drawing/2014/main" id="{F4A14635-FBC7-41D7-B2E3-323EEBAF440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36</a:t>
            </a:fld>
            <a:endParaRPr/>
          </a:p>
        </p:txBody>
      </p:sp>
      <p:sp>
        <p:nvSpPr>
          <p:cNvPr id="2" name="TextBox 1">
            <a:extLst>
              <a:ext uri="{FF2B5EF4-FFF2-40B4-BE49-F238E27FC236}">
                <a16:creationId xmlns:a16="http://schemas.microsoft.com/office/drawing/2014/main" id="{D1A46F8B-0783-4995-88B3-75B971B9EB0B}"/>
              </a:ext>
            </a:extLst>
          </p:cNvPr>
          <p:cNvSpPr txBox="1"/>
          <p:nvPr/>
        </p:nvSpPr>
        <p:spPr>
          <a:xfrm>
            <a:off x="589280" y="1612532"/>
            <a:ext cx="4546600" cy="5001369"/>
          </a:xfrm>
          <a:prstGeom prst="rect">
            <a:avLst/>
          </a:prstGeom>
          <a:noFill/>
        </p:spPr>
        <p:txBody>
          <a:bodyPr wrap="square" rtlCol="0">
            <a:spAutoFit/>
          </a:bodyPr>
          <a:lstStyle/>
          <a:p>
            <a:r>
              <a:rPr lang="en-US" sz="1100">
                <a:latin typeface="Courier New" panose="02070309020205020404" pitchFamily="49" charset="0"/>
                <a:cs typeface="Courier New" panose="02070309020205020404" pitchFamily="49" charset="0"/>
              </a:rPr>
              <a:t>static int cnt = 0;</a:t>
            </a:r>
          </a:p>
          <a:p>
            <a:endParaRPr lang="en-US" sz="1100">
              <a:latin typeface="Courier New" panose="02070309020205020404" pitchFamily="49" charset="0"/>
              <a:cs typeface="Courier New" panose="02070309020205020404" pitchFamily="49" charset="0"/>
            </a:endParaRPr>
          </a:p>
          <a:p>
            <a:r>
              <a:rPr lang="en-US" sz="1100">
                <a:latin typeface="Courier New" panose="02070309020205020404" pitchFamily="49" charset="0"/>
                <a:cs typeface="Courier New" panose="02070309020205020404" pitchFamily="49" charset="0"/>
              </a:rPr>
              <a:t>static void on_new_signal(int signum)</a:t>
            </a:r>
          </a:p>
          <a:p>
            <a:r>
              <a:rPr lang="en-US" sz="1100">
                <a:latin typeface="Courier New" panose="02070309020205020404" pitchFamily="49" charset="0"/>
                <a:cs typeface="Courier New" panose="02070309020205020404" pitchFamily="49" charset="0"/>
              </a:rPr>
              <a:t>{</a:t>
            </a:r>
          </a:p>
          <a:p>
            <a:r>
              <a:rPr lang="en-US" sz="1100">
                <a:latin typeface="Courier New" panose="02070309020205020404" pitchFamily="49" charset="0"/>
                <a:cs typeface="Courier New" panose="02070309020205020404" pitchFamily="49" charset="0"/>
              </a:rPr>
              <a:t>	printf("Processed a signal %dth time\n",</a:t>
            </a:r>
          </a:p>
          <a:p>
            <a:r>
              <a:rPr lang="en-US" sz="1100">
                <a:latin typeface="Courier New" panose="02070309020205020404" pitchFamily="49" charset="0"/>
                <a:cs typeface="Courier New" panose="02070309020205020404" pitchFamily="49" charset="0"/>
              </a:rPr>
              <a:t>               ++cnt);</a:t>
            </a:r>
          </a:p>
          <a:p>
            <a:r>
              <a:rPr lang="en-US" sz="1100">
                <a:latin typeface="Courier New" panose="02070309020205020404" pitchFamily="49" charset="0"/>
                <a:cs typeface="Courier New" panose="02070309020205020404" pitchFamily="49" charset="0"/>
              </a:rPr>
              <a:t>}</a:t>
            </a:r>
          </a:p>
          <a:p>
            <a:endParaRPr lang="en-US" sz="1100">
              <a:latin typeface="Courier New" panose="02070309020205020404" pitchFamily="49" charset="0"/>
              <a:cs typeface="Courier New" panose="02070309020205020404" pitchFamily="49" charset="0"/>
            </a:endParaRPr>
          </a:p>
          <a:p>
            <a:r>
              <a:rPr lang="en-US" sz="1100">
                <a:latin typeface="Courier New" panose="02070309020205020404" pitchFamily="49" charset="0"/>
                <a:cs typeface="Courier New" panose="02070309020205020404" pitchFamily="49" charset="0"/>
              </a:rPr>
              <a:t>int main(void)</a:t>
            </a:r>
          </a:p>
          <a:p>
            <a:r>
              <a:rPr lang="en-US" sz="1100">
                <a:latin typeface="Courier New" panose="02070309020205020404" pitchFamily="49" charset="0"/>
                <a:cs typeface="Courier New" panose="02070309020205020404" pitchFamily="49" charset="0"/>
              </a:rPr>
              <a:t>{</a:t>
            </a:r>
          </a:p>
          <a:p>
            <a:r>
              <a:rPr lang="en-US" sz="1100">
                <a:latin typeface="Courier New" panose="02070309020205020404" pitchFamily="49" charset="0"/>
                <a:cs typeface="Courier New" panose="02070309020205020404" pitchFamily="49" charset="0"/>
              </a:rPr>
              <a:t>	printf("Start\n");</a:t>
            </a:r>
          </a:p>
          <a:p>
            <a:r>
              <a:rPr lang="en-US" sz="1100">
                <a:latin typeface="Courier New" panose="02070309020205020404" pitchFamily="49" charset="0"/>
                <a:cs typeface="Courier New" panose="02070309020205020404" pitchFamily="49" charset="0"/>
              </a:rPr>
              <a:t>	signal(SIGINT, on_new_signal);</a:t>
            </a:r>
          </a:p>
          <a:p>
            <a:r>
              <a:rPr lang="en-US" sz="1100">
                <a:latin typeface="Courier New" panose="02070309020205020404" pitchFamily="49" charset="0"/>
                <a:cs typeface="Courier New" panose="02070309020205020404" pitchFamily="49" charset="0"/>
              </a:rPr>
              <a:t>	sigset_t oldm, newm, pendingm;</a:t>
            </a:r>
          </a:p>
          <a:p>
            <a:r>
              <a:rPr lang="en-US" sz="1100">
                <a:latin typeface="Courier New" panose="02070309020205020404" pitchFamily="49" charset="0"/>
                <a:cs typeface="Courier New" panose="02070309020205020404" pitchFamily="49" charset="0"/>
              </a:rPr>
              <a:t>	sigemptyset(&amp;newm);</a:t>
            </a:r>
          </a:p>
          <a:p>
            <a:r>
              <a:rPr lang="en-US" sz="1100">
                <a:latin typeface="Courier New" panose="02070309020205020404" pitchFamily="49" charset="0"/>
                <a:cs typeface="Courier New" panose="02070309020205020404" pitchFamily="49" charset="0"/>
              </a:rPr>
              <a:t>	sigaddset(&amp;newm, SIGINT);</a:t>
            </a:r>
          </a:p>
          <a:p>
            <a:r>
              <a:rPr lang="en-US" sz="1100">
                <a:latin typeface="Courier New" panose="02070309020205020404" pitchFamily="49" charset="0"/>
                <a:cs typeface="Courier New" panose="02070309020205020404" pitchFamily="49" charset="0"/>
              </a:rPr>
              <a:t>	printf("Block SIGINT\n");</a:t>
            </a:r>
          </a:p>
          <a:p>
            <a:r>
              <a:rPr lang="en-US" sz="1100">
                <a:latin typeface="Courier New" panose="02070309020205020404" pitchFamily="49" charset="0"/>
                <a:cs typeface="Courier New" panose="02070309020205020404" pitchFamily="49" charset="0"/>
              </a:rPr>
              <a:t>	sigprocmask(SIG_BLOCK, &amp;newm, &amp;oldm);</a:t>
            </a:r>
          </a:p>
          <a:p>
            <a:r>
              <a:rPr lang="en-US" sz="1100">
                <a:latin typeface="Courier New" panose="02070309020205020404" pitchFamily="49" charset="0"/>
                <a:cs typeface="Courier New" panose="02070309020205020404" pitchFamily="49" charset="0"/>
              </a:rPr>
              <a:t>	getchar();</a:t>
            </a:r>
          </a:p>
          <a:p>
            <a:endParaRPr lang="en-US" sz="1100">
              <a:latin typeface="Courier New" panose="02070309020205020404" pitchFamily="49" charset="0"/>
              <a:cs typeface="Courier New" panose="02070309020205020404" pitchFamily="49" charset="0"/>
            </a:endParaRPr>
          </a:p>
          <a:p>
            <a:r>
              <a:rPr lang="en-US" sz="1100">
                <a:latin typeface="Courier New" panose="02070309020205020404" pitchFamily="49" charset="0"/>
                <a:cs typeface="Courier New" panose="02070309020205020404" pitchFamily="49" charset="0"/>
              </a:rPr>
              <a:t>	sigpending(&amp;pendingm);</a:t>
            </a:r>
          </a:p>
          <a:p>
            <a:r>
              <a:rPr lang="en-US" sz="1100">
                <a:latin typeface="Courier New" panose="02070309020205020404" pitchFamily="49" charset="0"/>
                <a:cs typeface="Courier New" panose="02070309020205020404" pitchFamily="49" charset="0"/>
              </a:rPr>
              <a:t>	if (sigismember(&amp;pendingm, SIGINT))</a:t>
            </a:r>
          </a:p>
          <a:p>
            <a:r>
              <a:rPr lang="en-US" sz="1100">
                <a:latin typeface="Courier New" panose="02070309020205020404" pitchFamily="49" charset="0"/>
                <a:cs typeface="Courier New" panose="02070309020205020404" pitchFamily="49" charset="0"/>
              </a:rPr>
              <a:t>		printf("SIGINT is pending\n");</a:t>
            </a:r>
          </a:p>
          <a:p>
            <a:endParaRPr lang="en-US" sz="1100">
              <a:latin typeface="Courier New" panose="02070309020205020404" pitchFamily="49" charset="0"/>
              <a:cs typeface="Courier New" panose="02070309020205020404" pitchFamily="49" charset="0"/>
            </a:endParaRPr>
          </a:p>
          <a:p>
            <a:r>
              <a:rPr lang="en-US" sz="1100">
                <a:latin typeface="Courier New" panose="02070309020205020404" pitchFamily="49" charset="0"/>
                <a:cs typeface="Courier New" panose="02070309020205020404" pitchFamily="49" charset="0"/>
              </a:rPr>
              <a:t>	printf("Unblock SIGINT\n");</a:t>
            </a:r>
          </a:p>
          <a:p>
            <a:r>
              <a:rPr lang="en-US" sz="1100">
                <a:latin typeface="Courier New" panose="02070309020205020404" pitchFamily="49" charset="0"/>
                <a:cs typeface="Courier New" panose="02070309020205020404" pitchFamily="49" charset="0"/>
              </a:rPr>
              <a:t>	sigprocmask(SIG_SETMASK, &amp;oldm, NULL);</a:t>
            </a:r>
          </a:p>
          <a:p>
            <a:r>
              <a:rPr lang="en-US" sz="1100">
                <a:latin typeface="Courier New" panose="02070309020205020404" pitchFamily="49" charset="0"/>
                <a:cs typeface="Courier New" panose="02070309020205020404" pitchFamily="49" charset="0"/>
              </a:rPr>
              <a:t>	while(cnt &lt; 4)</a:t>
            </a:r>
          </a:p>
          <a:p>
            <a:r>
              <a:rPr lang="en-US" sz="1100">
                <a:latin typeface="Courier New" panose="02070309020205020404" pitchFamily="49" charset="0"/>
                <a:cs typeface="Courier New" panose="02070309020205020404" pitchFamily="49" charset="0"/>
              </a:rPr>
              <a:t>		pause();</a:t>
            </a:r>
          </a:p>
          <a:p>
            <a:r>
              <a:rPr lang="en-US" sz="1100">
                <a:latin typeface="Courier New" panose="02070309020205020404" pitchFamily="49" charset="0"/>
                <a:cs typeface="Courier New" panose="02070309020205020404" pitchFamily="49" charset="0"/>
              </a:rPr>
              <a:t>	return 0;</a:t>
            </a:r>
          </a:p>
          <a:p>
            <a:r>
              <a:rPr lang="en-US" sz="110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95EFF21A-E396-4E52-AE58-ECB5FC3D23D9}"/>
              </a:ext>
            </a:extLst>
          </p:cNvPr>
          <p:cNvSpPr txBox="1"/>
          <p:nvPr/>
        </p:nvSpPr>
        <p:spPr>
          <a:xfrm>
            <a:off x="9556946" y="892798"/>
            <a:ext cx="2367956" cy="307777"/>
          </a:xfrm>
          <a:prstGeom prst="rect">
            <a:avLst/>
          </a:prstGeom>
          <a:noFill/>
        </p:spPr>
        <p:txBody>
          <a:bodyPr wrap="none" rtlCol="0">
            <a:spAutoFit/>
          </a:bodyPr>
          <a:lstStyle/>
          <a:p>
            <a:r>
              <a:rPr lang="en-US" dirty="0">
                <a:hlinkClick r:id="rId3"/>
              </a:rPr>
              <a:t>4_signals/4_sigprocmask.c</a:t>
            </a:r>
            <a:endParaRPr lang="ru-RU" dirty="0"/>
          </a:p>
        </p:txBody>
      </p:sp>
      <p:sp>
        <p:nvSpPr>
          <p:cNvPr id="6" name="TextBox 5">
            <a:extLst>
              <a:ext uri="{FF2B5EF4-FFF2-40B4-BE49-F238E27FC236}">
                <a16:creationId xmlns:a16="http://schemas.microsoft.com/office/drawing/2014/main" id="{0CD53032-05F3-426E-B609-88A50020A650}"/>
              </a:ext>
            </a:extLst>
          </p:cNvPr>
          <p:cNvSpPr txBox="1"/>
          <p:nvPr/>
        </p:nvSpPr>
        <p:spPr>
          <a:xfrm>
            <a:off x="6527800" y="2037080"/>
            <a:ext cx="4695516" cy="3323987"/>
          </a:xfrm>
          <a:prstGeom prst="rect">
            <a:avLst/>
          </a:prstGeom>
          <a:noFill/>
        </p:spPr>
        <p:txBody>
          <a:bodyPr wrap="none" rtlCol="0">
            <a:spAutoFit/>
          </a:bodyPr>
          <a:lstStyle/>
          <a:p>
            <a:r>
              <a:rPr lang="en-US">
                <a:latin typeface="Courier New" panose="02070309020205020404" pitchFamily="49" charset="0"/>
                <a:cs typeface="Courier New" panose="02070309020205020404" pitchFamily="49" charset="0"/>
              </a:rPr>
              <a:t>$&gt; gcc 4_sigprocmask.c</a:t>
            </a:r>
          </a:p>
          <a:p>
            <a:r>
              <a:rPr lang="en-US">
                <a:latin typeface="Courier New" panose="02070309020205020404" pitchFamily="49" charset="0"/>
                <a:cs typeface="Courier New" panose="02070309020205020404" pitchFamily="49" charset="0"/>
              </a:rPr>
              <a:t>$&gt;./a.out</a:t>
            </a:r>
          </a:p>
          <a:p>
            <a:r>
              <a:rPr lang="en-US">
                <a:latin typeface="Courier New" panose="02070309020205020404" pitchFamily="49" charset="0"/>
                <a:cs typeface="Courier New" panose="02070309020205020404" pitchFamily="49" charset="0"/>
              </a:rPr>
              <a:t>Start</a:t>
            </a:r>
          </a:p>
          <a:p>
            <a:r>
              <a:rPr lang="en-US">
                <a:latin typeface="Courier New" panose="02070309020205020404" pitchFamily="49" charset="0"/>
                <a:cs typeface="Courier New" panose="02070309020205020404" pitchFamily="49" charset="0"/>
              </a:rPr>
              <a:t>Block SIGINT</a:t>
            </a:r>
          </a:p>
          <a:p>
            <a:r>
              <a:rPr lang="en-US">
                <a:latin typeface="Courier New" panose="02070309020205020404" pitchFamily="49" charset="0"/>
                <a:cs typeface="Courier New" panose="02070309020205020404" pitchFamily="49" charset="0"/>
              </a:rPr>
              <a:t>4_signals/4_sigprocmask.c</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^C ^C ^C ^C</a:t>
            </a:r>
          </a:p>
          <a:p>
            <a:r>
              <a:rPr lang="en-US">
                <a:latin typeface="Courier New" panose="02070309020205020404" pitchFamily="49" charset="0"/>
                <a:cs typeface="Courier New" panose="02070309020205020404" pitchFamily="49" charset="0"/>
              </a:rPr>
              <a:t>                             &lt;press Enter&gt;</a:t>
            </a:r>
          </a:p>
          <a:p>
            <a:r>
              <a:rPr lang="en-US">
                <a:latin typeface="Courier New" panose="02070309020205020404" pitchFamily="49" charset="0"/>
                <a:cs typeface="Courier New" panose="02070309020205020404" pitchFamily="49" charset="0"/>
              </a:rPr>
              <a:t>SIGINT is pending</a:t>
            </a:r>
          </a:p>
          <a:p>
            <a:r>
              <a:rPr lang="en-US">
                <a:latin typeface="Courier New" panose="02070309020205020404" pitchFamily="49" charset="0"/>
                <a:cs typeface="Courier New" panose="02070309020205020404" pitchFamily="49" charset="0"/>
              </a:rPr>
              <a:t>Unblock SIGINT</a:t>
            </a:r>
          </a:p>
          <a:p>
            <a:r>
              <a:rPr lang="en-US">
                <a:latin typeface="Courier New" panose="02070309020205020404" pitchFamily="49" charset="0"/>
                <a:cs typeface="Courier New" panose="02070309020205020404" pitchFamily="49" charset="0"/>
              </a:rPr>
              <a:t>Processed a signal 1th time</a:t>
            </a:r>
          </a:p>
          <a:p>
            <a:r>
              <a:rPr lang="en-US">
                <a:latin typeface="Courier New" panose="02070309020205020404" pitchFamily="49" charset="0"/>
                <a:cs typeface="Courier New" panose="02070309020205020404" pitchFamily="49" charset="0"/>
              </a:rPr>
              <a:t>^C Processed a signal 2th time</a:t>
            </a:r>
          </a:p>
          <a:p>
            <a:r>
              <a:rPr lang="en-US">
                <a:latin typeface="Courier New" panose="02070309020205020404" pitchFamily="49" charset="0"/>
                <a:cs typeface="Courier New" panose="02070309020205020404" pitchFamily="49" charset="0"/>
              </a:rPr>
              <a:t>^C Processed a signal 3th time</a:t>
            </a:r>
          </a:p>
          <a:p>
            <a:r>
              <a:rPr lang="en-US">
                <a:latin typeface="Courier New" panose="02070309020205020404" pitchFamily="49" charset="0"/>
                <a:cs typeface="Courier New" panose="02070309020205020404" pitchFamily="49" charset="0"/>
              </a:rPr>
              <a:t>^C Processed a signal 4th time</a:t>
            </a:r>
          </a:p>
          <a:p>
            <a:r>
              <a:rPr lang="en-US">
                <a:latin typeface="Courier New" panose="02070309020205020404" pitchFamily="49" charset="0"/>
                <a:cs typeface="Courier New" panose="02070309020205020404" pitchFamily="49" charset="0"/>
              </a:rPr>
              <a:t>$&gt;</a:t>
            </a:r>
            <a:endParaRPr lang="ru-R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360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3C1F3F-32CB-40F5-8CAA-75FC668B339D}"/>
              </a:ext>
            </a:extLst>
          </p:cNvPr>
          <p:cNvSpPr>
            <a:spLocks noGrp="1"/>
          </p:cNvSpPr>
          <p:nvPr>
            <p:ph type="body" idx="2"/>
          </p:nvPr>
        </p:nvSpPr>
        <p:spPr/>
        <p:txBody>
          <a:bodyPr/>
          <a:lstStyle/>
          <a:p>
            <a:pPr marL="25400" indent="0">
              <a:buNone/>
            </a:pPr>
            <a:r>
              <a:rPr lang="en-US" dirty="0" err="1"/>
              <a:t>sigaction</a:t>
            </a:r>
            <a:r>
              <a:rPr lang="en-US" dirty="0"/>
              <a:t> (1/5)</a:t>
            </a:r>
            <a:endParaRPr lang="ru-RU" dirty="0"/>
          </a:p>
        </p:txBody>
      </p:sp>
      <p:sp>
        <p:nvSpPr>
          <p:cNvPr id="4" name="Slide Number Placeholder 3">
            <a:extLst>
              <a:ext uri="{FF2B5EF4-FFF2-40B4-BE49-F238E27FC236}">
                <a16:creationId xmlns:a16="http://schemas.microsoft.com/office/drawing/2014/main" id="{A818596F-3F55-459F-A568-76E00586AEF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37</a:t>
            </a:fld>
            <a:endParaRPr/>
          </a:p>
        </p:txBody>
      </p:sp>
      <p:sp>
        <p:nvSpPr>
          <p:cNvPr id="5" name="TextBox 4">
            <a:extLst>
              <a:ext uri="{FF2B5EF4-FFF2-40B4-BE49-F238E27FC236}">
                <a16:creationId xmlns:a16="http://schemas.microsoft.com/office/drawing/2014/main" id="{D63F6DA1-A12F-404B-88D7-A739AADF1C02}"/>
              </a:ext>
            </a:extLst>
          </p:cNvPr>
          <p:cNvSpPr txBox="1"/>
          <p:nvPr/>
        </p:nvSpPr>
        <p:spPr>
          <a:xfrm>
            <a:off x="2362200" y="2362200"/>
            <a:ext cx="6091732" cy="2031325"/>
          </a:xfrm>
          <a:prstGeom prst="rect">
            <a:avLst/>
          </a:prstGeom>
          <a:noFill/>
        </p:spPr>
        <p:txBody>
          <a:bodyPr wrap="none" rtlCol="0">
            <a:spAutoFit/>
          </a:bodyPr>
          <a:lstStyle/>
          <a:p>
            <a:r>
              <a:rPr lang="en-US">
                <a:latin typeface="Courier New" panose="02070309020205020404" pitchFamily="49" charset="0"/>
                <a:cs typeface="Courier New" panose="02070309020205020404" pitchFamily="49" charset="0"/>
              </a:rPr>
              <a:t>int sigaction(int signum, const struct sigaction *act,</a:t>
            </a:r>
          </a:p>
          <a:p>
            <a:r>
              <a:rPr lang="en-US">
                <a:latin typeface="Courier New" panose="02070309020205020404" pitchFamily="49" charset="0"/>
                <a:cs typeface="Courier New" panose="02070309020205020404" pitchFamily="49" charset="0"/>
              </a:rPr>
              <a:t>              struct sigaction *oldact);</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struct sigaction {</a:t>
            </a:r>
          </a:p>
          <a:p>
            <a:r>
              <a:rPr lang="en-US">
                <a:latin typeface="Courier New" panose="02070309020205020404" pitchFamily="49" charset="0"/>
                <a:cs typeface="Courier New" panose="02070309020205020404" pitchFamily="49" charset="0"/>
              </a:rPr>
              <a:t>        void (*sa_handler)(int);</a:t>
            </a:r>
          </a:p>
          <a:p>
            <a:r>
              <a:rPr lang="en-US">
                <a:latin typeface="Courier New" panose="02070309020205020404" pitchFamily="49" charset="0"/>
                <a:cs typeface="Courier New" panose="02070309020205020404" pitchFamily="49" charset="0"/>
              </a:rPr>
              <a:t>        void (*sa_sigaction)(int, siginfo_t *, void *);</a:t>
            </a:r>
          </a:p>
          <a:p>
            <a:r>
              <a:rPr lang="en-US">
                <a:latin typeface="Courier New" panose="02070309020205020404" pitchFamily="49" charset="0"/>
                <a:cs typeface="Courier New" panose="02070309020205020404" pitchFamily="49" charset="0"/>
              </a:rPr>
              <a:t>        sigset_t sa_mask;</a:t>
            </a:r>
          </a:p>
          <a:p>
            <a:r>
              <a:rPr lang="en-US">
                <a:latin typeface="Courier New" panose="02070309020205020404" pitchFamily="49" charset="0"/>
                <a:cs typeface="Courier New" panose="02070309020205020404" pitchFamily="49" charset="0"/>
              </a:rPr>
              <a:t>        int sa_flags;</a:t>
            </a:r>
          </a:p>
          <a:p>
            <a:r>
              <a:rPr lang="en-US">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sp>
        <p:nvSpPr>
          <p:cNvPr id="6" name="Speech Bubble: Rectangle with Corners Rounded 5">
            <a:extLst>
              <a:ext uri="{FF2B5EF4-FFF2-40B4-BE49-F238E27FC236}">
                <a16:creationId xmlns:a16="http://schemas.microsoft.com/office/drawing/2014/main" id="{484F045C-4F67-4056-8F4F-24FB3767AF00}"/>
              </a:ext>
            </a:extLst>
          </p:cNvPr>
          <p:cNvSpPr/>
          <p:nvPr/>
        </p:nvSpPr>
        <p:spPr>
          <a:xfrm>
            <a:off x="482600" y="1593264"/>
            <a:ext cx="1584960" cy="788204"/>
          </a:xfrm>
          <a:prstGeom prst="wedgeRoundRectCallout">
            <a:avLst>
              <a:gd name="adj1" fmla="val 98833"/>
              <a:gd name="adj2" fmla="val 5830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Настраиваемая установка обработчика сигнала</a:t>
            </a:r>
          </a:p>
        </p:txBody>
      </p:sp>
      <p:sp>
        <p:nvSpPr>
          <p:cNvPr id="7" name="Speech Bubble: Rectangle with Corners Rounded 6">
            <a:extLst>
              <a:ext uri="{FF2B5EF4-FFF2-40B4-BE49-F238E27FC236}">
                <a16:creationId xmlns:a16="http://schemas.microsoft.com/office/drawing/2014/main" id="{1F443A70-1E04-4280-88FE-C8A883B92933}"/>
              </a:ext>
            </a:extLst>
          </p:cNvPr>
          <p:cNvSpPr/>
          <p:nvPr/>
        </p:nvSpPr>
        <p:spPr>
          <a:xfrm>
            <a:off x="3446592" y="1769592"/>
            <a:ext cx="880204" cy="435547"/>
          </a:xfrm>
          <a:prstGeom prst="wedgeRoundRectCallout">
            <a:avLst>
              <a:gd name="adj1" fmla="val 53443"/>
              <a:gd name="adj2" fmla="val 10418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Номер сигнала</a:t>
            </a:r>
          </a:p>
        </p:txBody>
      </p:sp>
      <p:sp>
        <p:nvSpPr>
          <p:cNvPr id="8" name="Speech Bubble: Rectangle with Corners Rounded 7">
            <a:extLst>
              <a:ext uri="{FF2B5EF4-FFF2-40B4-BE49-F238E27FC236}">
                <a16:creationId xmlns:a16="http://schemas.microsoft.com/office/drawing/2014/main" id="{0A8263BC-61F7-4CC7-86AF-108AE4109EF2}"/>
              </a:ext>
            </a:extLst>
          </p:cNvPr>
          <p:cNvSpPr/>
          <p:nvPr/>
        </p:nvSpPr>
        <p:spPr>
          <a:xfrm>
            <a:off x="6496750" y="1659057"/>
            <a:ext cx="1185004" cy="501933"/>
          </a:xfrm>
          <a:prstGeom prst="wedgeRoundRectCallout">
            <a:avLst>
              <a:gd name="adj1" fmla="val 55737"/>
              <a:gd name="adj2" fmla="val 10428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Новый обработчик</a:t>
            </a:r>
          </a:p>
        </p:txBody>
      </p:sp>
      <p:sp>
        <p:nvSpPr>
          <p:cNvPr id="9" name="Speech Bubble: Rectangle with Corners Rounded 8">
            <a:extLst>
              <a:ext uri="{FF2B5EF4-FFF2-40B4-BE49-F238E27FC236}">
                <a16:creationId xmlns:a16="http://schemas.microsoft.com/office/drawing/2014/main" id="{648EE4D0-B82E-4364-BC11-9FDCF5B0ED0C}"/>
              </a:ext>
            </a:extLst>
          </p:cNvPr>
          <p:cNvSpPr/>
          <p:nvPr/>
        </p:nvSpPr>
        <p:spPr>
          <a:xfrm>
            <a:off x="8284116" y="2362200"/>
            <a:ext cx="1489804" cy="715475"/>
          </a:xfrm>
          <a:prstGeom prst="wedgeRoundRectCallout">
            <a:avLst>
              <a:gd name="adj1" fmla="val -152955"/>
              <a:gd name="adj2" fmla="val 79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Получение старого обработчика</a:t>
            </a:r>
          </a:p>
        </p:txBody>
      </p:sp>
      <p:sp>
        <p:nvSpPr>
          <p:cNvPr id="10" name="Speech Bubble: Rectangle with Corners Rounded 9">
            <a:extLst>
              <a:ext uri="{FF2B5EF4-FFF2-40B4-BE49-F238E27FC236}">
                <a16:creationId xmlns:a16="http://schemas.microsoft.com/office/drawing/2014/main" id="{2AFC50E4-6A8D-46DE-8BB8-E7740776F6D4}"/>
              </a:ext>
            </a:extLst>
          </p:cNvPr>
          <p:cNvSpPr/>
          <p:nvPr/>
        </p:nvSpPr>
        <p:spPr>
          <a:xfrm>
            <a:off x="577756" y="3128135"/>
            <a:ext cx="1489804" cy="715475"/>
          </a:xfrm>
          <a:prstGeom prst="wedgeRoundRectCallout">
            <a:avLst>
              <a:gd name="adj1" fmla="val 126652"/>
              <a:gd name="adj2" fmla="val -13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Два варианта обработки сигнала</a:t>
            </a:r>
          </a:p>
        </p:txBody>
      </p:sp>
      <p:sp>
        <p:nvSpPr>
          <p:cNvPr id="11" name="Speech Bubble: Rectangle with Corners Rounded 10">
            <a:extLst>
              <a:ext uri="{FF2B5EF4-FFF2-40B4-BE49-F238E27FC236}">
                <a16:creationId xmlns:a16="http://schemas.microsoft.com/office/drawing/2014/main" id="{B6713F4D-164C-44F6-9F29-E1F147952353}"/>
              </a:ext>
            </a:extLst>
          </p:cNvPr>
          <p:cNvSpPr/>
          <p:nvPr/>
        </p:nvSpPr>
        <p:spPr>
          <a:xfrm>
            <a:off x="7313836" y="3878981"/>
            <a:ext cx="1489804" cy="855579"/>
          </a:xfrm>
          <a:prstGeom prst="wedgeRoundRectCallout">
            <a:avLst>
              <a:gd name="adj1" fmla="val -72483"/>
              <a:gd name="adj2" fmla="val -7126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Подробная информация о причине сигнала</a:t>
            </a:r>
          </a:p>
        </p:txBody>
      </p:sp>
      <p:sp>
        <p:nvSpPr>
          <p:cNvPr id="12" name="Speech Bubble: Rectangle with Corners Rounded 11">
            <a:extLst>
              <a:ext uri="{FF2B5EF4-FFF2-40B4-BE49-F238E27FC236}">
                <a16:creationId xmlns:a16="http://schemas.microsoft.com/office/drawing/2014/main" id="{31773C45-4F4D-46B2-8A19-533BCBFFD23F}"/>
              </a:ext>
            </a:extLst>
          </p:cNvPr>
          <p:cNvSpPr/>
          <p:nvPr/>
        </p:nvSpPr>
        <p:spPr>
          <a:xfrm>
            <a:off x="9050238" y="3342640"/>
            <a:ext cx="1419642" cy="1042719"/>
          </a:xfrm>
          <a:prstGeom prst="wedgeRoundRectCallout">
            <a:avLst>
              <a:gd name="adj1" fmla="val -100746"/>
              <a:gd name="adj2" fmla="val -3051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err="1">
                <a:solidFill>
                  <a:schemeClr val="accent4"/>
                </a:solidFill>
              </a:rPr>
              <a:t>ucontext_t</a:t>
            </a:r>
            <a:r>
              <a:rPr lang="ru-RU" dirty="0">
                <a:solidFill>
                  <a:schemeClr val="accent4"/>
                </a:solidFill>
              </a:rPr>
              <a:t> * - сохраненный контекст прерванного потока</a:t>
            </a:r>
          </a:p>
        </p:txBody>
      </p:sp>
      <p:sp>
        <p:nvSpPr>
          <p:cNvPr id="13" name="Speech Bubble: Rectangle with Corners Rounded 12">
            <a:extLst>
              <a:ext uri="{FF2B5EF4-FFF2-40B4-BE49-F238E27FC236}">
                <a16:creationId xmlns:a16="http://schemas.microsoft.com/office/drawing/2014/main" id="{B4F9F4F9-DD23-40C1-9793-7D58ACCB1B61}"/>
              </a:ext>
            </a:extLst>
          </p:cNvPr>
          <p:cNvSpPr/>
          <p:nvPr/>
        </p:nvSpPr>
        <p:spPr>
          <a:xfrm>
            <a:off x="725076" y="4312654"/>
            <a:ext cx="1840324" cy="1920506"/>
          </a:xfrm>
          <a:prstGeom prst="wedgeRoundRectCallout">
            <a:avLst>
              <a:gd name="adj1" fmla="val 89177"/>
              <a:gd name="adj2" fmla="val -7249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Маска сигналов для добавление к маске потока на время обработки сигнала. Этот сигнал включен неявно по умолчанию</a:t>
            </a:r>
          </a:p>
        </p:txBody>
      </p:sp>
      <p:sp>
        <p:nvSpPr>
          <p:cNvPr id="14" name="Speech Bubble: Rectangle with Corners Rounded 13">
            <a:extLst>
              <a:ext uri="{FF2B5EF4-FFF2-40B4-BE49-F238E27FC236}">
                <a16:creationId xmlns:a16="http://schemas.microsoft.com/office/drawing/2014/main" id="{603C5DDA-861D-4488-A8BB-959AFA7E0006}"/>
              </a:ext>
            </a:extLst>
          </p:cNvPr>
          <p:cNvSpPr/>
          <p:nvPr/>
        </p:nvSpPr>
        <p:spPr>
          <a:xfrm>
            <a:off x="3228452" y="4594735"/>
            <a:ext cx="4030868" cy="2170346"/>
          </a:xfrm>
          <a:prstGeom prst="wedgeRoundRectCallout">
            <a:avLst>
              <a:gd name="adj1" fmla="val -29395"/>
              <a:gd name="adj2" fmla="val -6920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Управление поведением обработчика:</a:t>
            </a:r>
          </a:p>
          <a:p>
            <a:pPr algn="ctr"/>
            <a:endParaRPr lang="ru-RU" dirty="0">
              <a:solidFill>
                <a:schemeClr val="accent4"/>
              </a:solidFill>
            </a:endParaRPr>
          </a:p>
          <a:p>
            <a:pPr marL="171450" indent="-171450">
              <a:buFont typeface="Arial" panose="020B0604020202020204" pitchFamily="34" charset="0"/>
              <a:buChar char="•"/>
            </a:pPr>
            <a:r>
              <a:rPr lang="ru-RU" sz="1200" dirty="0">
                <a:solidFill>
                  <a:schemeClr val="accent4"/>
                </a:solidFill>
              </a:rPr>
              <a:t>SA_NODEFER - не блокировать данный сигнал на время обработки</a:t>
            </a:r>
          </a:p>
          <a:p>
            <a:pPr marL="171450" indent="-171450">
              <a:buFont typeface="Arial" panose="020B0604020202020204" pitchFamily="34" charset="0"/>
              <a:buChar char="•"/>
            </a:pPr>
            <a:r>
              <a:rPr lang="ru-RU" sz="1200" dirty="0">
                <a:solidFill>
                  <a:schemeClr val="accent4"/>
                </a:solidFill>
              </a:rPr>
              <a:t>SA_ONSTACK - выбрать обработчику другой стек</a:t>
            </a:r>
          </a:p>
          <a:p>
            <a:pPr marL="171450" indent="-171450">
              <a:buFont typeface="Arial" panose="020B0604020202020204" pitchFamily="34" charset="0"/>
              <a:buChar char="•"/>
            </a:pPr>
            <a:r>
              <a:rPr lang="ru-RU" sz="1200" dirty="0">
                <a:solidFill>
                  <a:schemeClr val="accent4"/>
                </a:solidFill>
              </a:rPr>
              <a:t>SA_RESETHAND - сброс обработчика после первого выполнения</a:t>
            </a:r>
          </a:p>
          <a:p>
            <a:pPr marL="171450" indent="-171450">
              <a:buFont typeface="Arial" panose="020B0604020202020204" pitchFamily="34" charset="0"/>
              <a:buChar char="•"/>
            </a:pPr>
            <a:r>
              <a:rPr lang="ru-RU" sz="1200" dirty="0">
                <a:solidFill>
                  <a:schemeClr val="accent4"/>
                </a:solidFill>
              </a:rPr>
              <a:t>SA_SIGINFO - использовать обработчик </a:t>
            </a:r>
            <a:r>
              <a:rPr lang="ru-RU" sz="1200" dirty="0" err="1">
                <a:solidFill>
                  <a:schemeClr val="accent4"/>
                </a:solidFill>
              </a:rPr>
              <a:t>sa_sigaction</a:t>
            </a:r>
            <a:endParaRPr lang="ru-RU" sz="1200" dirty="0">
              <a:solidFill>
                <a:schemeClr val="accent4"/>
              </a:solidFill>
            </a:endParaRPr>
          </a:p>
          <a:p>
            <a:r>
              <a:rPr lang="ru-RU" sz="1200" dirty="0">
                <a:solidFill>
                  <a:schemeClr val="accent4"/>
                </a:solidFill>
              </a:rPr>
              <a:t>	...</a:t>
            </a:r>
          </a:p>
        </p:txBody>
      </p:sp>
    </p:spTree>
    <p:extLst>
      <p:ext uri="{BB962C8B-B14F-4D97-AF65-F5344CB8AC3E}">
        <p14:creationId xmlns:p14="http://schemas.microsoft.com/office/powerpoint/2010/main" val="252867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3C1F3F-32CB-40F5-8CAA-75FC668B339D}"/>
              </a:ext>
            </a:extLst>
          </p:cNvPr>
          <p:cNvSpPr>
            <a:spLocks noGrp="1"/>
          </p:cNvSpPr>
          <p:nvPr>
            <p:ph type="body" idx="2"/>
          </p:nvPr>
        </p:nvSpPr>
        <p:spPr/>
        <p:txBody>
          <a:bodyPr/>
          <a:lstStyle/>
          <a:p>
            <a:pPr marL="25400" indent="0">
              <a:buNone/>
            </a:pPr>
            <a:r>
              <a:rPr lang="en-US" dirty="0" err="1"/>
              <a:t>sigaction</a:t>
            </a:r>
            <a:r>
              <a:rPr lang="en-US" dirty="0"/>
              <a:t> (2/5)</a:t>
            </a:r>
            <a:endParaRPr lang="ru-RU" dirty="0"/>
          </a:p>
        </p:txBody>
      </p:sp>
      <p:sp>
        <p:nvSpPr>
          <p:cNvPr id="4" name="Slide Number Placeholder 3">
            <a:extLst>
              <a:ext uri="{FF2B5EF4-FFF2-40B4-BE49-F238E27FC236}">
                <a16:creationId xmlns:a16="http://schemas.microsoft.com/office/drawing/2014/main" id="{A818596F-3F55-459F-A568-76E00586AEF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38</a:t>
            </a:fld>
            <a:endParaRPr/>
          </a:p>
        </p:txBody>
      </p:sp>
      <p:sp>
        <p:nvSpPr>
          <p:cNvPr id="5" name="TextBox 4">
            <a:extLst>
              <a:ext uri="{FF2B5EF4-FFF2-40B4-BE49-F238E27FC236}">
                <a16:creationId xmlns:a16="http://schemas.microsoft.com/office/drawing/2014/main" id="{AE4CDDD6-8111-4794-B94D-6BC2E6D44149}"/>
              </a:ext>
            </a:extLst>
          </p:cNvPr>
          <p:cNvSpPr txBox="1"/>
          <p:nvPr/>
        </p:nvSpPr>
        <p:spPr>
          <a:xfrm>
            <a:off x="9556946" y="892798"/>
            <a:ext cx="2462534" cy="307777"/>
          </a:xfrm>
          <a:prstGeom prst="rect">
            <a:avLst/>
          </a:prstGeom>
          <a:noFill/>
        </p:spPr>
        <p:txBody>
          <a:bodyPr wrap="none" rtlCol="0">
            <a:spAutoFit/>
          </a:bodyPr>
          <a:lstStyle/>
          <a:p>
            <a:r>
              <a:rPr lang="en-US" dirty="0">
                <a:hlinkClick r:id="rId3"/>
              </a:rPr>
              <a:t>4_signals/5_sigaction_info.c</a:t>
            </a:r>
            <a:endParaRPr lang="ru-RU" dirty="0"/>
          </a:p>
        </p:txBody>
      </p:sp>
      <p:sp>
        <p:nvSpPr>
          <p:cNvPr id="6" name="TextBox 5">
            <a:extLst>
              <a:ext uri="{FF2B5EF4-FFF2-40B4-BE49-F238E27FC236}">
                <a16:creationId xmlns:a16="http://schemas.microsoft.com/office/drawing/2014/main" id="{6F7E9D3B-4F18-4658-B43D-58F17362F041}"/>
              </a:ext>
            </a:extLst>
          </p:cNvPr>
          <p:cNvSpPr txBox="1"/>
          <p:nvPr/>
        </p:nvSpPr>
        <p:spPr>
          <a:xfrm>
            <a:off x="513941" y="1433438"/>
            <a:ext cx="4794902" cy="5424562"/>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static void</a:t>
            </a:r>
          </a:p>
          <a:p>
            <a:r>
              <a:rPr lang="en-US" sz="1050" dirty="0" err="1">
                <a:latin typeface="Courier New" panose="02070309020205020404" pitchFamily="49" charset="0"/>
                <a:cs typeface="Courier New" panose="02070309020205020404" pitchFamily="49" charset="0"/>
              </a:rPr>
              <a:t>on_new_signal</a:t>
            </a:r>
            <a:r>
              <a:rPr lang="en-US" sz="1050" dirty="0">
                <a:latin typeface="Courier New" panose="02070309020205020404" pitchFamily="49" charset="0"/>
                <a:cs typeface="Courier New" panose="02070309020205020404" pitchFamily="49" charset="0"/>
              </a:rPr>
              <a:t>(int signum, </a:t>
            </a:r>
            <a:r>
              <a:rPr lang="en-US" sz="1050" dirty="0" err="1">
                <a:latin typeface="Courier New" panose="02070309020205020404" pitchFamily="49" charset="0"/>
                <a:cs typeface="Courier New" panose="02070309020205020404" pitchFamily="49" charset="0"/>
              </a:rPr>
              <a:t>siginfo_t</a:t>
            </a:r>
            <a:r>
              <a:rPr lang="en-US" sz="1050" dirty="0">
                <a:latin typeface="Courier New" panose="02070309020205020404" pitchFamily="49" charset="0"/>
                <a:cs typeface="Courier New" panose="02070309020205020404" pitchFamily="49" charset="0"/>
              </a:rPr>
              <a:t> *info,</a:t>
            </a:r>
          </a:p>
          <a:p>
            <a:r>
              <a:rPr lang="en-US" sz="1050" dirty="0">
                <a:latin typeface="Courier New" panose="02070309020205020404" pitchFamily="49" charset="0"/>
                <a:cs typeface="Courier New" panose="02070309020205020404" pitchFamily="49" charset="0"/>
              </a:rPr>
              <a:t>              void *context)</a:t>
            </a:r>
          </a:p>
          <a:p>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printf</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Segfault</a:t>
            </a:r>
            <a:r>
              <a:rPr lang="en-US" sz="1050" dirty="0">
                <a:latin typeface="Courier New" panose="02070309020205020404" pitchFamily="49" charset="0"/>
                <a:cs typeface="Courier New" panose="02070309020205020404" pitchFamily="49" charset="0"/>
              </a:rPr>
              <a:t>: signum = %d, </a:t>
            </a:r>
            <a:r>
              <a:rPr lang="en-US" sz="1050" dirty="0" err="1">
                <a:latin typeface="Courier New" panose="02070309020205020404" pitchFamily="49" charset="0"/>
                <a:cs typeface="Courier New" panose="02070309020205020404" pitchFamily="49" charset="0"/>
              </a:rPr>
              <a:t>si_signo</a:t>
            </a:r>
            <a:r>
              <a:rPr lang="en-US" sz="1050" dirty="0">
                <a:latin typeface="Courier New" panose="02070309020205020404" pitchFamily="49" charset="0"/>
                <a:cs typeface="Courier New" panose="02070309020205020404" pitchFamily="49" charset="0"/>
              </a:rPr>
              <a:t> = "\</a:t>
            </a:r>
          </a:p>
          <a:p>
            <a:r>
              <a:rPr lang="en-US" sz="1050" dirty="0">
                <a:latin typeface="Courier New" panose="02070309020205020404" pitchFamily="49" charset="0"/>
                <a:cs typeface="Courier New" panose="02070309020205020404" pitchFamily="49" charset="0"/>
              </a:rPr>
              <a:t>               "%d, </a:t>
            </a:r>
            <a:r>
              <a:rPr lang="en-US" sz="1050" dirty="0" err="1">
                <a:latin typeface="Courier New" panose="02070309020205020404" pitchFamily="49" charset="0"/>
                <a:cs typeface="Courier New" panose="02070309020205020404" pitchFamily="49" charset="0"/>
              </a:rPr>
              <a:t>si_addr</a:t>
            </a:r>
            <a:r>
              <a:rPr lang="en-US" sz="1050" dirty="0">
                <a:latin typeface="Courier New" panose="02070309020205020404" pitchFamily="49" charset="0"/>
                <a:cs typeface="Courier New" panose="02070309020205020404" pitchFamily="49" charset="0"/>
              </a:rPr>
              <a:t> = %p, </a:t>
            </a:r>
            <a:r>
              <a:rPr lang="en-US" sz="1050" dirty="0" err="1">
                <a:latin typeface="Courier New" panose="02070309020205020404" pitchFamily="49" charset="0"/>
                <a:cs typeface="Courier New" panose="02070309020205020404" pitchFamily="49" charset="0"/>
              </a:rPr>
              <a:t>si_code</a:t>
            </a:r>
            <a:r>
              <a:rPr lang="en-US" sz="1050" dirty="0">
                <a:latin typeface="Courier New" panose="02070309020205020404" pitchFamily="49" charset="0"/>
                <a:cs typeface="Courier New" panose="02070309020205020404" pitchFamily="49" charset="0"/>
              </a:rPr>
              <a:t> = \n",</a:t>
            </a:r>
          </a:p>
          <a:p>
            <a:r>
              <a:rPr lang="en-US" sz="1050" dirty="0">
                <a:latin typeface="Courier New" panose="02070309020205020404" pitchFamily="49" charset="0"/>
                <a:cs typeface="Courier New" panose="02070309020205020404" pitchFamily="49" charset="0"/>
              </a:rPr>
              <a:t>	       signum, info-&gt;</a:t>
            </a:r>
            <a:r>
              <a:rPr lang="en-US" sz="1050" dirty="0" err="1">
                <a:latin typeface="Courier New" panose="02070309020205020404" pitchFamily="49" charset="0"/>
                <a:cs typeface="Courier New" panose="02070309020205020404" pitchFamily="49" charset="0"/>
              </a:rPr>
              <a:t>si_signo</a:t>
            </a:r>
            <a:r>
              <a:rPr lang="en-US" sz="1050" dirty="0">
                <a:latin typeface="Courier New" panose="02070309020205020404" pitchFamily="49" charset="0"/>
                <a:cs typeface="Courier New" panose="02070309020205020404" pitchFamily="49" charset="0"/>
              </a:rPr>
              <a:t>, info-&gt;</a:t>
            </a:r>
            <a:r>
              <a:rPr lang="en-US" sz="1050" dirty="0" err="1">
                <a:latin typeface="Courier New" panose="02070309020205020404" pitchFamily="49" charset="0"/>
                <a:cs typeface="Courier New" panose="02070309020205020404" pitchFamily="49" charset="0"/>
              </a:rPr>
              <a:t>si_addr</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switch (info-&gt;</a:t>
            </a:r>
            <a:r>
              <a:rPr lang="en-US" sz="1050" dirty="0" err="1">
                <a:latin typeface="Courier New" panose="02070309020205020404" pitchFamily="49" charset="0"/>
                <a:cs typeface="Courier New" panose="02070309020205020404" pitchFamily="49" charset="0"/>
              </a:rPr>
              <a:t>si_code</a:t>
            </a:r>
            <a:r>
              <a:rPr lang="en-US" sz="1050" dirty="0">
                <a:latin typeface="Courier New" panose="02070309020205020404" pitchFamily="49" charset="0"/>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	case SEGV_MAPERR:</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printf</a:t>
            </a:r>
            <a:r>
              <a:rPr lang="en-US" sz="1050" dirty="0">
                <a:latin typeface="Courier New" panose="02070309020205020404" pitchFamily="49" charset="0"/>
                <a:cs typeface="Courier New" panose="02070309020205020404" pitchFamily="49" charset="0"/>
              </a:rPr>
              <a:t>("not mapped\n");</a:t>
            </a:r>
          </a:p>
          <a:p>
            <a:r>
              <a:rPr lang="en-US" sz="1050" dirty="0">
                <a:latin typeface="Courier New" panose="02070309020205020404" pitchFamily="49" charset="0"/>
                <a:cs typeface="Courier New" panose="02070309020205020404" pitchFamily="49" charset="0"/>
              </a:rPr>
              <a:t>		break;</a:t>
            </a:r>
          </a:p>
          <a:p>
            <a:r>
              <a:rPr lang="en-US" sz="1050" dirty="0">
                <a:latin typeface="Courier New" panose="02070309020205020404" pitchFamily="49" charset="0"/>
                <a:cs typeface="Courier New" panose="02070309020205020404" pitchFamily="49" charset="0"/>
              </a:rPr>
              <a:t>	case SEGV_ACCERR:</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printf</a:t>
            </a:r>
            <a:r>
              <a:rPr lang="en-US" sz="1050" dirty="0">
                <a:latin typeface="Courier New" panose="02070309020205020404" pitchFamily="49" charset="0"/>
                <a:cs typeface="Courier New" panose="02070309020205020404" pitchFamily="49" charset="0"/>
              </a:rPr>
              <a:t>("no permission\n");</a:t>
            </a:r>
          </a:p>
          <a:p>
            <a:r>
              <a:rPr lang="en-US" sz="1050" dirty="0">
                <a:latin typeface="Courier New" panose="02070309020205020404" pitchFamily="49" charset="0"/>
                <a:cs typeface="Courier New" panose="02070309020205020404" pitchFamily="49" charset="0"/>
              </a:rPr>
              <a:t>		break;</a:t>
            </a:r>
          </a:p>
          <a:p>
            <a:r>
              <a:rPr lang="en-US" sz="1050" dirty="0">
                <a:latin typeface="Courier New" panose="02070309020205020404" pitchFamily="49" charset="0"/>
                <a:cs typeface="Courier New" panose="02070309020205020404" pitchFamily="49" charset="0"/>
              </a:rPr>
              <a:t>	default:</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printf</a:t>
            </a:r>
            <a:r>
              <a:rPr lang="en-US" sz="1050" dirty="0">
                <a:latin typeface="Courier New" panose="02070309020205020404" pitchFamily="49" charset="0"/>
                <a:cs typeface="Courier New" panose="02070309020205020404" pitchFamily="49" charset="0"/>
              </a:rPr>
              <a:t>("%d\n", info-&gt;</a:t>
            </a:r>
            <a:r>
              <a:rPr lang="en-US" sz="1050" dirty="0" err="1">
                <a:latin typeface="Courier New" panose="02070309020205020404" pitchFamily="49" charset="0"/>
                <a:cs typeface="Courier New" panose="02070309020205020404" pitchFamily="49" charset="0"/>
              </a:rPr>
              <a:t>si_code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break;</a:t>
            </a:r>
          </a:p>
          <a:p>
            <a:r>
              <a:rPr lang="en-US" sz="1050" dirty="0">
                <a:latin typeface="Courier New" panose="02070309020205020404" pitchFamily="49" charset="0"/>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	exit(-1);</a:t>
            </a:r>
          </a:p>
          <a:p>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int</a:t>
            </a:r>
          </a:p>
          <a:p>
            <a:r>
              <a:rPr lang="en-US" sz="1050" dirty="0">
                <a:latin typeface="Courier New" panose="02070309020205020404" pitchFamily="49" charset="0"/>
                <a:cs typeface="Courier New" panose="02070309020205020404" pitchFamily="49" charset="0"/>
              </a:rPr>
              <a:t>main(void)</a:t>
            </a:r>
          </a:p>
          <a:p>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struct </a:t>
            </a:r>
            <a:r>
              <a:rPr lang="en-US" sz="1050" dirty="0" err="1">
                <a:latin typeface="Courier New" panose="02070309020205020404" pitchFamily="49" charset="0"/>
                <a:cs typeface="Courier New" panose="02070309020205020404" pitchFamily="49" charset="0"/>
              </a:rPr>
              <a:t>sigaction</a:t>
            </a:r>
            <a:r>
              <a:rPr lang="en-US" sz="1050" dirty="0">
                <a:latin typeface="Courier New" panose="02070309020205020404" pitchFamily="49" charset="0"/>
                <a:cs typeface="Courier New" panose="02070309020205020404" pitchFamily="49" charset="0"/>
              </a:rPr>
              <a:t> act;</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act.sa_sigaction</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on_new_signal</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sigemptyset</a:t>
            </a:r>
            <a:r>
              <a:rPr lang="en-US" sz="1050" dirty="0">
                <a:latin typeface="Courier New" panose="02070309020205020404" pitchFamily="49" charset="0"/>
                <a:cs typeface="Courier New" panose="02070309020205020404" pitchFamily="49" charset="0"/>
              </a:rPr>
              <a:t>(&amp;</a:t>
            </a:r>
            <a:r>
              <a:rPr lang="en-US" sz="1050" dirty="0" err="1">
                <a:latin typeface="Courier New" panose="02070309020205020404" pitchFamily="49" charset="0"/>
                <a:cs typeface="Courier New" panose="02070309020205020404" pitchFamily="49" charset="0"/>
              </a:rPr>
              <a:t>act.sa_mask</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act.sa_flags</a:t>
            </a:r>
            <a:r>
              <a:rPr lang="en-US" sz="1050" dirty="0">
                <a:latin typeface="Courier New" panose="02070309020205020404" pitchFamily="49" charset="0"/>
                <a:cs typeface="Courier New" panose="02070309020205020404" pitchFamily="49" charset="0"/>
              </a:rPr>
              <a:t> = SA_SIGINFO;</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sigaction</a:t>
            </a:r>
            <a:r>
              <a:rPr lang="en-US" sz="1050" dirty="0">
                <a:latin typeface="Courier New" panose="02070309020205020404" pitchFamily="49" charset="0"/>
                <a:cs typeface="Courier New" panose="02070309020205020404" pitchFamily="49" charset="0"/>
              </a:rPr>
              <a:t>(SIGSEGV, &amp;act, NULL);</a:t>
            </a:r>
          </a:p>
          <a:p>
            <a:r>
              <a:rPr lang="en-US" sz="1050" dirty="0">
                <a:latin typeface="Courier New" panose="02070309020205020404" pitchFamily="49" charset="0"/>
                <a:cs typeface="Courier New" panose="02070309020205020404" pitchFamily="49" charset="0"/>
              </a:rPr>
              <a:t>	char *</a:t>
            </a:r>
            <a:r>
              <a:rPr lang="en-US" sz="1050" dirty="0" err="1">
                <a:latin typeface="Courier New" panose="02070309020205020404" pitchFamily="49" charset="0"/>
                <a:cs typeface="Courier New" panose="02070309020205020404" pitchFamily="49" charset="0"/>
              </a:rPr>
              <a:t>ptr</a:t>
            </a:r>
            <a:r>
              <a:rPr lang="en-US" sz="1050" dirty="0">
                <a:latin typeface="Courier New" panose="02070309020205020404" pitchFamily="49" charset="0"/>
                <a:cs typeface="Courier New" panose="02070309020205020404" pitchFamily="49" charset="0"/>
              </a:rPr>
              <a:t> = (char *) 10;</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ptr</a:t>
            </a:r>
            <a:r>
              <a:rPr lang="en-US" sz="1050" dirty="0">
                <a:latin typeface="Courier New" panose="02070309020205020404" pitchFamily="49" charset="0"/>
                <a:cs typeface="Courier New" panose="02070309020205020404" pitchFamily="49" charset="0"/>
              </a:rPr>
              <a:t> = 100;</a:t>
            </a:r>
          </a:p>
          <a:p>
            <a:r>
              <a:rPr lang="en-US" sz="1050" dirty="0">
                <a:latin typeface="Courier New" panose="02070309020205020404" pitchFamily="49" charset="0"/>
                <a:cs typeface="Courier New" panose="02070309020205020404" pitchFamily="49" charset="0"/>
              </a:rPr>
              <a:t>	return 0;</a:t>
            </a:r>
          </a:p>
          <a:p>
            <a:r>
              <a:rPr lang="en-US" sz="1050" dirty="0">
                <a:latin typeface="Courier New" panose="02070309020205020404" pitchFamily="49" charset="0"/>
                <a:cs typeface="Courier New" panose="02070309020205020404" pitchFamily="49" charset="0"/>
              </a:rPr>
              <a:t>}</a:t>
            </a:r>
            <a:endParaRPr lang="ru-RU" sz="105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3F6D2B2E-A858-42DF-9050-DE9266E53160}"/>
              </a:ext>
            </a:extLst>
          </p:cNvPr>
          <p:cNvSpPr txBox="1"/>
          <p:nvPr/>
        </p:nvSpPr>
        <p:spPr>
          <a:xfrm>
            <a:off x="5963920" y="1397000"/>
            <a:ext cx="5801360" cy="1169551"/>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$&gt; gcc 5_sigaction_info.c</a:t>
            </a:r>
          </a:p>
          <a:p>
            <a:r>
              <a:rPr lang="en-US">
                <a:latin typeface="Courier New" panose="02070309020205020404" pitchFamily="49" charset="0"/>
                <a:cs typeface="Courier New" panose="02070309020205020404" pitchFamily="49" charset="0"/>
              </a:rPr>
              <a:t>$&gt;./a.out</a:t>
            </a:r>
          </a:p>
          <a:p>
            <a:r>
              <a:rPr lang="en-US">
                <a:latin typeface="Courier New" panose="02070309020205020404" pitchFamily="49" charset="0"/>
                <a:cs typeface="Courier New" panose="02070309020205020404" pitchFamily="49" charset="0"/>
              </a:rPr>
              <a:t>Segfault: signum = 11, si_signo = 11, si_addr = 0xa, si_code = not mapped</a:t>
            </a:r>
          </a:p>
          <a:p>
            <a:r>
              <a:rPr lang="en-US">
                <a:latin typeface="Courier New" panose="02070309020205020404" pitchFamily="49" charset="0"/>
                <a:cs typeface="Courier New" panose="02070309020205020404" pitchFamily="49" charset="0"/>
              </a:rPr>
              <a:t>$&gt;</a:t>
            </a:r>
            <a:endParaRPr lang="ru-RU" dirty="0">
              <a:latin typeface="Courier New" panose="02070309020205020404" pitchFamily="49" charset="0"/>
              <a:cs typeface="Courier New" panose="02070309020205020404" pitchFamily="49" charset="0"/>
            </a:endParaRPr>
          </a:p>
        </p:txBody>
      </p:sp>
      <p:sp>
        <p:nvSpPr>
          <p:cNvPr id="8" name="Speech Bubble: Rectangle with Corners Rounded 7">
            <a:extLst>
              <a:ext uri="{FF2B5EF4-FFF2-40B4-BE49-F238E27FC236}">
                <a16:creationId xmlns:a16="http://schemas.microsoft.com/office/drawing/2014/main" id="{564EC485-1018-4AD2-8F3A-774D018DAD4F}"/>
              </a:ext>
            </a:extLst>
          </p:cNvPr>
          <p:cNvSpPr/>
          <p:nvPr/>
        </p:nvSpPr>
        <p:spPr>
          <a:xfrm>
            <a:off x="4561798" y="5100320"/>
            <a:ext cx="1494090" cy="755347"/>
          </a:xfrm>
          <a:prstGeom prst="wedgeRoundRectCallout">
            <a:avLst>
              <a:gd name="adj1" fmla="val -109433"/>
              <a:gd name="adj2" fmla="val 5381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Расширенный обработчика - SA_SIGINFO</a:t>
            </a:r>
          </a:p>
        </p:txBody>
      </p:sp>
      <p:sp>
        <p:nvSpPr>
          <p:cNvPr id="9" name="Speech Bubble: Rectangle with Corners Rounded 8">
            <a:extLst>
              <a:ext uri="{FF2B5EF4-FFF2-40B4-BE49-F238E27FC236}">
                <a16:creationId xmlns:a16="http://schemas.microsoft.com/office/drawing/2014/main" id="{ABBB78CD-2BF7-4555-9BD8-702CB64416EE}"/>
              </a:ext>
            </a:extLst>
          </p:cNvPr>
          <p:cNvSpPr/>
          <p:nvPr/>
        </p:nvSpPr>
        <p:spPr>
          <a:xfrm>
            <a:off x="4561798" y="5906258"/>
            <a:ext cx="1494090" cy="901151"/>
          </a:xfrm>
          <a:prstGeom prst="wedgeRoundRectCallout">
            <a:avLst>
              <a:gd name="adj1" fmla="val -120993"/>
              <a:gd name="adj2" fmla="val -1777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Указатель на </a:t>
            </a:r>
            <a:r>
              <a:rPr lang="ru-RU" dirty="0" err="1">
                <a:solidFill>
                  <a:schemeClr val="accent4"/>
                </a:solidFill>
              </a:rPr>
              <a:t>невалидную</a:t>
            </a:r>
            <a:r>
              <a:rPr lang="ru-RU" dirty="0">
                <a:solidFill>
                  <a:schemeClr val="accent4"/>
                </a:solidFill>
              </a:rPr>
              <a:t> память</a:t>
            </a:r>
          </a:p>
        </p:txBody>
      </p:sp>
      <p:sp>
        <p:nvSpPr>
          <p:cNvPr id="10" name="Speech Bubble: Rectangle with Corners Rounded 9">
            <a:extLst>
              <a:ext uri="{FF2B5EF4-FFF2-40B4-BE49-F238E27FC236}">
                <a16:creationId xmlns:a16="http://schemas.microsoft.com/office/drawing/2014/main" id="{0255CB44-899D-4283-BA65-6FE66F6A87E2}"/>
              </a:ext>
            </a:extLst>
          </p:cNvPr>
          <p:cNvSpPr/>
          <p:nvPr/>
        </p:nvSpPr>
        <p:spPr>
          <a:xfrm>
            <a:off x="5606926" y="2617142"/>
            <a:ext cx="1825114" cy="1081098"/>
          </a:xfrm>
          <a:prstGeom prst="wedgeRoundRectCallout">
            <a:avLst>
              <a:gd name="adj1" fmla="val -100526"/>
              <a:gd name="adj2" fmla="val -4204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Это = SIGSEGV, обработчик которого печатает место и причину</a:t>
            </a:r>
          </a:p>
        </p:txBody>
      </p:sp>
    </p:spTree>
    <p:extLst>
      <p:ext uri="{BB962C8B-B14F-4D97-AF65-F5344CB8AC3E}">
        <p14:creationId xmlns:p14="http://schemas.microsoft.com/office/powerpoint/2010/main" val="113826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3C1F3F-32CB-40F5-8CAA-75FC668B339D}"/>
              </a:ext>
            </a:extLst>
          </p:cNvPr>
          <p:cNvSpPr>
            <a:spLocks noGrp="1"/>
          </p:cNvSpPr>
          <p:nvPr>
            <p:ph type="body" idx="2"/>
          </p:nvPr>
        </p:nvSpPr>
        <p:spPr>
          <a:xfrm>
            <a:off x="911449" y="173569"/>
            <a:ext cx="9726295" cy="823913"/>
          </a:xfrm>
        </p:spPr>
        <p:txBody>
          <a:bodyPr/>
          <a:lstStyle/>
          <a:p>
            <a:pPr marL="25400" indent="0">
              <a:buNone/>
            </a:pPr>
            <a:r>
              <a:rPr lang="en-US" dirty="0" err="1"/>
              <a:t>sigaction</a:t>
            </a:r>
            <a:r>
              <a:rPr lang="en-US" dirty="0"/>
              <a:t> (3/5)</a:t>
            </a:r>
            <a:endParaRPr lang="ru-RU" dirty="0"/>
          </a:p>
        </p:txBody>
      </p:sp>
      <p:sp>
        <p:nvSpPr>
          <p:cNvPr id="4" name="Slide Number Placeholder 3">
            <a:extLst>
              <a:ext uri="{FF2B5EF4-FFF2-40B4-BE49-F238E27FC236}">
                <a16:creationId xmlns:a16="http://schemas.microsoft.com/office/drawing/2014/main" id="{A818596F-3F55-459F-A568-76E00586AEF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39</a:t>
            </a:fld>
            <a:endParaRPr/>
          </a:p>
        </p:txBody>
      </p:sp>
      <p:sp>
        <p:nvSpPr>
          <p:cNvPr id="5" name="TextBox 4">
            <a:extLst>
              <a:ext uri="{FF2B5EF4-FFF2-40B4-BE49-F238E27FC236}">
                <a16:creationId xmlns:a16="http://schemas.microsoft.com/office/drawing/2014/main" id="{2EA41CDF-530D-4A2B-A22E-59CF8DE03332}"/>
              </a:ext>
            </a:extLst>
          </p:cNvPr>
          <p:cNvSpPr txBox="1"/>
          <p:nvPr/>
        </p:nvSpPr>
        <p:spPr>
          <a:xfrm>
            <a:off x="462280" y="843280"/>
            <a:ext cx="5878532" cy="5940088"/>
          </a:xfrm>
          <a:prstGeom prst="rect">
            <a:avLst/>
          </a:prstGeom>
          <a:noFill/>
        </p:spPr>
        <p:txBody>
          <a:bodyPr wrap="none" rtlCol="0">
            <a:spAutoFit/>
          </a:bodyPr>
          <a:lstStyle/>
          <a:p>
            <a:r>
              <a:rPr lang="en-US" sz="1000" dirty="0">
                <a:latin typeface="Courier New" panose="02070309020205020404" pitchFamily="49" charset="0"/>
                <a:cs typeface="Courier New" panose="02070309020205020404" pitchFamily="49" charset="0"/>
              </a:rPr>
              <a:t>static int finished = 0;</a:t>
            </a:r>
          </a:p>
          <a:p>
            <a:r>
              <a:rPr lang="en-US" sz="1000" dirty="0">
                <a:latin typeface="Courier New" panose="02070309020205020404" pitchFamily="49" charset="0"/>
                <a:cs typeface="Courier New" panose="02070309020205020404" pitchFamily="49" charset="0"/>
              </a:rPr>
              <a:t>static int id = 0;</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static int is_usr1_blocked(void)</a:t>
            </a:r>
          </a:p>
          <a:p>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sigset_t</a:t>
            </a:r>
            <a:r>
              <a:rPr lang="en-US" sz="1000" dirty="0">
                <a:latin typeface="Courier New" panose="02070309020205020404" pitchFamily="49" charset="0"/>
                <a:cs typeface="Courier New" panose="02070309020205020404" pitchFamily="49" charset="0"/>
              </a:rPr>
              <a:t> old;</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sigprocmask</a:t>
            </a:r>
            <a:r>
              <a:rPr lang="en-US" sz="1000" dirty="0">
                <a:latin typeface="Courier New" panose="02070309020205020404" pitchFamily="49" charset="0"/>
                <a:cs typeface="Courier New" panose="02070309020205020404" pitchFamily="49" charset="0"/>
              </a:rPr>
              <a:t>(0, NULL, &amp;old);</a:t>
            </a:r>
          </a:p>
          <a:p>
            <a:r>
              <a:rPr lang="en-US" sz="1000" dirty="0">
                <a:latin typeface="Courier New" panose="02070309020205020404" pitchFamily="49" charset="0"/>
                <a:cs typeface="Courier New" panose="02070309020205020404" pitchFamily="49" charset="0"/>
              </a:rPr>
              <a:t>	return </a:t>
            </a:r>
            <a:r>
              <a:rPr lang="en-US" sz="1000" dirty="0" err="1">
                <a:latin typeface="Courier New" panose="02070309020205020404" pitchFamily="49" charset="0"/>
                <a:cs typeface="Courier New" panose="02070309020205020404" pitchFamily="49" charset="0"/>
              </a:rPr>
              <a:t>sigismember</a:t>
            </a:r>
            <a:r>
              <a:rPr lang="en-US" sz="1000" dirty="0">
                <a:latin typeface="Courier New" panose="02070309020205020404" pitchFamily="49" charset="0"/>
                <a:cs typeface="Courier New" panose="02070309020205020404" pitchFamily="49" charset="0"/>
              </a:rPr>
              <a:t>(&amp;old, SIGUSR1);</a:t>
            </a:r>
          </a:p>
          <a:p>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static void </a:t>
            </a:r>
            <a:r>
              <a:rPr lang="en-US" sz="1000" dirty="0" err="1">
                <a:latin typeface="Courier New" panose="02070309020205020404" pitchFamily="49" charset="0"/>
                <a:cs typeface="Courier New" panose="02070309020205020404" pitchFamily="49" charset="0"/>
              </a:rPr>
              <a:t>on_new_signal</a:t>
            </a:r>
            <a:r>
              <a:rPr lang="en-US" sz="1000" dirty="0">
                <a:latin typeface="Courier New" panose="02070309020205020404" pitchFamily="49" charset="0"/>
                <a:cs typeface="Courier New" panose="02070309020205020404" pitchFamily="49" charset="0"/>
              </a:rPr>
              <a:t>(int signum)</a:t>
            </a:r>
          </a:p>
          <a:p>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int </a:t>
            </a:r>
            <a:r>
              <a:rPr lang="en-US" sz="1000" dirty="0" err="1">
                <a:latin typeface="Courier New" panose="02070309020205020404" pitchFamily="49" charset="0"/>
                <a:cs typeface="Courier New" panose="02070309020205020404" pitchFamily="49" charset="0"/>
              </a:rPr>
              <a:t>my_id</a:t>
            </a:r>
            <a:r>
              <a:rPr lang="en-US" sz="1000" dirty="0">
                <a:latin typeface="Courier New" panose="02070309020205020404" pitchFamily="49" charset="0"/>
                <a:cs typeface="Courier New" panose="02070309020205020404" pitchFamily="49" charset="0"/>
              </a:rPr>
              <a:t> = ++id;</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printf</a:t>
            </a:r>
            <a:r>
              <a:rPr lang="en-US" sz="1000" dirty="0">
                <a:latin typeface="Courier New" panose="02070309020205020404" pitchFamily="49" charset="0"/>
                <a:cs typeface="Courier New" panose="02070309020205020404" pitchFamily="49" charset="0"/>
              </a:rPr>
              <a:t>("Begin processing %d, usr1 block = %d\n", </a:t>
            </a:r>
            <a:r>
              <a:rPr lang="en-US" sz="1000" dirty="0" err="1">
                <a:latin typeface="Courier New" panose="02070309020205020404" pitchFamily="49" charset="0"/>
                <a:cs typeface="Courier New" panose="02070309020205020404" pitchFamily="49" charset="0"/>
              </a:rPr>
              <a:t>my_id</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is_usr1_blocked());</a:t>
            </a:r>
          </a:p>
          <a:p>
            <a:r>
              <a:rPr lang="en-US" sz="1000" dirty="0">
                <a:latin typeface="Courier New" panose="02070309020205020404" pitchFamily="49" charset="0"/>
                <a:cs typeface="Courier New" panose="02070309020205020404" pitchFamily="49" charset="0"/>
              </a:rPr>
              <a:t>	if (</a:t>
            </a:r>
            <a:r>
              <a:rPr lang="en-US" sz="1000" dirty="0" err="1">
                <a:latin typeface="Courier New" panose="02070309020205020404" pitchFamily="49" charset="0"/>
                <a:cs typeface="Courier New" panose="02070309020205020404" pitchFamily="49" charset="0"/>
              </a:rPr>
              <a:t>my_id</a:t>
            </a:r>
            <a:r>
              <a:rPr lang="en-US" sz="1000" dirty="0">
                <a:latin typeface="Courier New" panose="02070309020205020404" pitchFamily="49" charset="0"/>
                <a:cs typeface="Courier New" panose="02070309020205020404" pitchFamily="49" charset="0"/>
              </a:rPr>
              <a:t> == 1)</a:t>
            </a:r>
          </a:p>
          <a:p>
            <a:r>
              <a:rPr lang="en-US" sz="1000" dirty="0">
                <a:latin typeface="Courier New" panose="02070309020205020404" pitchFamily="49" charset="0"/>
                <a:cs typeface="Courier New" panose="02070309020205020404" pitchFamily="49" charset="0"/>
              </a:rPr>
              <a:t>		raise(signum);</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printf</a:t>
            </a:r>
            <a:r>
              <a:rPr lang="en-US" sz="1000" dirty="0">
                <a:latin typeface="Courier New" panose="02070309020205020404" pitchFamily="49" charset="0"/>
                <a:cs typeface="Courier New" panose="02070309020205020404" pitchFamily="49" charset="0"/>
              </a:rPr>
              <a:t>("End processing %d\n", </a:t>
            </a:r>
            <a:r>
              <a:rPr lang="en-US" sz="1000" dirty="0" err="1">
                <a:latin typeface="Courier New" panose="02070309020205020404" pitchFamily="49" charset="0"/>
                <a:cs typeface="Courier New" panose="02070309020205020404" pitchFamily="49" charset="0"/>
              </a:rPr>
              <a:t>my_id</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++finished;</a:t>
            </a:r>
          </a:p>
          <a:p>
            <a:r>
              <a:rPr lang="en-US" sz="1000" dirty="0">
                <a:latin typeface="Courier New" panose="02070309020205020404" pitchFamily="49" charset="0"/>
                <a:cs typeface="Courier New" panose="02070309020205020404" pitchFamily="49" charset="0"/>
              </a:rPr>
              <a:t>}</a:t>
            </a:r>
            <a:endParaRPr lang="ru-RU"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int main(int </a:t>
            </a:r>
            <a:r>
              <a:rPr lang="en-US" sz="1000" dirty="0" err="1">
                <a:latin typeface="Courier New" panose="02070309020205020404" pitchFamily="49" charset="0"/>
                <a:cs typeface="Courier New" panose="02070309020205020404" pitchFamily="49" charset="0"/>
              </a:rPr>
              <a:t>argc</a:t>
            </a:r>
            <a:r>
              <a:rPr lang="en-US" sz="1000" dirty="0">
                <a:latin typeface="Courier New" panose="02070309020205020404" pitchFamily="49" charset="0"/>
                <a:cs typeface="Courier New" panose="02070309020205020404" pitchFamily="49" charset="0"/>
              </a:rPr>
              <a:t>, char **</a:t>
            </a:r>
            <a:r>
              <a:rPr lang="en-US" sz="1000" dirty="0" err="1">
                <a:latin typeface="Courier New" panose="02070309020205020404" pitchFamily="49" charset="0"/>
                <a:cs typeface="Courier New" panose="02070309020205020404" pitchFamily="49" charset="0"/>
              </a:rPr>
              <a:t>argv</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struct </a:t>
            </a:r>
            <a:r>
              <a:rPr lang="en-US" sz="1000" dirty="0" err="1">
                <a:latin typeface="Courier New" panose="02070309020205020404" pitchFamily="49" charset="0"/>
                <a:cs typeface="Courier New" panose="02070309020205020404" pitchFamily="49" charset="0"/>
              </a:rPr>
              <a:t>sigaction</a:t>
            </a:r>
            <a:r>
              <a:rPr lang="en-US" sz="1000" dirty="0">
                <a:latin typeface="Courier New" panose="02070309020205020404" pitchFamily="49" charset="0"/>
                <a:cs typeface="Courier New" panose="02070309020205020404" pitchFamily="49" charset="0"/>
              </a:rPr>
              <a:t> act;</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act.sa_handler</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on_new_signal</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sigemptyset</a:t>
            </a:r>
            <a:r>
              <a:rPr lang="en-US" sz="1000" dirty="0">
                <a:latin typeface="Courier New" panose="02070309020205020404" pitchFamily="49" charset="0"/>
                <a:cs typeface="Courier New" panose="02070309020205020404" pitchFamily="49" charset="0"/>
              </a:rPr>
              <a:t>(&amp;</a:t>
            </a:r>
            <a:r>
              <a:rPr lang="en-US" sz="1000" dirty="0" err="1">
                <a:latin typeface="Courier New" panose="02070309020205020404" pitchFamily="49" charset="0"/>
                <a:cs typeface="Courier New" panose="02070309020205020404" pitchFamily="49" charset="0"/>
              </a:rPr>
              <a:t>act.sa_mask</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act.sa_flags</a:t>
            </a:r>
            <a:r>
              <a:rPr lang="en-US" sz="1000" dirty="0">
                <a:latin typeface="Courier New" panose="02070309020205020404" pitchFamily="49" charset="0"/>
                <a:cs typeface="Courier New" panose="02070309020205020404" pitchFamily="49" charset="0"/>
              </a:rPr>
              <a:t> = 0;</a:t>
            </a:r>
          </a:p>
          <a:p>
            <a:r>
              <a:rPr lang="en-US" sz="1000" dirty="0">
                <a:latin typeface="Courier New" panose="02070309020205020404" pitchFamily="49" charset="0"/>
                <a:cs typeface="Courier New" panose="02070309020205020404" pitchFamily="49" charset="0"/>
              </a:rPr>
              <a:t>	for (int </a:t>
            </a:r>
            <a:r>
              <a:rPr lang="en-US" sz="1000" dirty="0" err="1">
                <a:latin typeface="Courier New" panose="02070309020205020404" pitchFamily="49" charset="0"/>
                <a:cs typeface="Courier New" panose="02070309020205020404" pitchFamily="49" charset="0"/>
              </a:rPr>
              <a:t>i</a:t>
            </a:r>
            <a:r>
              <a:rPr lang="en-US" sz="1000" dirty="0">
                <a:latin typeface="Courier New" panose="02070309020205020404" pitchFamily="49" charset="0"/>
                <a:cs typeface="Courier New" panose="02070309020205020404" pitchFamily="49" charset="0"/>
              </a:rPr>
              <a:t> = 1; </a:t>
            </a:r>
            <a:r>
              <a:rPr lang="en-US" sz="1000" dirty="0" err="1">
                <a:latin typeface="Courier New" panose="02070309020205020404" pitchFamily="49" charset="0"/>
                <a:cs typeface="Courier New" panose="02070309020205020404" pitchFamily="49" charset="0"/>
              </a:rPr>
              <a:t>i</a:t>
            </a:r>
            <a:r>
              <a:rPr lang="en-US" sz="1000" dirty="0">
                <a:latin typeface="Courier New" panose="02070309020205020404" pitchFamily="49" charset="0"/>
                <a:cs typeface="Courier New" panose="02070309020205020404" pitchFamily="49" charset="0"/>
              </a:rPr>
              <a:t> &lt; </a:t>
            </a:r>
            <a:r>
              <a:rPr lang="en-US" sz="1000" dirty="0" err="1">
                <a:latin typeface="Courier New" panose="02070309020205020404" pitchFamily="49" charset="0"/>
                <a:cs typeface="Courier New" panose="02070309020205020404" pitchFamily="49" charset="0"/>
              </a:rPr>
              <a:t>argc</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if (</a:t>
            </a:r>
            <a:r>
              <a:rPr lang="en-US" sz="1000" dirty="0" err="1">
                <a:latin typeface="Courier New" panose="02070309020205020404" pitchFamily="49" charset="0"/>
                <a:cs typeface="Courier New" panose="02070309020205020404" pitchFamily="49" charset="0"/>
              </a:rPr>
              <a:t>strcmp</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argv</a:t>
            </a:r>
            <a:r>
              <a:rPr lang="en-US" sz="1000" dirty="0">
                <a:latin typeface="Courier New" panose="02070309020205020404" pitchFamily="49" charset="0"/>
                <a:cs typeface="Courier New" panose="02070309020205020404" pitchFamily="49" charset="0"/>
              </a:rPr>
              <a:t>[1], "</a:t>
            </a:r>
            <a:r>
              <a:rPr lang="en-US" sz="1000" dirty="0" err="1">
                <a:latin typeface="Courier New" panose="02070309020205020404" pitchFamily="49" charset="0"/>
                <a:cs typeface="Courier New" panose="02070309020205020404" pitchFamily="49" charset="0"/>
              </a:rPr>
              <a:t>nodefer</a:t>
            </a:r>
            <a:r>
              <a:rPr lang="en-US" sz="1000" dirty="0">
                <a:latin typeface="Courier New" panose="02070309020205020404" pitchFamily="49" charset="0"/>
                <a:cs typeface="Courier New" panose="02070309020205020404" pitchFamily="49" charset="0"/>
              </a:rPr>
              <a:t>") == 0)</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act.sa_flags</a:t>
            </a:r>
            <a:r>
              <a:rPr lang="en-US" sz="1000" dirty="0">
                <a:latin typeface="Courier New" panose="02070309020205020404" pitchFamily="49" charset="0"/>
                <a:cs typeface="Courier New" panose="02070309020205020404" pitchFamily="49" charset="0"/>
              </a:rPr>
              <a:t> |= SA_NODEFER;</a:t>
            </a:r>
          </a:p>
          <a:p>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sigaction</a:t>
            </a:r>
            <a:r>
              <a:rPr lang="en-US" sz="1000" dirty="0">
                <a:latin typeface="Courier New" panose="02070309020205020404" pitchFamily="49" charset="0"/>
                <a:cs typeface="Courier New" panose="02070309020205020404" pitchFamily="49" charset="0"/>
              </a:rPr>
              <a:t>(SIGUSR1, &amp;act, NULL);</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printf</a:t>
            </a:r>
            <a:r>
              <a:rPr lang="en-US" sz="1000" dirty="0">
                <a:latin typeface="Courier New" panose="02070309020205020404" pitchFamily="49" charset="0"/>
                <a:cs typeface="Courier New" panose="02070309020205020404" pitchFamily="49" charset="0"/>
              </a:rPr>
              <a:t>("Before raises, usr1 block = %d\n", is_usr1_blocked());</a:t>
            </a:r>
          </a:p>
          <a:p>
            <a:r>
              <a:rPr lang="en-US" sz="1000" dirty="0">
                <a:latin typeface="Courier New" panose="02070309020205020404" pitchFamily="49" charset="0"/>
                <a:cs typeface="Courier New" panose="02070309020205020404" pitchFamily="49" charset="0"/>
              </a:rPr>
              <a:t>	raise(SIGUSR1);</a:t>
            </a:r>
          </a:p>
          <a:p>
            <a:r>
              <a:rPr lang="en-US" sz="1000" dirty="0">
                <a:latin typeface="Courier New" panose="02070309020205020404" pitchFamily="49" charset="0"/>
                <a:cs typeface="Courier New" panose="02070309020205020404" pitchFamily="49" charset="0"/>
              </a:rPr>
              <a:t>	while (finished != 2)</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sched_yield</a:t>
            </a:r>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printf</a:t>
            </a:r>
            <a:r>
              <a:rPr lang="en-US" sz="1000" dirty="0">
                <a:latin typeface="Courier New" panose="02070309020205020404" pitchFamily="49" charset="0"/>
                <a:cs typeface="Courier New" panose="02070309020205020404" pitchFamily="49" charset="0"/>
              </a:rPr>
              <a:t>("After raises, usr1 block = %d\n",</a:t>
            </a:r>
            <a:r>
              <a:rPr lang="ru-RU"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is_usr1_blocked());</a:t>
            </a:r>
          </a:p>
          <a:p>
            <a:r>
              <a:rPr lang="en-US" sz="1000" dirty="0">
                <a:latin typeface="Courier New" panose="02070309020205020404" pitchFamily="49" charset="0"/>
                <a:cs typeface="Courier New" panose="02070309020205020404" pitchFamily="49" charset="0"/>
              </a:rPr>
              <a:t>	return 0;</a:t>
            </a:r>
          </a:p>
          <a:p>
            <a:r>
              <a:rPr lang="en-US" sz="1000" dirty="0">
                <a:latin typeface="Courier New" panose="02070309020205020404" pitchFamily="49" charset="0"/>
                <a:cs typeface="Courier New" panose="02070309020205020404" pitchFamily="49" charset="0"/>
              </a:rPr>
              <a:t>}</a:t>
            </a:r>
            <a:endParaRPr lang="ru-RU" sz="1000" dirty="0">
              <a:latin typeface="Courier New" panose="02070309020205020404" pitchFamily="49" charset="0"/>
              <a:cs typeface="Courier New" panose="02070309020205020404" pitchFamily="49" charset="0"/>
            </a:endParaRPr>
          </a:p>
        </p:txBody>
      </p:sp>
      <p:sp>
        <p:nvSpPr>
          <p:cNvPr id="6" name="Speech Bubble: Rectangle with Corners Rounded 5">
            <a:extLst>
              <a:ext uri="{FF2B5EF4-FFF2-40B4-BE49-F238E27FC236}">
                <a16:creationId xmlns:a16="http://schemas.microsoft.com/office/drawing/2014/main" id="{87C74685-DC77-4549-995F-D357B64D0AB9}"/>
              </a:ext>
            </a:extLst>
          </p:cNvPr>
          <p:cNvSpPr/>
          <p:nvPr/>
        </p:nvSpPr>
        <p:spPr>
          <a:xfrm>
            <a:off x="3957278" y="585525"/>
            <a:ext cx="1701842" cy="902915"/>
          </a:xfrm>
          <a:prstGeom prst="wedgeRoundRectCallout">
            <a:avLst>
              <a:gd name="adj1" fmla="val -104956"/>
              <a:gd name="adj2" fmla="val 453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Проверка, что сигнал SIGUSR1 заблокирован</a:t>
            </a:r>
          </a:p>
        </p:txBody>
      </p:sp>
      <p:sp>
        <p:nvSpPr>
          <p:cNvPr id="7" name="Speech Bubble: Rectangle with Corners Rounded 6">
            <a:extLst>
              <a:ext uri="{FF2B5EF4-FFF2-40B4-BE49-F238E27FC236}">
                <a16:creationId xmlns:a16="http://schemas.microsoft.com/office/drawing/2014/main" id="{3E1DFEDE-7E6E-4CCE-944D-16F2B31ED6DE}"/>
              </a:ext>
            </a:extLst>
          </p:cNvPr>
          <p:cNvSpPr/>
          <p:nvPr/>
        </p:nvSpPr>
        <p:spPr>
          <a:xfrm>
            <a:off x="4394158" y="3156005"/>
            <a:ext cx="1701842" cy="1070555"/>
          </a:xfrm>
          <a:prstGeom prst="wedgeRoundRectCallout">
            <a:avLst>
              <a:gd name="adj1" fmla="val -101075"/>
              <a:gd name="adj2" fmla="val -2715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Обработчик сигнала вызывает свой собственный сигнал еще раз</a:t>
            </a:r>
          </a:p>
        </p:txBody>
      </p:sp>
      <p:sp>
        <p:nvSpPr>
          <p:cNvPr id="8" name="Speech Bubble: Rectangle with Corners Rounded 7">
            <a:extLst>
              <a:ext uri="{FF2B5EF4-FFF2-40B4-BE49-F238E27FC236}">
                <a16:creationId xmlns:a16="http://schemas.microsoft.com/office/drawing/2014/main" id="{741E123A-A47B-4AEF-80A6-E1C90D0FD645}"/>
              </a:ext>
            </a:extLst>
          </p:cNvPr>
          <p:cNvSpPr/>
          <p:nvPr/>
        </p:nvSpPr>
        <p:spPr>
          <a:xfrm>
            <a:off x="6151838" y="4398848"/>
            <a:ext cx="2230162" cy="1372032"/>
          </a:xfrm>
          <a:prstGeom prst="wedgeRoundRectCallout">
            <a:avLst>
              <a:gd name="adj1" fmla="val -82858"/>
              <a:gd name="adj2" fmla="val 838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Если в </a:t>
            </a:r>
            <a:r>
              <a:rPr lang="ru-RU" dirty="0" err="1">
                <a:solidFill>
                  <a:schemeClr val="accent4"/>
                </a:solidFill>
              </a:rPr>
              <a:t>main</a:t>
            </a:r>
            <a:r>
              <a:rPr lang="ru-RU" dirty="0">
                <a:solidFill>
                  <a:schemeClr val="accent4"/>
                </a:solidFill>
              </a:rPr>
              <a:t> передан аргумент </a:t>
            </a:r>
            <a:r>
              <a:rPr lang="ru-RU" dirty="0" err="1">
                <a:solidFill>
                  <a:schemeClr val="accent4"/>
                </a:solidFill>
              </a:rPr>
              <a:t>nodefer</a:t>
            </a:r>
            <a:r>
              <a:rPr lang="ru-RU" dirty="0">
                <a:solidFill>
                  <a:schemeClr val="accent4"/>
                </a:solidFill>
              </a:rPr>
              <a:t>, то сигнал ставится с флагом SA_NODEFER - не блокировать сигнал в обработчике</a:t>
            </a:r>
          </a:p>
        </p:txBody>
      </p:sp>
      <p:sp>
        <p:nvSpPr>
          <p:cNvPr id="9" name="TextBox 8">
            <a:extLst>
              <a:ext uri="{FF2B5EF4-FFF2-40B4-BE49-F238E27FC236}">
                <a16:creationId xmlns:a16="http://schemas.microsoft.com/office/drawing/2014/main" id="{92D97113-1CE2-4036-9550-14411581E148}"/>
              </a:ext>
            </a:extLst>
          </p:cNvPr>
          <p:cNvSpPr txBox="1"/>
          <p:nvPr/>
        </p:nvSpPr>
        <p:spPr>
          <a:xfrm>
            <a:off x="6151838" y="423450"/>
            <a:ext cx="3836307" cy="3754874"/>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6_sigaction_mask.c</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Before raises, usr1 block = 0</a:t>
            </a:r>
          </a:p>
          <a:p>
            <a:r>
              <a:rPr lang="en-US" dirty="0">
                <a:latin typeface="Courier New" panose="02070309020205020404" pitchFamily="49" charset="0"/>
                <a:cs typeface="Courier New" panose="02070309020205020404" pitchFamily="49" charset="0"/>
              </a:rPr>
              <a:t>Begin processing 1, usr1 block = 1</a:t>
            </a:r>
          </a:p>
          <a:p>
            <a:r>
              <a:rPr lang="en-US" dirty="0">
                <a:latin typeface="Courier New" panose="02070309020205020404" pitchFamily="49" charset="0"/>
                <a:cs typeface="Courier New" panose="02070309020205020404" pitchFamily="49" charset="0"/>
              </a:rPr>
              <a:t>End processing 1</a:t>
            </a:r>
          </a:p>
          <a:p>
            <a:r>
              <a:rPr lang="en-US" dirty="0">
                <a:latin typeface="Courier New" panose="02070309020205020404" pitchFamily="49" charset="0"/>
                <a:cs typeface="Courier New" panose="02070309020205020404" pitchFamily="49" charset="0"/>
              </a:rPr>
              <a:t>Begin processing 2, usr1 block = 1</a:t>
            </a:r>
          </a:p>
          <a:p>
            <a:r>
              <a:rPr lang="en-US" dirty="0">
                <a:latin typeface="Courier New" panose="02070309020205020404" pitchFamily="49" charset="0"/>
                <a:cs typeface="Courier New" panose="02070309020205020404" pitchFamily="49" charset="0"/>
              </a:rPr>
              <a:t>End processing 2</a:t>
            </a:r>
          </a:p>
          <a:p>
            <a:r>
              <a:rPr lang="en-US" dirty="0">
                <a:latin typeface="Courier New" panose="02070309020205020404" pitchFamily="49" charset="0"/>
                <a:cs typeface="Courier New" panose="02070309020205020404" pitchFamily="49" charset="0"/>
              </a:rPr>
              <a:t>After raises, usr1 block = 0</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a.out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nodefer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Before raises, usr1 block = 0</a:t>
            </a:r>
          </a:p>
          <a:p>
            <a:r>
              <a:rPr lang="en-US" dirty="0">
                <a:latin typeface="Courier New" panose="02070309020205020404" pitchFamily="49" charset="0"/>
                <a:cs typeface="Courier New" panose="02070309020205020404" pitchFamily="49" charset="0"/>
              </a:rPr>
              <a:t>Begin processing 1, usr1 block = 0</a:t>
            </a:r>
          </a:p>
          <a:p>
            <a:r>
              <a:rPr lang="en-US" dirty="0">
                <a:latin typeface="Courier New" panose="02070309020205020404" pitchFamily="49" charset="0"/>
                <a:cs typeface="Courier New" panose="02070309020205020404" pitchFamily="49" charset="0"/>
              </a:rPr>
              <a:t>Begin processing 2, usr1 block = 0</a:t>
            </a:r>
          </a:p>
          <a:p>
            <a:r>
              <a:rPr lang="en-US" dirty="0">
                <a:latin typeface="Courier New" panose="02070309020205020404" pitchFamily="49" charset="0"/>
                <a:cs typeface="Courier New" panose="02070309020205020404" pitchFamily="49" charset="0"/>
              </a:rPr>
              <a:t>End processing 2</a:t>
            </a:r>
          </a:p>
          <a:p>
            <a:r>
              <a:rPr lang="en-US" dirty="0">
                <a:latin typeface="Courier New" panose="02070309020205020404" pitchFamily="49" charset="0"/>
                <a:cs typeface="Courier New" panose="02070309020205020404" pitchFamily="49" charset="0"/>
              </a:rPr>
              <a:t>End processing 1</a:t>
            </a:r>
          </a:p>
          <a:p>
            <a:r>
              <a:rPr lang="en-US" dirty="0">
                <a:latin typeface="Courier New" panose="02070309020205020404" pitchFamily="49" charset="0"/>
                <a:cs typeface="Courier New" panose="02070309020205020404" pitchFamily="49" charset="0"/>
              </a:rPr>
              <a:t>After raises, usr1 block = 0</a:t>
            </a:r>
          </a:p>
          <a:p>
            <a:r>
              <a:rPr lang="en-US" dirty="0">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05595BF7-B1C1-43A0-ABB2-04D6015AC0CB}"/>
              </a:ext>
            </a:extLst>
          </p:cNvPr>
          <p:cNvSpPr txBox="1"/>
          <p:nvPr/>
        </p:nvSpPr>
        <p:spPr>
          <a:xfrm>
            <a:off x="9668242" y="384798"/>
            <a:ext cx="2582758" cy="307777"/>
          </a:xfrm>
          <a:prstGeom prst="rect">
            <a:avLst/>
          </a:prstGeom>
          <a:noFill/>
        </p:spPr>
        <p:txBody>
          <a:bodyPr wrap="none" rtlCol="0">
            <a:spAutoFit/>
          </a:bodyPr>
          <a:lstStyle/>
          <a:p>
            <a:r>
              <a:rPr lang="en-US" dirty="0">
                <a:hlinkClick r:id="rId2"/>
              </a:rPr>
              <a:t>4_signals/6_sigaction_mask.c</a:t>
            </a:r>
            <a:endParaRPr lang="ru-RU" dirty="0"/>
          </a:p>
        </p:txBody>
      </p:sp>
    </p:spTree>
    <p:extLst>
      <p:ext uri="{BB962C8B-B14F-4D97-AF65-F5344CB8AC3E}">
        <p14:creationId xmlns:p14="http://schemas.microsoft.com/office/powerpoint/2010/main" val="162074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Процесс (1/3)</a:t>
            </a:r>
            <a:endParaRPr/>
          </a:p>
        </p:txBody>
      </p:sp>
      <p:sp>
        <p:nvSpPr>
          <p:cNvPr id="240" name="Google Shape;240;p2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5F6F6"/>
              </a:buClr>
              <a:buSzPts val="4800"/>
              <a:buFont typeface="Arial"/>
              <a:buNone/>
            </a:pPr>
            <a:r>
              <a:rPr lang="ru-RU"/>
              <a:t>#0</a:t>
            </a:r>
            <a:fld id="{00000000-1234-1234-1234-123412341234}" type="slidenum">
              <a:rPr lang="ru-RU"/>
              <a:t>4</a:t>
            </a:fld>
            <a:endParaRPr/>
          </a:p>
        </p:txBody>
      </p:sp>
      <p:sp>
        <p:nvSpPr>
          <p:cNvPr id="241" name="Google Shape;241;p21"/>
          <p:cNvSpPr txBox="1"/>
          <p:nvPr/>
        </p:nvSpPr>
        <p:spPr>
          <a:xfrm>
            <a:off x="4865250" y="326138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Roboto"/>
                <a:ea typeface="Roboto"/>
                <a:cs typeface="Roboto"/>
                <a:sym typeface="Roboto"/>
              </a:rPr>
              <a:t>.text</a:t>
            </a:r>
            <a:endParaRPr sz="2400" b="0" i="0" u="none" strike="noStrike" cap="none">
              <a:solidFill>
                <a:srgbClr val="000000"/>
              </a:solidFill>
              <a:latin typeface="Roboto"/>
              <a:ea typeface="Roboto"/>
              <a:cs typeface="Roboto"/>
              <a:sym typeface="Roboto"/>
            </a:endParaRPr>
          </a:p>
        </p:txBody>
      </p:sp>
      <p:sp>
        <p:nvSpPr>
          <p:cNvPr id="242" name="Google Shape;242;p21"/>
          <p:cNvSpPr txBox="1"/>
          <p:nvPr/>
        </p:nvSpPr>
        <p:spPr>
          <a:xfrm>
            <a:off x="4822869" y="1612425"/>
            <a:ext cx="2054100" cy="507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ru-RU" sz="2100" b="1" i="0" u="none" strike="noStrike" cap="none">
                <a:solidFill>
                  <a:srgbClr val="000000"/>
                </a:solidFill>
                <a:latin typeface="Arial"/>
                <a:ea typeface="Arial"/>
                <a:cs typeface="Arial"/>
                <a:sym typeface="Arial"/>
              </a:rPr>
              <a:t>Память</a:t>
            </a:r>
            <a:endParaRPr sz="2100" b="1" i="0" u="none" strike="noStrike" cap="none">
              <a:solidFill>
                <a:srgbClr val="000000"/>
              </a:solidFill>
              <a:latin typeface="Arial"/>
              <a:ea typeface="Arial"/>
              <a:cs typeface="Arial"/>
              <a:sym typeface="Arial"/>
            </a:endParaRPr>
          </a:p>
        </p:txBody>
      </p:sp>
      <p:sp>
        <p:nvSpPr>
          <p:cNvPr id="243" name="Google Shape;243;p21"/>
          <p:cNvSpPr txBox="1"/>
          <p:nvPr/>
        </p:nvSpPr>
        <p:spPr>
          <a:xfrm>
            <a:off x="4865250" y="374978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Roboto"/>
                <a:ea typeface="Roboto"/>
                <a:cs typeface="Roboto"/>
                <a:sym typeface="Roboto"/>
              </a:rPr>
              <a:t>.data</a:t>
            </a:r>
            <a:endParaRPr sz="2400" b="0" i="0" u="none" strike="noStrike" cap="none">
              <a:solidFill>
                <a:srgbClr val="000000"/>
              </a:solidFill>
              <a:latin typeface="Roboto"/>
              <a:ea typeface="Roboto"/>
              <a:cs typeface="Roboto"/>
              <a:sym typeface="Roboto"/>
            </a:endParaRPr>
          </a:p>
        </p:txBody>
      </p:sp>
      <p:sp>
        <p:nvSpPr>
          <p:cNvPr id="244" name="Google Shape;244;p21"/>
          <p:cNvSpPr txBox="1"/>
          <p:nvPr/>
        </p:nvSpPr>
        <p:spPr>
          <a:xfrm>
            <a:off x="4865250" y="424643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Roboto"/>
                <a:ea typeface="Roboto"/>
                <a:cs typeface="Roboto"/>
                <a:sym typeface="Roboto"/>
              </a:rPr>
              <a:t>.stack</a:t>
            </a:r>
            <a:endParaRPr sz="2400" b="0" i="0" u="none" strike="noStrike" cap="none">
              <a:solidFill>
                <a:srgbClr val="000000"/>
              </a:solidFill>
              <a:latin typeface="Roboto"/>
              <a:ea typeface="Roboto"/>
              <a:cs typeface="Roboto"/>
              <a:sym typeface="Roboto"/>
            </a:endParaRPr>
          </a:p>
        </p:txBody>
      </p:sp>
      <p:sp>
        <p:nvSpPr>
          <p:cNvPr id="245" name="Google Shape;245;p21"/>
          <p:cNvSpPr txBox="1"/>
          <p:nvPr/>
        </p:nvSpPr>
        <p:spPr>
          <a:xfrm>
            <a:off x="4865250" y="4723408"/>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Roboto"/>
                <a:ea typeface="Roboto"/>
                <a:cs typeface="Roboto"/>
                <a:sym typeface="Roboto"/>
              </a:rPr>
              <a:t>.heap</a:t>
            </a:r>
            <a:endParaRPr sz="2400" b="0" i="0" u="none" strike="noStrike" cap="none">
              <a:solidFill>
                <a:srgbClr val="000000"/>
              </a:solidFill>
              <a:latin typeface="Roboto"/>
              <a:ea typeface="Roboto"/>
              <a:cs typeface="Roboto"/>
              <a:sym typeface="Roboto"/>
            </a:endParaRPr>
          </a:p>
        </p:txBody>
      </p:sp>
      <p:sp>
        <p:nvSpPr>
          <p:cNvPr id="246" name="Google Shape;246;p21"/>
          <p:cNvSpPr txBox="1"/>
          <p:nvPr/>
        </p:nvSpPr>
        <p:spPr>
          <a:xfrm>
            <a:off x="7718925" y="424643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Roboto"/>
                <a:ea typeface="Roboto"/>
                <a:cs typeface="Roboto"/>
                <a:sym typeface="Roboto"/>
              </a:rPr>
              <a:t>.stack</a:t>
            </a:r>
            <a:endParaRPr sz="2400" b="0" i="0" u="none" strike="noStrike" cap="none">
              <a:solidFill>
                <a:srgbClr val="000000"/>
              </a:solidFill>
              <a:latin typeface="Roboto"/>
              <a:ea typeface="Roboto"/>
              <a:cs typeface="Roboto"/>
              <a:sym typeface="Roboto"/>
            </a:endParaRPr>
          </a:p>
        </p:txBody>
      </p:sp>
      <p:sp>
        <p:nvSpPr>
          <p:cNvPr id="247" name="Google Shape;247;p21"/>
          <p:cNvSpPr txBox="1"/>
          <p:nvPr/>
        </p:nvSpPr>
        <p:spPr>
          <a:xfrm>
            <a:off x="2119450" y="424643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000000"/>
                </a:solidFill>
                <a:latin typeface="Roboto"/>
                <a:ea typeface="Roboto"/>
                <a:cs typeface="Roboto"/>
                <a:sym typeface="Roboto"/>
              </a:rPr>
              <a:t>.stack</a:t>
            </a:r>
            <a:endParaRPr sz="2400" b="0" i="0" u="none" strike="noStrike" cap="none">
              <a:solidFill>
                <a:srgbClr val="000000"/>
              </a:solidFill>
              <a:latin typeface="Roboto"/>
              <a:ea typeface="Roboto"/>
              <a:cs typeface="Roboto"/>
              <a:sym typeface="Roboto"/>
            </a:endParaRPr>
          </a:p>
        </p:txBody>
      </p:sp>
      <p:pic>
        <p:nvPicPr>
          <p:cNvPr id="248" name="Google Shape;248;p21"/>
          <p:cNvPicPr preferRelativeResize="0"/>
          <p:nvPr/>
        </p:nvPicPr>
        <p:blipFill rotWithShape="1">
          <a:blip r:embed="rId3">
            <a:alphaModFix/>
          </a:blip>
          <a:srcRect/>
          <a:stretch/>
        </p:blipFill>
        <p:spPr>
          <a:xfrm>
            <a:off x="5563313" y="2274500"/>
            <a:ext cx="564826" cy="564826"/>
          </a:xfrm>
          <a:prstGeom prst="rect">
            <a:avLst/>
          </a:prstGeom>
          <a:noFill/>
          <a:ln>
            <a:noFill/>
          </a:ln>
        </p:spPr>
      </p:pic>
      <p:pic>
        <p:nvPicPr>
          <p:cNvPr id="249" name="Google Shape;249;p21"/>
          <p:cNvPicPr preferRelativeResize="0"/>
          <p:nvPr/>
        </p:nvPicPr>
        <p:blipFill rotWithShape="1">
          <a:blip r:embed="rId3">
            <a:alphaModFix/>
          </a:blip>
          <a:srcRect/>
          <a:stretch/>
        </p:blipFill>
        <p:spPr>
          <a:xfrm>
            <a:off x="8463563" y="2274500"/>
            <a:ext cx="564826" cy="564826"/>
          </a:xfrm>
          <a:prstGeom prst="rect">
            <a:avLst/>
          </a:prstGeom>
          <a:noFill/>
          <a:ln>
            <a:noFill/>
          </a:ln>
        </p:spPr>
      </p:pic>
      <p:pic>
        <p:nvPicPr>
          <p:cNvPr id="250" name="Google Shape;250;p21"/>
          <p:cNvPicPr preferRelativeResize="0"/>
          <p:nvPr/>
        </p:nvPicPr>
        <p:blipFill rotWithShape="1">
          <a:blip r:embed="rId3">
            <a:alphaModFix/>
          </a:blip>
          <a:srcRect/>
          <a:stretch/>
        </p:blipFill>
        <p:spPr>
          <a:xfrm>
            <a:off x="2864075" y="2274500"/>
            <a:ext cx="564826" cy="564826"/>
          </a:xfrm>
          <a:prstGeom prst="rect">
            <a:avLst/>
          </a:prstGeom>
          <a:noFill/>
          <a:ln>
            <a:noFill/>
          </a:ln>
        </p:spPr>
      </p:pic>
      <p:pic>
        <p:nvPicPr>
          <p:cNvPr id="251" name="Google Shape;251;p21"/>
          <p:cNvPicPr preferRelativeResize="0"/>
          <p:nvPr/>
        </p:nvPicPr>
        <p:blipFill rotWithShape="1">
          <a:blip r:embed="rId4">
            <a:alphaModFix/>
          </a:blip>
          <a:srcRect/>
          <a:stretch/>
        </p:blipFill>
        <p:spPr>
          <a:xfrm>
            <a:off x="2536663" y="5211800"/>
            <a:ext cx="823800" cy="823800"/>
          </a:xfrm>
          <a:prstGeom prst="rect">
            <a:avLst/>
          </a:prstGeom>
          <a:noFill/>
          <a:ln>
            <a:noFill/>
          </a:ln>
        </p:spPr>
      </p:pic>
      <p:pic>
        <p:nvPicPr>
          <p:cNvPr id="252" name="Google Shape;252;p21"/>
          <p:cNvPicPr preferRelativeResize="0"/>
          <p:nvPr/>
        </p:nvPicPr>
        <p:blipFill rotWithShape="1">
          <a:blip r:embed="rId5">
            <a:alphaModFix/>
          </a:blip>
          <a:srcRect/>
          <a:stretch/>
        </p:blipFill>
        <p:spPr>
          <a:xfrm>
            <a:off x="5363650" y="5464100"/>
            <a:ext cx="1057275" cy="571500"/>
          </a:xfrm>
          <a:prstGeom prst="rect">
            <a:avLst/>
          </a:prstGeom>
          <a:noFill/>
          <a:ln>
            <a:noFill/>
          </a:ln>
        </p:spPr>
      </p:pic>
      <p:pic>
        <p:nvPicPr>
          <p:cNvPr id="253" name="Google Shape;253;p21"/>
          <p:cNvPicPr preferRelativeResize="0"/>
          <p:nvPr/>
        </p:nvPicPr>
        <p:blipFill rotWithShape="1">
          <a:blip r:embed="rId6">
            <a:alphaModFix/>
          </a:blip>
          <a:srcRect/>
          <a:stretch/>
        </p:blipFill>
        <p:spPr>
          <a:xfrm>
            <a:off x="8303075" y="5211800"/>
            <a:ext cx="885825" cy="723900"/>
          </a:xfrm>
          <a:prstGeom prst="rect">
            <a:avLst/>
          </a:prstGeom>
          <a:noFill/>
          <a:ln>
            <a:noFill/>
          </a:ln>
        </p:spPr>
      </p:pic>
      <p:sp>
        <p:nvSpPr>
          <p:cNvPr id="254" name="Google Shape;254;p21"/>
          <p:cNvSpPr txBox="1"/>
          <p:nvPr/>
        </p:nvSpPr>
        <p:spPr>
          <a:xfrm>
            <a:off x="1618525" y="6141925"/>
            <a:ext cx="266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ru-RU" sz="1600" b="0" i="0" u="none" strike="noStrike" cap="none">
                <a:solidFill>
                  <a:srgbClr val="000000"/>
                </a:solidFill>
                <a:latin typeface="Arial"/>
                <a:ea typeface="Arial"/>
                <a:cs typeface="Arial"/>
                <a:sym typeface="Arial"/>
              </a:rPr>
              <a:t>Файловые дескрипторы</a:t>
            </a:r>
            <a:endParaRPr sz="1600" b="0" i="0" u="none" strike="noStrike" cap="none">
              <a:solidFill>
                <a:srgbClr val="000000"/>
              </a:solidFill>
              <a:latin typeface="Arial"/>
              <a:ea typeface="Arial"/>
              <a:cs typeface="Arial"/>
              <a:sym typeface="Arial"/>
            </a:endParaRPr>
          </a:p>
        </p:txBody>
      </p:sp>
      <p:sp>
        <p:nvSpPr>
          <p:cNvPr id="255" name="Google Shape;255;p21"/>
          <p:cNvSpPr txBox="1"/>
          <p:nvPr/>
        </p:nvSpPr>
        <p:spPr>
          <a:xfrm>
            <a:off x="4726925" y="6185425"/>
            <a:ext cx="224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ru-RU" sz="1600" b="0" i="0" u="none" strike="noStrike" cap="none">
                <a:solidFill>
                  <a:srgbClr val="000000"/>
                </a:solidFill>
                <a:latin typeface="Arial"/>
                <a:ea typeface="Arial"/>
                <a:cs typeface="Arial"/>
                <a:sym typeface="Arial"/>
              </a:rPr>
              <a:t>Очередь сигналов</a:t>
            </a:r>
            <a:endParaRPr sz="1600" b="0" i="0" u="none" strike="noStrike" cap="none">
              <a:solidFill>
                <a:srgbClr val="000000"/>
              </a:solidFill>
              <a:latin typeface="Arial"/>
              <a:ea typeface="Arial"/>
              <a:cs typeface="Arial"/>
              <a:sym typeface="Arial"/>
            </a:endParaRPr>
          </a:p>
        </p:txBody>
      </p:sp>
      <p:sp>
        <p:nvSpPr>
          <p:cNvPr id="256" name="Google Shape;256;p21"/>
          <p:cNvSpPr txBox="1"/>
          <p:nvPr/>
        </p:nvSpPr>
        <p:spPr>
          <a:xfrm>
            <a:off x="7625625" y="6141925"/>
            <a:ext cx="22407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000000"/>
                </a:solidFill>
                <a:latin typeface="Arial"/>
                <a:ea typeface="Arial"/>
                <a:cs typeface="Arial"/>
                <a:sym typeface="Arial"/>
              </a:rPr>
              <a:t>IPC</a:t>
            </a:r>
            <a:endParaRPr sz="16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fade">
                                      <p:cBhvr>
                                        <p:cTn id="15" dur="1000"/>
                                        <p:tgtEl>
                                          <p:spTgt spid="2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4"/>
                                        </p:tgtEl>
                                        <p:attrNameLst>
                                          <p:attrName>style.visibility</p:attrName>
                                        </p:attrNameLst>
                                      </p:cBhvr>
                                      <p:to>
                                        <p:strVal val="visible"/>
                                      </p:to>
                                    </p:set>
                                    <p:animEffect transition="in" filter="fade">
                                      <p:cBhvr>
                                        <p:cTn id="20" dur="1000"/>
                                        <p:tgtEl>
                                          <p:spTgt spid="2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5"/>
                                        </p:tgtEl>
                                        <p:attrNameLst>
                                          <p:attrName>style.visibility</p:attrName>
                                        </p:attrNameLst>
                                      </p:cBhvr>
                                      <p:to>
                                        <p:strVal val="visible"/>
                                      </p:to>
                                    </p:set>
                                    <p:animEffect transition="in" filter="fade">
                                      <p:cBhvr>
                                        <p:cTn id="25" dur="1000"/>
                                        <p:tgtEl>
                                          <p:spTgt spid="24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7"/>
                                        </p:tgtEl>
                                        <p:attrNameLst>
                                          <p:attrName>style.visibility</p:attrName>
                                        </p:attrNameLst>
                                      </p:cBhvr>
                                      <p:to>
                                        <p:strVal val="visible"/>
                                      </p:to>
                                    </p:set>
                                    <p:animEffect transition="in" filter="fade">
                                      <p:cBhvr>
                                        <p:cTn id="30" dur="1000"/>
                                        <p:tgtEl>
                                          <p:spTgt spid="247"/>
                                        </p:tgtEl>
                                      </p:cBhvr>
                                    </p:animEffect>
                                  </p:childTnLst>
                                </p:cTn>
                              </p:par>
                              <p:par>
                                <p:cTn id="31" presetID="10"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animEffect transition="in" filter="fade">
                                      <p:cBhvr>
                                        <p:cTn id="33" dur="1000"/>
                                        <p:tgtEl>
                                          <p:spTgt spid="249"/>
                                        </p:tgtEl>
                                      </p:cBhvr>
                                    </p:animEffect>
                                  </p:childTnLst>
                                </p:cTn>
                              </p:par>
                              <p:par>
                                <p:cTn id="34" presetID="10" presetClass="entr" presetSubtype="0" fill="hold" nodeType="withEffect">
                                  <p:stCondLst>
                                    <p:cond delay="0"/>
                                  </p:stCondLst>
                                  <p:childTnLst>
                                    <p:set>
                                      <p:cBhvr>
                                        <p:cTn id="35" dur="1" fill="hold">
                                          <p:stCondLst>
                                            <p:cond delay="0"/>
                                          </p:stCondLst>
                                        </p:cTn>
                                        <p:tgtEl>
                                          <p:spTgt spid="250"/>
                                        </p:tgtEl>
                                        <p:attrNameLst>
                                          <p:attrName>style.visibility</p:attrName>
                                        </p:attrNameLst>
                                      </p:cBhvr>
                                      <p:to>
                                        <p:strVal val="visible"/>
                                      </p:to>
                                    </p:set>
                                    <p:animEffect transition="in" filter="fade">
                                      <p:cBhvr>
                                        <p:cTn id="36" dur="1000"/>
                                        <p:tgtEl>
                                          <p:spTgt spid="250"/>
                                        </p:tgtEl>
                                      </p:cBhvr>
                                    </p:animEffect>
                                  </p:childTnLst>
                                </p:cTn>
                              </p:par>
                              <p:par>
                                <p:cTn id="37" presetID="10" presetClass="entr" presetSubtype="0" fill="hold" nodeType="withEffect">
                                  <p:stCondLst>
                                    <p:cond delay="0"/>
                                  </p:stCondLst>
                                  <p:childTnLst>
                                    <p:set>
                                      <p:cBhvr>
                                        <p:cTn id="38" dur="1" fill="hold">
                                          <p:stCondLst>
                                            <p:cond delay="0"/>
                                          </p:stCondLst>
                                        </p:cTn>
                                        <p:tgtEl>
                                          <p:spTgt spid="246"/>
                                        </p:tgtEl>
                                        <p:attrNameLst>
                                          <p:attrName>style.visibility</p:attrName>
                                        </p:attrNameLst>
                                      </p:cBhvr>
                                      <p:to>
                                        <p:strVal val="visible"/>
                                      </p:to>
                                    </p:set>
                                    <p:animEffect transition="in" filter="fade">
                                      <p:cBhvr>
                                        <p:cTn id="39" dur="1000"/>
                                        <p:tgtEl>
                                          <p:spTgt spid="2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1"/>
                                        </p:tgtEl>
                                        <p:attrNameLst>
                                          <p:attrName>style.visibility</p:attrName>
                                        </p:attrNameLst>
                                      </p:cBhvr>
                                      <p:to>
                                        <p:strVal val="visible"/>
                                      </p:to>
                                    </p:set>
                                    <p:animEffect transition="in" filter="fade">
                                      <p:cBhvr>
                                        <p:cTn id="44" dur="1000"/>
                                        <p:tgtEl>
                                          <p:spTgt spid="251"/>
                                        </p:tgtEl>
                                      </p:cBhvr>
                                    </p:animEffect>
                                  </p:childTnLst>
                                </p:cTn>
                              </p:par>
                              <p:par>
                                <p:cTn id="45" presetID="10" presetClass="entr" presetSubtype="0" fill="hold" nodeType="withEffect">
                                  <p:stCondLst>
                                    <p:cond delay="0"/>
                                  </p:stCondLst>
                                  <p:childTnLst>
                                    <p:set>
                                      <p:cBhvr>
                                        <p:cTn id="46" dur="1" fill="hold">
                                          <p:stCondLst>
                                            <p:cond delay="0"/>
                                          </p:stCondLst>
                                        </p:cTn>
                                        <p:tgtEl>
                                          <p:spTgt spid="252"/>
                                        </p:tgtEl>
                                        <p:attrNameLst>
                                          <p:attrName>style.visibility</p:attrName>
                                        </p:attrNameLst>
                                      </p:cBhvr>
                                      <p:to>
                                        <p:strVal val="visible"/>
                                      </p:to>
                                    </p:set>
                                    <p:animEffect transition="in" filter="fade">
                                      <p:cBhvr>
                                        <p:cTn id="47" dur="1000"/>
                                        <p:tgtEl>
                                          <p:spTgt spid="252"/>
                                        </p:tgtEl>
                                      </p:cBhvr>
                                    </p:animEffect>
                                  </p:childTnLst>
                                </p:cTn>
                              </p:par>
                              <p:par>
                                <p:cTn id="48" presetID="10" presetClass="entr" presetSubtype="0" fill="hold" nodeType="withEffect">
                                  <p:stCondLst>
                                    <p:cond delay="0"/>
                                  </p:stCondLst>
                                  <p:childTnLst>
                                    <p:set>
                                      <p:cBhvr>
                                        <p:cTn id="49" dur="1" fill="hold">
                                          <p:stCondLst>
                                            <p:cond delay="0"/>
                                          </p:stCondLst>
                                        </p:cTn>
                                        <p:tgtEl>
                                          <p:spTgt spid="254"/>
                                        </p:tgtEl>
                                        <p:attrNameLst>
                                          <p:attrName>style.visibility</p:attrName>
                                        </p:attrNameLst>
                                      </p:cBhvr>
                                      <p:to>
                                        <p:strVal val="visible"/>
                                      </p:to>
                                    </p:set>
                                    <p:animEffect transition="in" filter="fade">
                                      <p:cBhvr>
                                        <p:cTn id="50" dur="1000"/>
                                        <p:tgtEl>
                                          <p:spTgt spid="254"/>
                                        </p:tgtEl>
                                      </p:cBhvr>
                                    </p:animEffect>
                                  </p:childTnLst>
                                </p:cTn>
                              </p:par>
                              <p:par>
                                <p:cTn id="51" presetID="10" presetClass="entr" presetSubtype="0" fill="hold" nodeType="withEffect">
                                  <p:stCondLst>
                                    <p:cond delay="0"/>
                                  </p:stCondLst>
                                  <p:childTnLst>
                                    <p:set>
                                      <p:cBhvr>
                                        <p:cTn id="52" dur="1" fill="hold">
                                          <p:stCondLst>
                                            <p:cond delay="0"/>
                                          </p:stCondLst>
                                        </p:cTn>
                                        <p:tgtEl>
                                          <p:spTgt spid="255"/>
                                        </p:tgtEl>
                                        <p:attrNameLst>
                                          <p:attrName>style.visibility</p:attrName>
                                        </p:attrNameLst>
                                      </p:cBhvr>
                                      <p:to>
                                        <p:strVal val="visible"/>
                                      </p:to>
                                    </p:set>
                                    <p:animEffect transition="in" filter="fade">
                                      <p:cBhvr>
                                        <p:cTn id="53" dur="1000"/>
                                        <p:tgtEl>
                                          <p:spTgt spid="255"/>
                                        </p:tgtEl>
                                      </p:cBhvr>
                                    </p:animEffect>
                                  </p:childTnLst>
                                </p:cTn>
                              </p:par>
                              <p:par>
                                <p:cTn id="54" presetID="10" presetClass="entr" presetSubtype="0" fill="hold" nodeType="withEffect">
                                  <p:stCondLst>
                                    <p:cond delay="0"/>
                                  </p:stCondLst>
                                  <p:childTnLst>
                                    <p:set>
                                      <p:cBhvr>
                                        <p:cTn id="55" dur="1" fill="hold">
                                          <p:stCondLst>
                                            <p:cond delay="0"/>
                                          </p:stCondLst>
                                        </p:cTn>
                                        <p:tgtEl>
                                          <p:spTgt spid="256"/>
                                        </p:tgtEl>
                                        <p:attrNameLst>
                                          <p:attrName>style.visibility</p:attrName>
                                        </p:attrNameLst>
                                      </p:cBhvr>
                                      <p:to>
                                        <p:strVal val="visible"/>
                                      </p:to>
                                    </p:set>
                                    <p:animEffect transition="in" filter="fade">
                                      <p:cBhvr>
                                        <p:cTn id="56" dur="1000"/>
                                        <p:tgtEl>
                                          <p:spTgt spid="256"/>
                                        </p:tgtEl>
                                      </p:cBhvr>
                                    </p:animEffect>
                                  </p:childTnLst>
                                </p:cTn>
                              </p:par>
                              <p:par>
                                <p:cTn id="57" presetID="10" presetClass="entr" presetSubtype="0" fill="hold" nodeType="withEffect">
                                  <p:stCondLst>
                                    <p:cond delay="0"/>
                                  </p:stCondLst>
                                  <p:childTnLst>
                                    <p:set>
                                      <p:cBhvr>
                                        <p:cTn id="58" dur="1" fill="hold">
                                          <p:stCondLst>
                                            <p:cond delay="0"/>
                                          </p:stCondLst>
                                        </p:cTn>
                                        <p:tgtEl>
                                          <p:spTgt spid="253"/>
                                        </p:tgtEl>
                                        <p:attrNameLst>
                                          <p:attrName>style.visibility</p:attrName>
                                        </p:attrNameLst>
                                      </p:cBhvr>
                                      <p:to>
                                        <p:strVal val="visible"/>
                                      </p:to>
                                    </p:set>
                                    <p:animEffect transition="in" filter="fade">
                                      <p:cBhvr>
                                        <p:cTn id="59"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3C1F3F-32CB-40F5-8CAA-75FC668B339D}"/>
              </a:ext>
            </a:extLst>
          </p:cNvPr>
          <p:cNvSpPr>
            <a:spLocks noGrp="1"/>
          </p:cNvSpPr>
          <p:nvPr>
            <p:ph type="body" idx="2"/>
          </p:nvPr>
        </p:nvSpPr>
        <p:spPr>
          <a:xfrm>
            <a:off x="911449" y="331419"/>
            <a:ext cx="9726295" cy="823913"/>
          </a:xfrm>
        </p:spPr>
        <p:txBody>
          <a:bodyPr/>
          <a:lstStyle/>
          <a:p>
            <a:pPr marL="25400" indent="0">
              <a:buNone/>
            </a:pPr>
            <a:r>
              <a:rPr lang="en-US" dirty="0" err="1"/>
              <a:t>sigaction</a:t>
            </a:r>
            <a:r>
              <a:rPr lang="en-US" dirty="0"/>
              <a:t> (4/5)</a:t>
            </a:r>
            <a:endParaRPr lang="ru-RU" dirty="0"/>
          </a:p>
        </p:txBody>
      </p:sp>
      <p:sp>
        <p:nvSpPr>
          <p:cNvPr id="4" name="Slide Number Placeholder 3">
            <a:extLst>
              <a:ext uri="{FF2B5EF4-FFF2-40B4-BE49-F238E27FC236}">
                <a16:creationId xmlns:a16="http://schemas.microsoft.com/office/drawing/2014/main" id="{A818596F-3F55-459F-A568-76E00586AEF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40</a:t>
            </a:fld>
            <a:endParaRPr/>
          </a:p>
        </p:txBody>
      </p:sp>
      <p:sp>
        <p:nvSpPr>
          <p:cNvPr id="5" name="TextBox 4">
            <a:extLst>
              <a:ext uri="{FF2B5EF4-FFF2-40B4-BE49-F238E27FC236}">
                <a16:creationId xmlns:a16="http://schemas.microsoft.com/office/drawing/2014/main" id="{D28C0954-F444-40F6-8B08-56639D4934BE}"/>
              </a:ext>
            </a:extLst>
          </p:cNvPr>
          <p:cNvSpPr txBox="1"/>
          <p:nvPr/>
        </p:nvSpPr>
        <p:spPr>
          <a:xfrm>
            <a:off x="693009" y="995680"/>
            <a:ext cx="4761240" cy="5847755"/>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int finished = 0;</a:t>
            </a:r>
          </a:p>
          <a:p>
            <a:r>
              <a:rPr lang="en-US" sz="1100" dirty="0">
                <a:latin typeface="Courier New" panose="02070309020205020404" pitchFamily="49" charset="0"/>
                <a:cs typeface="Courier New" panose="02070309020205020404" pitchFamily="49" charset="0"/>
              </a:rPr>
              <a:t>static </a:t>
            </a:r>
            <a:r>
              <a:rPr lang="en-US" sz="1100" dirty="0" err="1">
                <a:latin typeface="Courier New" panose="02070309020205020404" pitchFamily="49" charset="0"/>
                <a:cs typeface="Courier New" panose="02070309020205020404" pitchFamily="49" charset="0"/>
              </a:rPr>
              <a:t>jmp_buf</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int is_usr1_blocked(void)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sigset_t</a:t>
            </a:r>
            <a:r>
              <a:rPr lang="en-US" sz="1100" dirty="0">
                <a:latin typeface="Courier New" panose="02070309020205020404" pitchFamily="49" charset="0"/>
                <a:cs typeface="Courier New" panose="02070309020205020404" pitchFamily="49" charset="0"/>
              </a:rPr>
              <a:t> old;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sigprocmask</a:t>
            </a:r>
            <a:r>
              <a:rPr lang="en-US" sz="1100" dirty="0">
                <a:latin typeface="Courier New" panose="02070309020205020404" pitchFamily="49" charset="0"/>
                <a:cs typeface="Courier New" panose="02070309020205020404" pitchFamily="49" charset="0"/>
              </a:rPr>
              <a:t>(0, NULL, &amp;old);</a:t>
            </a:r>
          </a:p>
          <a:p>
            <a:r>
              <a:rPr lang="en-US" sz="1100" dirty="0">
                <a:latin typeface="Courier New" panose="02070309020205020404" pitchFamily="49" charset="0"/>
                <a:cs typeface="Courier New" panose="02070309020205020404" pitchFamily="49" charset="0"/>
              </a:rPr>
              <a:t>	return </a:t>
            </a:r>
            <a:r>
              <a:rPr lang="en-US" sz="1100" dirty="0" err="1">
                <a:latin typeface="Courier New" panose="02070309020205020404" pitchFamily="49" charset="0"/>
                <a:cs typeface="Courier New" panose="02070309020205020404" pitchFamily="49" charset="0"/>
              </a:rPr>
              <a:t>sigismember</a:t>
            </a:r>
            <a:r>
              <a:rPr lang="en-US" sz="1100" dirty="0">
                <a:latin typeface="Courier New" panose="02070309020205020404" pitchFamily="49" charset="0"/>
                <a:cs typeface="Courier New" panose="02070309020205020404" pitchFamily="49" charset="0"/>
              </a:rPr>
              <a:t>(&amp;old, SIGUSR1);</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 </a:t>
            </a:r>
            <a:r>
              <a:rPr lang="en-US" sz="1100" dirty="0" err="1">
                <a:latin typeface="Courier New" panose="02070309020205020404" pitchFamily="49" charset="0"/>
                <a:cs typeface="Courier New" panose="02070309020205020404" pitchFamily="49" charset="0"/>
              </a:rPr>
              <a:t>on_new_signal</a:t>
            </a:r>
            <a:r>
              <a:rPr lang="en-US" sz="1100" dirty="0">
                <a:latin typeface="Courier New" panose="02070309020205020404" pitchFamily="49" charset="0"/>
                <a:cs typeface="Courier New" panose="02070309020205020404" pitchFamily="49" charset="0"/>
              </a:rPr>
              <a:t>(int signum)</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("Process signal, usr1 block = %d\n",</a:t>
            </a:r>
          </a:p>
          <a:p>
            <a:r>
              <a:rPr lang="en-US" sz="1100" dirty="0">
                <a:latin typeface="Courier New" panose="02070309020205020404" pitchFamily="49" charset="0"/>
                <a:cs typeface="Courier New" panose="02070309020205020404" pitchFamily="49" charset="0"/>
              </a:rPr>
              <a:t>               is_usr1_blocked());</a:t>
            </a:r>
          </a:p>
          <a:p>
            <a:r>
              <a:rPr lang="en-US" sz="1100" dirty="0">
                <a:latin typeface="Courier New" panose="02070309020205020404" pitchFamily="49" charset="0"/>
                <a:cs typeface="Courier New" panose="02070309020205020404" pitchFamily="49" charset="0"/>
              </a:rPr>
              <a:t>	++finished;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longjmp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 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struct </a:t>
            </a:r>
            <a:r>
              <a:rPr lang="en-US" sz="1100" dirty="0" err="1">
                <a:latin typeface="Courier New" panose="02070309020205020404" pitchFamily="49" charset="0"/>
                <a:cs typeface="Courier New" panose="02070309020205020404" pitchFamily="49" charset="0"/>
              </a:rPr>
              <a:t>sigaction</a:t>
            </a:r>
            <a:r>
              <a:rPr lang="en-US" sz="1100" dirty="0">
                <a:latin typeface="Courier New" panose="02070309020205020404" pitchFamily="49" charset="0"/>
                <a:cs typeface="Courier New" panose="02070309020205020404" pitchFamily="49" charset="0"/>
              </a:rPr>
              <a:t> act;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act.sa_handler</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on_new_signal</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sigemptyset</a:t>
            </a:r>
            <a:r>
              <a:rPr lang="en-US" sz="1100" dirty="0">
                <a:latin typeface="Courier New" panose="02070309020205020404" pitchFamily="49" charset="0"/>
                <a:cs typeface="Courier New" panose="02070309020205020404" pitchFamily="49" charset="0"/>
              </a:rPr>
              <a:t>(&amp;</a:t>
            </a:r>
            <a:r>
              <a:rPr lang="en-US" sz="1100" dirty="0" err="1">
                <a:latin typeface="Courier New" panose="02070309020205020404" pitchFamily="49" charset="0"/>
                <a:cs typeface="Courier New" panose="02070309020205020404" pitchFamily="49" charset="0"/>
              </a:rPr>
              <a:t>act.sa_mask</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act.sa_flags</a:t>
            </a:r>
            <a:r>
              <a:rPr lang="en-US" sz="1100" dirty="0">
                <a:latin typeface="Courier New" panose="02070309020205020404" pitchFamily="49" charset="0"/>
                <a:cs typeface="Courier New" panose="02070309020205020404" pitchFamily="49" charset="0"/>
              </a:rPr>
              <a:t> = 0;</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sigaction</a:t>
            </a:r>
            <a:r>
              <a:rPr lang="en-US" sz="1100" dirty="0">
                <a:latin typeface="Courier New" panose="02070309020205020404" pitchFamily="49" charset="0"/>
                <a:cs typeface="Courier New" panose="02070309020205020404" pitchFamily="49" charset="0"/>
              </a:rPr>
              <a:t>(SIGUSR1, &amp;act, NULL);</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("Before raise, usr1 block = %d\n",</a:t>
            </a:r>
          </a:p>
          <a:p>
            <a:r>
              <a:rPr lang="en-US" sz="1100" dirty="0">
                <a:latin typeface="Courier New" panose="02070309020205020404" pitchFamily="49" charset="0"/>
                <a:cs typeface="Courier New" panose="02070309020205020404" pitchFamily="49" charset="0"/>
              </a:rPr>
              <a:t>               is_usr1_blocked());</a:t>
            </a:r>
          </a:p>
          <a:p>
            <a:r>
              <a:rPr lang="en-US" sz="1100" dirty="0">
                <a:latin typeface="Courier New" panose="02070309020205020404" pitchFamily="49" charset="0"/>
                <a:cs typeface="Courier New" panose="02070309020205020404" pitchFamily="49" charset="0"/>
              </a:rPr>
              <a:t>	if (</a:t>
            </a:r>
            <a:r>
              <a:rPr lang="en-US" sz="1100" dirty="0" err="1">
                <a:latin typeface="Courier New" panose="02070309020205020404" pitchFamily="49" charset="0"/>
                <a:cs typeface="Courier New" panose="02070309020205020404" pitchFamily="49" charset="0"/>
              </a:rPr>
              <a:t>setjmp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 0)</a:t>
            </a:r>
          </a:p>
          <a:p>
            <a:r>
              <a:rPr lang="en-US" sz="1100" dirty="0">
                <a:latin typeface="Courier New" panose="02070309020205020404" pitchFamily="49" charset="0"/>
                <a:cs typeface="Courier New" panose="02070309020205020404" pitchFamily="49" charset="0"/>
              </a:rPr>
              <a:t>		raise(SIGUSR1);</a:t>
            </a:r>
          </a:p>
          <a:p>
            <a:r>
              <a:rPr lang="en-US" sz="1100" dirty="0">
                <a:latin typeface="Courier New" panose="02070309020205020404" pitchFamily="49" charset="0"/>
                <a:cs typeface="Courier New" panose="02070309020205020404" pitchFamily="49" charset="0"/>
              </a:rPr>
              <a:t>	while (finished != 1)</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sched_yield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("After raise, usr1 block = %d\n",</a:t>
            </a:r>
          </a:p>
          <a:p>
            <a:r>
              <a:rPr lang="en-US" sz="1100" dirty="0">
                <a:latin typeface="Courier New" panose="02070309020205020404" pitchFamily="49" charset="0"/>
                <a:cs typeface="Courier New" panose="02070309020205020404" pitchFamily="49" charset="0"/>
              </a:rPr>
              <a:t>               is_usr1_blocked());</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6" name="Speech Bubble: Rectangle with Corners Rounded 5">
            <a:extLst>
              <a:ext uri="{FF2B5EF4-FFF2-40B4-BE49-F238E27FC236}">
                <a16:creationId xmlns:a16="http://schemas.microsoft.com/office/drawing/2014/main" id="{6CE33AE5-3454-4B18-BA6D-2DED0D6A226D}"/>
              </a:ext>
            </a:extLst>
          </p:cNvPr>
          <p:cNvSpPr/>
          <p:nvPr/>
        </p:nvSpPr>
        <p:spPr>
          <a:xfrm>
            <a:off x="4229558" y="3394402"/>
            <a:ext cx="1701842" cy="902915"/>
          </a:xfrm>
          <a:prstGeom prst="wedgeRoundRectCallout">
            <a:avLst>
              <a:gd name="adj1" fmla="val -115702"/>
              <a:gd name="adj2" fmla="val -2776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Из обработчика выполняется прыжок вместо </a:t>
            </a:r>
            <a:r>
              <a:rPr lang="ru-RU" dirty="0" err="1">
                <a:solidFill>
                  <a:schemeClr val="accent4"/>
                </a:solidFill>
              </a:rPr>
              <a:t>return</a:t>
            </a:r>
            <a:endParaRPr lang="ru-RU" dirty="0">
              <a:solidFill>
                <a:schemeClr val="accent4"/>
              </a:solidFill>
            </a:endParaRPr>
          </a:p>
        </p:txBody>
      </p:sp>
      <p:sp>
        <p:nvSpPr>
          <p:cNvPr id="7" name="Speech Bubble: Rectangle with Corners Rounded 6">
            <a:extLst>
              <a:ext uri="{FF2B5EF4-FFF2-40B4-BE49-F238E27FC236}">
                <a16:creationId xmlns:a16="http://schemas.microsoft.com/office/drawing/2014/main" id="{986EF7E5-23B6-4821-AAAF-E19383253921}"/>
              </a:ext>
            </a:extLst>
          </p:cNvPr>
          <p:cNvSpPr/>
          <p:nvPr/>
        </p:nvSpPr>
        <p:spPr>
          <a:xfrm>
            <a:off x="5035910" y="5172402"/>
            <a:ext cx="2360569" cy="1070918"/>
          </a:xfrm>
          <a:prstGeom prst="wedgeRoundRectCallout">
            <a:avLst>
              <a:gd name="adj1" fmla="val -115535"/>
              <a:gd name="adj2" fmla="val -1891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Когда прыжок вернется сюда, </a:t>
            </a:r>
            <a:r>
              <a:rPr lang="ru-RU" dirty="0" err="1">
                <a:solidFill>
                  <a:schemeClr val="accent4"/>
                </a:solidFill>
              </a:rPr>
              <a:t>setjmp</a:t>
            </a:r>
            <a:r>
              <a:rPr lang="ru-RU" dirty="0">
                <a:solidFill>
                  <a:schemeClr val="accent4"/>
                </a:solidFill>
              </a:rPr>
              <a:t> выдаст 1. На первый вызов будет 0, и тогда один раз вызывается сигнал</a:t>
            </a:r>
          </a:p>
        </p:txBody>
      </p:sp>
      <p:sp>
        <p:nvSpPr>
          <p:cNvPr id="9" name="TextBox 8">
            <a:extLst>
              <a:ext uri="{FF2B5EF4-FFF2-40B4-BE49-F238E27FC236}">
                <a16:creationId xmlns:a16="http://schemas.microsoft.com/office/drawing/2014/main" id="{4AF7F6EA-E6F0-4B24-8BFE-4C5612BBB61A}"/>
              </a:ext>
            </a:extLst>
          </p:cNvPr>
          <p:cNvSpPr txBox="1"/>
          <p:nvPr/>
        </p:nvSpPr>
        <p:spPr>
          <a:xfrm>
            <a:off x="6426200" y="1336040"/>
            <a:ext cx="3406702" cy="332398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Linux</a:t>
            </a:r>
            <a:endParaRPr lang="ru-RU" b="1"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7_sigaction_jmp.c</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Before raise, usr1 block = 0</a:t>
            </a:r>
          </a:p>
          <a:p>
            <a:r>
              <a:rPr lang="en-US" dirty="0">
                <a:latin typeface="Courier New" panose="02070309020205020404" pitchFamily="49" charset="0"/>
                <a:cs typeface="Courier New" panose="02070309020205020404" pitchFamily="49" charset="0"/>
              </a:rPr>
              <a:t>Process signal, usr1 block = 1</a:t>
            </a:r>
          </a:p>
          <a:p>
            <a:r>
              <a:rPr lang="en-US" dirty="0">
                <a:latin typeface="Courier New" panose="02070309020205020404" pitchFamily="49" charset="0"/>
                <a:cs typeface="Courier New" panose="02070309020205020404" pitchFamily="49" charset="0"/>
              </a:rPr>
              <a:t>After raise, </a:t>
            </a:r>
            <a:r>
              <a:rPr lang="en-US" b="1" dirty="0">
                <a:latin typeface="Courier New" panose="02070309020205020404" pitchFamily="49" charset="0"/>
                <a:cs typeface="Courier New" panose="02070309020205020404" pitchFamily="49" charset="0"/>
              </a:rPr>
              <a:t>usr1 block = 1</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Mac</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7_sigaction_jmp.c</a:t>
            </a:r>
          </a:p>
          <a:p>
            <a:r>
              <a:rPr lang="en-US" dirty="0">
                <a:latin typeface="Courier New" panose="02070309020205020404" pitchFamily="49" charset="0"/>
                <a:cs typeface="Courier New" panose="02070309020205020404" pitchFamily="49" charset="0"/>
              </a:rPr>
              <a:t>$&gt;./</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Before raise, usr1 block = 0</a:t>
            </a:r>
          </a:p>
          <a:p>
            <a:r>
              <a:rPr lang="en-US" dirty="0">
                <a:latin typeface="Courier New" panose="02070309020205020404" pitchFamily="49" charset="0"/>
                <a:cs typeface="Courier New" panose="02070309020205020404" pitchFamily="49" charset="0"/>
              </a:rPr>
              <a:t>Process signal, usr1 block = 1</a:t>
            </a:r>
          </a:p>
          <a:p>
            <a:r>
              <a:rPr lang="en-US" dirty="0">
                <a:latin typeface="Courier New" panose="02070309020205020404" pitchFamily="49" charset="0"/>
                <a:cs typeface="Courier New" panose="02070309020205020404" pitchFamily="49" charset="0"/>
              </a:rPr>
              <a:t>After raise, </a:t>
            </a:r>
            <a:r>
              <a:rPr lang="en-US" b="1" dirty="0">
                <a:latin typeface="Courier New" panose="02070309020205020404" pitchFamily="49" charset="0"/>
                <a:cs typeface="Courier New" panose="02070309020205020404" pitchFamily="49" charset="0"/>
              </a:rPr>
              <a:t>usr1 block = 0</a:t>
            </a:r>
          </a:p>
          <a:p>
            <a:r>
              <a:rPr lang="en-US" dirty="0">
                <a:latin typeface="Courier New" panose="02070309020205020404" pitchFamily="49" charset="0"/>
                <a:cs typeface="Courier New" panose="02070309020205020404" pitchFamily="49" charset="0"/>
              </a:rPr>
              <a:t>$&gt;</a:t>
            </a:r>
            <a:endParaRPr lang="ru-RU"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D8113548-1A43-48C5-B7A5-0FEC2E7B86DF}"/>
              </a:ext>
            </a:extLst>
          </p:cNvPr>
          <p:cNvSpPr txBox="1"/>
          <p:nvPr/>
        </p:nvSpPr>
        <p:spPr>
          <a:xfrm>
            <a:off x="9668242" y="384798"/>
            <a:ext cx="2459328" cy="307777"/>
          </a:xfrm>
          <a:prstGeom prst="rect">
            <a:avLst/>
          </a:prstGeom>
          <a:noFill/>
        </p:spPr>
        <p:txBody>
          <a:bodyPr wrap="none" rtlCol="0">
            <a:spAutoFit/>
          </a:bodyPr>
          <a:lstStyle/>
          <a:p>
            <a:r>
              <a:rPr lang="fr-FR" dirty="0">
                <a:hlinkClick r:id="rId3"/>
              </a:rPr>
              <a:t>4_signals/7_sigaction_jmp.c</a:t>
            </a:r>
            <a:endParaRPr lang="ru-RU" dirty="0"/>
          </a:p>
        </p:txBody>
      </p:sp>
    </p:spTree>
    <p:extLst>
      <p:ext uri="{BB962C8B-B14F-4D97-AF65-F5344CB8AC3E}">
        <p14:creationId xmlns:p14="http://schemas.microsoft.com/office/powerpoint/2010/main" val="244107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3C1F3F-32CB-40F5-8CAA-75FC668B339D}"/>
              </a:ext>
            </a:extLst>
          </p:cNvPr>
          <p:cNvSpPr>
            <a:spLocks noGrp="1"/>
          </p:cNvSpPr>
          <p:nvPr>
            <p:ph type="body" idx="2"/>
          </p:nvPr>
        </p:nvSpPr>
        <p:spPr>
          <a:xfrm>
            <a:off x="901289" y="171767"/>
            <a:ext cx="9726295" cy="823913"/>
          </a:xfrm>
        </p:spPr>
        <p:txBody>
          <a:bodyPr/>
          <a:lstStyle/>
          <a:p>
            <a:pPr marL="25400" indent="0">
              <a:buNone/>
            </a:pPr>
            <a:r>
              <a:rPr lang="en-US" dirty="0" err="1"/>
              <a:t>sigaction</a:t>
            </a:r>
            <a:r>
              <a:rPr lang="en-US" dirty="0"/>
              <a:t> (5/5)</a:t>
            </a:r>
            <a:endParaRPr lang="ru-RU" dirty="0"/>
          </a:p>
        </p:txBody>
      </p:sp>
      <p:sp>
        <p:nvSpPr>
          <p:cNvPr id="4" name="Slide Number Placeholder 3">
            <a:extLst>
              <a:ext uri="{FF2B5EF4-FFF2-40B4-BE49-F238E27FC236}">
                <a16:creationId xmlns:a16="http://schemas.microsoft.com/office/drawing/2014/main" id="{A818596F-3F55-459F-A568-76E00586AEF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41</a:t>
            </a:fld>
            <a:endParaRPr/>
          </a:p>
        </p:txBody>
      </p:sp>
      <p:sp>
        <p:nvSpPr>
          <p:cNvPr id="5" name="TextBox 4">
            <a:extLst>
              <a:ext uri="{FF2B5EF4-FFF2-40B4-BE49-F238E27FC236}">
                <a16:creationId xmlns:a16="http://schemas.microsoft.com/office/drawing/2014/main" id="{7AE857EF-6C5D-4F23-BFB3-392453F0EF0F}"/>
              </a:ext>
            </a:extLst>
          </p:cNvPr>
          <p:cNvSpPr txBox="1"/>
          <p:nvPr/>
        </p:nvSpPr>
        <p:spPr>
          <a:xfrm>
            <a:off x="9404082" y="384798"/>
            <a:ext cx="2686954" cy="307777"/>
          </a:xfrm>
          <a:prstGeom prst="rect">
            <a:avLst/>
          </a:prstGeom>
          <a:noFill/>
        </p:spPr>
        <p:txBody>
          <a:bodyPr wrap="none" rtlCol="0">
            <a:spAutoFit/>
          </a:bodyPr>
          <a:lstStyle/>
          <a:p>
            <a:r>
              <a:rPr lang="en-US" dirty="0">
                <a:hlinkClick r:id="rId3"/>
              </a:rPr>
              <a:t>4_signals/8_sigaction_sigjmp.c</a:t>
            </a:r>
            <a:endParaRPr lang="ru-RU" dirty="0"/>
          </a:p>
        </p:txBody>
      </p:sp>
      <p:sp>
        <p:nvSpPr>
          <p:cNvPr id="6" name="TextBox 5">
            <a:extLst>
              <a:ext uri="{FF2B5EF4-FFF2-40B4-BE49-F238E27FC236}">
                <a16:creationId xmlns:a16="http://schemas.microsoft.com/office/drawing/2014/main" id="{2604A1E0-488D-4E41-960D-ABF80ACFA97D}"/>
              </a:ext>
            </a:extLst>
          </p:cNvPr>
          <p:cNvSpPr txBox="1"/>
          <p:nvPr/>
        </p:nvSpPr>
        <p:spPr>
          <a:xfrm>
            <a:off x="578438" y="840968"/>
            <a:ext cx="4761240" cy="6017032"/>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int finished = 0;</a:t>
            </a:r>
          </a:p>
          <a:p>
            <a:r>
              <a:rPr lang="en-US" sz="1100" dirty="0">
                <a:latin typeface="Courier New" panose="02070309020205020404" pitchFamily="49" charset="0"/>
                <a:cs typeface="Courier New" panose="02070309020205020404" pitchFamily="49" charset="0"/>
              </a:rPr>
              <a:t>static </a:t>
            </a:r>
            <a:r>
              <a:rPr lang="en-US" sz="1100" dirty="0" err="1">
                <a:latin typeface="Courier New" panose="02070309020205020404" pitchFamily="49" charset="0"/>
                <a:cs typeface="Courier New" panose="02070309020205020404" pitchFamily="49" charset="0"/>
              </a:rPr>
              <a:t>sigjmp_buf</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int is_usr1_blocked(void)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sigset_t</a:t>
            </a:r>
            <a:r>
              <a:rPr lang="en-US" sz="1100" dirty="0">
                <a:latin typeface="Courier New" panose="02070309020205020404" pitchFamily="49" charset="0"/>
                <a:cs typeface="Courier New" panose="02070309020205020404" pitchFamily="49" charset="0"/>
              </a:rPr>
              <a:t> old;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sigprocmask</a:t>
            </a:r>
            <a:r>
              <a:rPr lang="en-US" sz="1100" dirty="0">
                <a:latin typeface="Courier New" panose="02070309020205020404" pitchFamily="49" charset="0"/>
                <a:cs typeface="Courier New" panose="02070309020205020404" pitchFamily="49" charset="0"/>
              </a:rPr>
              <a:t>(0, NULL, &amp;old);</a:t>
            </a:r>
          </a:p>
          <a:p>
            <a:r>
              <a:rPr lang="en-US" sz="1100" dirty="0">
                <a:latin typeface="Courier New" panose="02070309020205020404" pitchFamily="49" charset="0"/>
                <a:cs typeface="Courier New" panose="02070309020205020404" pitchFamily="49" charset="0"/>
              </a:rPr>
              <a:t>	return </a:t>
            </a:r>
            <a:r>
              <a:rPr lang="en-US" sz="1100" dirty="0" err="1">
                <a:latin typeface="Courier New" panose="02070309020205020404" pitchFamily="49" charset="0"/>
                <a:cs typeface="Courier New" panose="02070309020205020404" pitchFamily="49" charset="0"/>
              </a:rPr>
              <a:t>sigismember</a:t>
            </a:r>
            <a:r>
              <a:rPr lang="en-US" sz="1100" dirty="0">
                <a:latin typeface="Courier New" panose="02070309020205020404" pitchFamily="49" charset="0"/>
                <a:cs typeface="Courier New" panose="02070309020205020404" pitchFamily="49" charset="0"/>
              </a:rPr>
              <a:t>(&amp;old, SIGUSR1);</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 </a:t>
            </a:r>
            <a:r>
              <a:rPr lang="en-US" sz="1100" dirty="0" err="1">
                <a:latin typeface="Courier New" panose="02070309020205020404" pitchFamily="49" charset="0"/>
                <a:cs typeface="Courier New" panose="02070309020205020404" pitchFamily="49" charset="0"/>
              </a:rPr>
              <a:t>on_new_signal</a:t>
            </a:r>
            <a:r>
              <a:rPr lang="en-US" sz="1100" dirty="0">
                <a:latin typeface="Courier New" panose="02070309020205020404" pitchFamily="49" charset="0"/>
                <a:cs typeface="Courier New" panose="02070309020205020404" pitchFamily="49" charset="0"/>
              </a:rPr>
              <a:t>(int signum)</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("Process signal, usr1 block = %d\n",</a:t>
            </a:r>
          </a:p>
          <a:p>
            <a:r>
              <a:rPr lang="en-US" sz="1100" dirty="0">
                <a:latin typeface="Courier New" panose="02070309020205020404" pitchFamily="49" charset="0"/>
                <a:cs typeface="Courier New" panose="02070309020205020404" pitchFamily="49" charset="0"/>
              </a:rPr>
              <a:t>               is_usr1_blocked());</a:t>
            </a:r>
          </a:p>
          <a:p>
            <a:r>
              <a:rPr lang="en-US" sz="1100" dirty="0">
                <a:latin typeface="Courier New" panose="02070309020205020404" pitchFamily="49" charset="0"/>
                <a:cs typeface="Courier New" panose="02070309020205020404" pitchFamily="49" charset="0"/>
              </a:rPr>
              <a:t>	++finished;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siglongjmp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a:t>
            </a:r>
          </a:p>
          <a:p>
            <a:r>
              <a:rPr lang="en-US" sz="1100" dirty="0">
                <a:latin typeface="Courier New" panose="02070309020205020404" pitchFamily="49" charset="0"/>
                <a:cs typeface="Courier New" panose="02070309020205020404" pitchFamily="49" charset="0"/>
              </a:rPr>
              <a:t>}</a:t>
            </a:r>
            <a:br>
              <a:rPr lang="en-US" sz="1100" dirty="0">
                <a:latin typeface="Courier New" panose="02070309020205020404" pitchFamily="49" charset="0"/>
                <a:cs typeface="Courier New" panose="02070309020205020404" pitchFamily="49" charset="0"/>
              </a:rPr>
            </a:br>
            <a:r>
              <a:rPr lang="en-US" sz="1100" dirty="0">
                <a:latin typeface="Courier New" panose="02070309020205020404" pitchFamily="49" charset="0"/>
                <a:cs typeface="Courier New" panose="02070309020205020404" pitchFamily="49" charset="0"/>
              </a:rPr>
              <a:t>int 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struct </a:t>
            </a:r>
            <a:r>
              <a:rPr lang="en-US" sz="1100" dirty="0" err="1">
                <a:latin typeface="Courier New" panose="02070309020205020404" pitchFamily="49" charset="0"/>
                <a:cs typeface="Courier New" panose="02070309020205020404" pitchFamily="49" charset="0"/>
              </a:rPr>
              <a:t>sigaction</a:t>
            </a:r>
            <a:r>
              <a:rPr lang="en-US" sz="1100" dirty="0">
                <a:latin typeface="Courier New" panose="02070309020205020404" pitchFamily="49" charset="0"/>
                <a:cs typeface="Courier New" panose="02070309020205020404" pitchFamily="49" charset="0"/>
              </a:rPr>
              <a:t> act;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act.sa_handler</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on_new_signal</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sigemptyset</a:t>
            </a:r>
            <a:r>
              <a:rPr lang="en-US" sz="1100" dirty="0">
                <a:latin typeface="Courier New" panose="02070309020205020404" pitchFamily="49" charset="0"/>
                <a:cs typeface="Courier New" panose="02070309020205020404" pitchFamily="49" charset="0"/>
              </a:rPr>
              <a:t>(&amp;</a:t>
            </a:r>
            <a:r>
              <a:rPr lang="en-US" sz="1100" dirty="0" err="1">
                <a:latin typeface="Courier New" panose="02070309020205020404" pitchFamily="49" charset="0"/>
                <a:cs typeface="Courier New" panose="02070309020205020404" pitchFamily="49" charset="0"/>
              </a:rPr>
              <a:t>act.sa_mask</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act.sa_flags</a:t>
            </a:r>
            <a:r>
              <a:rPr lang="en-US" sz="1100" dirty="0">
                <a:latin typeface="Courier New" panose="02070309020205020404" pitchFamily="49" charset="0"/>
                <a:cs typeface="Courier New" panose="02070309020205020404" pitchFamily="49" charset="0"/>
              </a:rPr>
              <a:t> = 0;</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sigaction</a:t>
            </a:r>
            <a:r>
              <a:rPr lang="en-US" sz="1100" dirty="0">
                <a:latin typeface="Courier New" panose="02070309020205020404" pitchFamily="49" charset="0"/>
                <a:cs typeface="Courier New" panose="02070309020205020404" pitchFamily="49" charset="0"/>
              </a:rPr>
              <a:t>(SIGUSR1, &amp;act, NULL);</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("Before raise, usr1 block = %d\n",</a:t>
            </a:r>
          </a:p>
          <a:p>
            <a:r>
              <a:rPr lang="en-US" sz="1100" dirty="0">
                <a:latin typeface="Courier New" panose="02070309020205020404" pitchFamily="49" charset="0"/>
                <a:cs typeface="Courier New" panose="02070309020205020404" pitchFamily="49" charset="0"/>
              </a:rPr>
              <a:t>               is_usr1_blocked());</a:t>
            </a:r>
          </a:p>
          <a:p>
            <a:r>
              <a:rPr lang="en-US" sz="1100" dirty="0">
                <a:latin typeface="Courier New" panose="02070309020205020404" pitchFamily="49" charset="0"/>
                <a:cs typeface="Courier New" panose="02070309020205020404" pitchFamily="49" charset="0"/>
              </a:rPr>
              <a:t>	if (</a:t>
            </a:r>
            <a:r>
              <a:rPr lang="en-US" sz="1100" dirty="0" err="1">
                <a:latin typeface="Courier New" panose="02070309020205020404" pitchFamily="49" charset="0"/>
                <a:cs typeface="Courier New" panose="02070309020205020404" pitchFamily="49" charset="0"/>
              </a:rPr>
              <a:t>sigsetjmp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 == 0)</a:t>
            </a:r>
          </a:p>
          <a:p>
            <a:r>
              <a:rPr lang="en-US" sz="1100" dirty="0">
                <a:latin typeface="Courier New" panose="02070309020205020404" pitchFamily="49" charset="0"/>
                <a:cs typeface="Courier New" panose="02070309020205020404" pitchFamily="49" charset="0"/>
              </a:rPr>
              <a:t>		raise(SIGUSR1);</a:t>
            </a:r>
          </a:p>
          <a:p>
            <a:r>
              <a:rPr lang="en-US" sz="1100" dirty="0">
                <a:latin typeface="Courier New" panose="02070309020205020404" pitchFamily="49" charset="0"/>
                <a:cs typeface="Courier New" panose="02070309020205020404" pitchFamily="49" charset="0"/>
              </a:rPr>
              <a:t>	while (finished != 1)</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sched_yield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("After raise, usr1 block = %d\n",</a:t>
            </a:r>
          </a:p>
          <a:p>
            <a:r>
              <a:rPr lang="en-US" sz="1100" dirty="0">
                <a:latin typeface="Courier New" panose="02070309020205020404" pitchFamily="49" charset="0"/>
                <a:cs typeface="Courier New" panose="02070309020205020404" pitchFamily="49" charset="0"/>
              </a:rPr>
              <a:t>               is_usr1_blocked());</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7" name="Speech Bubble: Rectangle with Corners Rounded 6">
            <a:extLst>
              <a:ext uri="{FF2B5EF4-FFF2-40B4-BE49-F238E27FC236}">
                <a16:creationId xmlns:a16="http://schemas.microsoft.com/office/drawing/2014/main" id="{18600A3E-B690-4F1C-9A1A-24B0A5DEEB9F}"/>
              </a:ext>
            </a:extLst>
          </p:cNvPr>
          <p:cNvSpPr/>
          <p:nvPr/>
        </p:nvSpPr>
        <p:spPr>
          <a:xfrm>
            <a:off x="4336238" y="3297882"/>
            <a:ext cx="1701842" cy="902915"/>
          </a:xfrm>
          <a:prstGeom prst="wedgeRoundRectCallout">
            <a:avLst>
              <a:gd name="adj1" fmla="val -115702"/>
              <a:gd name="adj2" fmla="val -2776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Из обработчика выполняется прыжок вместо </a:t>
            </a:r>
            <a:r>
              <a:rPr lang="ru-RU" dirty="0" err="1">
                <a:solidFill>
                  <a:schemeClr val="accent4"/>
                </a:solidFill>
              </a:rPr>
              <a:t>return</a:t>
            </a:r>
            <a:endParaRPr lang="ru-RU" dirty="0">
              <a:solidFill>
                <a:schemeClr val="accent4"/>
              </a:solidFill>
            </a:endParaRPr>
          </a:p>
        </p:txBody>
      </p:sp>
      <p:sp>
        <p:nvSpPr>
          <p:cNvPr id="8" name="Speech Bubble: Rectangle with Corners Rounded 7">
            <a:extLst>
              <a:ext uri="{FF2B5EF4-FFF2-40B4-BE49-F238E27FC236}">
                <a16:creationId xmlns:a16="http://schemas.microsoft.com/office/drawing/2014/main" id="{F45939C5-33A6-40D4-A82A-E7C9CFBB51C4}"/>
              </a:ext>
            </a:extLst>
          </p:cNvPr>
          <p:cNvSpPr/>
          <p:nvPr/>
        </p:nvSpPr>
        <p:spPr>
          <a:xfrm>
            <a:off x="5035910" y="5172402"/>
            <a:ext cx="2360569" cy="1070918"/>
          </a:xfrm>
          <a:prstGeom prst="wedgeRoundRectCallout">
            <a:avLst>
              <a:gd name="adj1" fmla="val -97673"/>
              <a:gd name="adj2" fmla="val -336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Когда прыжок вернется сюда, </a:t>
            </a:r>
            <a:r>
              <a:rPr lang="ru-RU" dirty="0" err="1">
                <a:solidFill>
                  <a:schemeClr val="accent4"/>
                </a:solidFill>
              </a:rPr>
              <a:t>setjmp</a:t>
            </a:r>
            <a:r>
              <a:rPr lang="ru-RU" dirty="0">
                <a:solidFill>
                  <a:schemeClr val="accent4"/>
                </a:solidFill>
              </a:rPr>
              <a:t> выдаст 1</a:t>
            </a:r>
            <a:r>
              <a:rPr lang="en-US" dirty="0">
                <a:solidFill>
                  <a:schemeClr val="accent4"/>
                </a:solidFill>
              </a:rPr>
              <a:t> </a:t>
            </a:r>
            <a:r>
              <a:rPr lang="ru-RU" b="1" dirty="0">
                <a:solidFill>
                  <a:schemeClr val="accent4"/>
                </a:solidFill>
              </a:rPr>
              <a:t>и откатит маску на момент вызова </a:t>
            </a:r>
            <a:r>
              <a:rPr lang="ru-RU" b="1" dirty="0" err="1">
                <a:solidFill>
                  <a:schemeClr val="accent4"/>
                </a:solidFill>
              </a:rPr>
              <a:t>sigsetjmp</a:t>
            </a:r>
            <a:r>
              <a:rPr lang="ru-RU" b="1" dirty="0">
                <a:solidFill>
                  <a:schemeClr val="accent4"/>
                </a:solidFill>
              </a:rPr>
              <a:t>.</a:t>
            </a:r>
          </a:p>
        </p:txBody>
      </p:sp>
      <p:sp>
        <p:nvSpPr>
          <p:cNvPr id="9" name="TextBox 8">
            <a:extLst>
              <a:ext uri="{FF2B5EF4-FFF2-40B4-BE49-F238E27FC236}">
                <a16:creationId xmlns:a16="http://schemas.microsoft.com/office/drawing/2014/main" id="{E80D3DD6-5855-41A4-B1F5-C1B93B4BA8AF}"/>
              </a:ext>
            </a:extLst>
          </p:cNvPr>
          <p:cNvSpPr txBox="1"/>
          <p:nvPr/>
        </p:nvSpPr>
        <p:spPr>
          <a:xfrm>
            <a:off x="6426200" y="1336040"/>
            <a:ext cx="3406702" cy="332398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Linux</a:t>
            </a:r>
            <a:endParaRPr lang="ru-RU" b="1"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8_sigaction_sigjmp.c</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Before raise, usr1 block = 0</a:t>
            </a:r>
          </a:p>
          <a:p>
            <a:r>
              <a:rPr lang="en-US" dirty="0">
                <a:latin typeface="Courier New" panose="02070309020205020404" pitchFamily="49" charset="0"/>
                <a:cs typeface="Courier New" panose="02070309020205020404" pitchFamily="49" charset="0"/>
              </a:rPr>
              <a:t>Process signal, usr1 block = 1</a:t>
            </a:r>
          </a:p>
          <a:p>
            <a:r>
              <a:rPr lang="en-US" dirty="0">
                <a:latin typeface="Courier New" panose="02070309020205020404" pitchFamily="49" charset="0"/>
                <a:cs typeface="Courier New" panose="02070309020205020404" pitchFamily="49" charset="0"/>
              </a:rPr>
              <a:t>After raise, </a:t>
            </a:r>
            <a:r>
              <a:rPr lang="en-US" b="1" dirty="0">
                <a:latin typeface="Courier New" panose="02070309020205020404" pitchFamily="49" charset="0"/>
                <a:cs typeface="Courier New" panose="02070309020205020404" pitchFamily="49" charset="0"/>
              </a:rPr>
              <a:t>usr1 block = 0</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Mac</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8_sigaction_sigjmp.c</a:t>
            </a:r>
          </a:p>
          <a:p>
            <a:r>
              <a:rPr lang="en-US" dirty="0">
                <a:latin typeface="Courier New" panose="02070309020205020404" pitchFamily="49" charset="0"/>
                <a:cs typeface="Courier New" panose="02070309020205020404" pitchFamily="49" charset="0"/>
              </a:rPr>
              <a:t>$&gt;./</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Before raise, usr1 block = 0</a:t>
            </a:r>
          </a:p>
          <a:p>
            <a:r>
              <a:rPr lang="en-US" dirty="0">
                <a:latin typeface="Courier New" panose="02070309020205020404" pitchFamily="49" charset="0"/>
                <a:cs typeface="Courier New" panose="02070309020205020404" pitchFamily="49" charset="0"/>
              </a:rPr>
              <a:t>Process signal, usr1 block = 1</a:t>
            </a:r>
          </a:p>
          <a:p>
            <a:r>
              <a:rPr lang="en-US" dirty="0">
                <a:latin typeface="Courier New" panose="02070309020205020404" pitchFamily="49" charset="0"/>
                <a:cs typeface="Courier New" panose="02070309020205020404" pitchFamily="49" charset="0"/>
              </a:rPr>
              <a:t>After raise, </a:t>
            </a:r>
            <a:r>
              <a:rPr lang="en-US" b="1" dirty="0">
                <a:latin typeface="Courier New" panose="02070309020205020404" pitchFamily="49" charset="0"/>
                <a:cs typeface="Courier New" panose="02070309020205020404" pitchFamily="49" charset="0"/>
              </a:rPr>
              <a:t>usr1 block = 0</a:t>
            </a:r>
          </a:p>
          <a:p>
            <a:r>
              <a:rPr lang="en-US" dirty="0">
                <a:latin typeface="Courier New" panose="02070309020205020404" pitchFamily="49" charset="0"/>
                <a:cs typeface="Courier New" panose="02070309020205020404" pitchFamily="49" charset="0"/>
              </a:rPr>
              <a:t>$&gt;</a:t>
            </a:r>
            <a:endParaRPr lang="ru-R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463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86C785-94A8-42F0-8038-4130F2AA040A}"/>
              </a:ext>
            </a:extLst>
          </p:cNvPr>
          <p:cNvSpPr>
            <a:spLocks noGrp="1"/>
          </p:cNvSpPr>
          <p:nvPr>
            <p:ph type="body" idx="2"/>
          </p:nvPr>
        </p:nvSpPr>
        <p:spPr/>
        <p:txBody>
          <a:bodyPr/>
          <a:lstStyle/>
          <a:p>
            <a:pPr marL="25400" indent="0">
              <a:buNone/>
            </a:pPr>
            <a:r>
              <a:rPr lang="en-US" dirty="0" err="1"/>
              <a:t>sigsuspend</a:t>
            </a:r>
            <a:r>
              <a:rPr lang="en-US" dirty="0"/>
              <a:t> (1/2)</a:t>
            </a:r>
            <a:endParaRPr lang="ru-RU" dirty="0"/>
          </a:p>
        </p:txBody>
      </p:sp>
      <p:sp>
        <p:nvSpPr>
          <p:cNvPr id="4" name="Slide Number Placeholder 3">
            <a:extLst>
              <a:ext uri="{FF2B5EF4-FFF2-40B4-BE49-F238E27FC236}">
                <a16:creationId xmlns:a16="http://schemas.microsoft.com/office/drawing/2014/main" id="{AFCFA0AB-37E4-430D-A733-6ABFC2FD6279}"/>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42</a:t>
            </a:fld>
            <a:endParaRPr/>
          </a:p>
        </p:txBody>
      </p:sp>
      <p:sp>
        <p:nvSpPr>
          <p:cNvPr id="5" name="Speech Bubble: Rectangle with Corners Rounded 4">
            <a:extLst>
              <a:ext uri="{FF2B5EF4-FFF2-40B4-BE49-F238E27FC236}">
                <a16:creationId xmlns:a16="http://schemas.microsoft.com/office/drawing/2014/main" id="{135AD642-50B0-4363-B237-0125CF22EC57}"/>
              </a:ext>
            </a:extLst>
          </p:cNvPr>
          <p:cNvSpPr/>
          <p:nvPr/>
        </p:nvSpPr>
        <p:spPr>
          <a:xfrm>
            <a:off x="2807158" y="2581901"/>
            <a:ext cx="1830882" cy="1152198"/>
          </a:xfrm>
          <a:prstGeom prst="wedgeRoundRectCallout">
            <a:avLst>
              <a:gd name="adj1" fmla="val 52995"/>
              <a:gd name="adj2" fmla="val -7317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Атомарная подмена маски потока, ожидание сигнала, возврат маски</a:t>
            </a:r>
          </a:p>
        </p:txBody>
      </p:sp>
      <p:sp>
        <p:nvSpPr>
          <p:cNvPr id="6" name="TextBox 5">
            <a:extLst>
              <a:ext uri="{FF2B5EF4-FFF2-40B4-BE49-F238E27FC236}">
                <a16:creationId xmlns:a16="http://schemas.microsoft.com/office/drawing/2014/main" id="{A4ABB836-F5EB-4BA8-B20E-D47DAFEDC20A}"/>
              </a:ext>
            </a:extLst>
          </p:cNvPr>
          <p:cNvSpPr txBox="1"/>
          <p:nvPr/>
        </p:nvSpPr>
        <p:spPr>
          <a:xfrm>
            <a:off x="3977640" y="2011680"/>
            <a:ext cx="4158511"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sigsuspend</a:t>
            </a:r>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sigset_t</a:t>
            </a:r>
            <a:r>
              <a:rPr lang="en-US" dirty="0">
                <a:latin typeface="Courier New" panose="02070309020205020404" pitchFamily="49" charset="0"/>
                <a:cs typeface="Courier New" panose="02070309020205020404" pitchFamily="49" charset="0"/>
              </a:rPr>
              <a:t> *mask);</a:t>
            </a:r>
            <a:endParaRPr lang="ru-RU" dirty="0">
              <a:latin typeface="Courier New" panose="02070309020205020404" pitchFamily="49" charset="0"/>
              <a:cs typeface="Courier New" panose="02070309020205020404" pitchFamily="49" charset="0"/>
            </a:endParaRPr>
          </a:p>
        </p:txBody>
      </p:sp>
      <p:sp>
        <p:nvSpPr>
          <p:cNvPr id="7" name="Speech Bubble: Rectangle with Corners Rounded 6">
            <a:extLst>
              <a:ext uri="{FF2B5EF4-FFF2-40B4-BE49-F238E27FC236}">
                <a16:creationId xmlns:a16="http://schemas.microsoft.com/office/drawing/2014/main" id="{9FF285CA-F165-4388-8FD0-3DDCC8239FDC}"/>
              </a:ext>
            </a:extLst>
          </p:cNvPr>
          <p:cNvSpPr/>
          <p:nvPr/>
        </p:nvSpPr>
        <p:spPr>
          <a:xfrm>
            <a:off x="6154878" y="2459981"/>
            <a:ext cx="1287322" cy="725179"/>
          </a:xfrm>
          <a:prstGeom prst="wedgeRoundRectCallout">
            <a:avLst>
              <a:gd name="adj1" fmla="val 52995"/>
              <a:gd name="adj2" fmla="val -7317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Маска для временного применения</a:t>
            </a:r>
          </a:p>
        </p:txBody>
      </p:sp>
    </p:spTree>
    <p:extLst>
      <p:ext uri="{BB962C8B-B14F-4D97-AF65-F5344CB8AC3E}">
        <p14:creationId xmlns:p14="http://schemas.microsoft.com/office/powerpoint/2010/main" val="205352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86C785-94A8-42F0-8038-4130F2AA040A}"/>
              </a:ext>
            </a:extLst>
          </p:cNvPr>
          <p:cNvSpPr>
            <a:spLocks noGrp="1"/>
          </p:cNvSpPr>
          <p:nvPr>
            <p:ph type="body" idx="2"/>
          </p:nvPr>
        </p:nvSpPr>
        <p:spPr>
          <a:xfrm>
            <a:off x="880969" y="250139"/>
            <a:ext cx="9726295" cy="823913"/>
          </a:xfrm>
        </p:spPr>
        <p:txBody>
          <a:bodyPr/>
          <a:lstStyle/>
          <a:p>
            <a:pPr marL="25400" indent="0">
              <a:buNone/>
            </a:pPr>
            <a:r>
              <a:rPr lang="en-US" dirty="0" err="1"/>
              <a:t>sigsuspend</a:t>
            </a:r>
            <a:r>
              <a:rPr lang="en-US" dirty="0"/>
              <a:t> (2/2)</a:t>
            </a:r>
            <a:endParaRPr lang="ru-RU" dirty="0"/>
          </a:p>
        </p:txBody>
      </p:sp>
      <p:sp>
        <p:nvSpPr>
          <p:cNvPr id="4" name="Slide Number Placeholder 3">
            <a:extLst>
              <a:ext uri="{FF2B5EF4-FFF2-40B4-BE49-F238E27FC236}">
                <a16:creationId xmlns:a16="http://schemas.microsoft.com/office/drawing/2014/main" id="{AFCFA0AB-37E4-430D-A733-6ABFC2FD6279}"/>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43</a:t>
            </a:fld>
            <a:endParaRPr/>
          </a:p>
        </p:txBody>
      </p:sp>
      <p:sp>
        <p:nvSpPr>
          <p:cNvPr id="5" name="TextBox 4">
            <a:extLst>
              <a:ext uri="{FF2B5EF4-FFF2-40B4-BE49-F238E27FC236}">
                <a16:creationId xmlns:a16="http://schemas.microsoft.com/office/drawing/2014/main" id="{A5731034-FE1A-469E-B841-7ECA4CFBA3C9}"/>
              </a:ext>
            </a:extLst>
          </p:cNvPr>
          <p:cNvSpPr txBox="1"/>
          <p:nvPr/>
        </p:nvSpPr>
        <p:spPr>
          <a:xfrm>
            <a:off x="726440" y="843280"/>
            <a:ext cx="6290505" cy="6017032"/>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int finished = 0;</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int </a:t>
            </a:r>
            <a:r>
              <a:rPr lang="en-US" sz="1100" dirty="0" err="1">
                <a:latin typeface="Courier New" panose="02070309020205020404" pitchFamily="49" charset="0"/>
                <a:cs typeface="Courier New" panose="02070309020205020404" pitchFamily="49" charset="0"/>
              </a:rPr>
              <a:t>is_int_blocked</a:t>
            </a:r>
            <a:r>
              <a:rPr lang="en-US" sz="1100" dirty="0">
                <a:latin typeface="Courier New" panose="02070309020205020404" pitchFamily="49" charset="0"/>
                <a:cs typeface="Courier New" panose="02070309020205020404" pitchFamily="49" charset="0"/>
              </a:rPr>
              <a:t>(void)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sigset_t</a:t>
            </a:r>
            <a:r>
              <a:rPr lang="en-US" sz="1100" dirty="0">
                <a:latin typeface="Courier New" panose="02070309020205020404" pitchFamily="49" charset="0"/>
                <a:cs typeface="Courier New" panose="02070309020205020404" pitchFamily="49" charset="0"/>
              </a:rPr>
              <a:t> old;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sigprocmask</a:t>
            </a:r>
            <a:r>
              <a:rPr lang="en-US" sz="1100" dirty="0">
                <a:latin typeface="Courier New" panose="02070309020205020404" pitchFamily="49" charset="0"/>
                <a:cs typeface="Courier New" panose="02070309020205020404" pitchFamily="49" charset="0"/>
              </a:rPr>
              <a:t>(0, NULL, &amp;old);</a:t>
            </a:r>
          </a:p>
          <a:p>
            <a:r>
              <a:rPr lang="en-US" sz="1100" dirty="0">
                <a:latin typeface="Courier New" panose="02070309020205020404" pitchFamily="49" charset="0"/>
                <a:cs typeface="Courier New" panose="02070309020205020404" pitchFamily="49" charset="0"/>
              </a:rPr>
              <a:t>	return </a:t>
            </a:r>
            <a:r>
              <a:rPr lang="en-US" sz="1100" dirty="0" err="1">
                <a:latin typeface="Courier New" panose="02070309020205020404" pitchFamily="49" charset="0"/>
                <a:cs typeface="Courier New" panose="02070309020205020404" pitchFamily="49" charset="0"/>
              </a:rPr>
              <a:t>sigismember</a:t>
            </a:r>
            <a:r>
              <a:rPr lang="en-US" sz="1100" dirty="0">
                <a:latin typeface="Courier New" panose="02070309020205020404" pitchFamily="49" charset="0"/>
                <a:cs typeface="Courier New" panose="02070309020205020404" pitchFamily="49" charset="0"/>
              </a:rPr>
              <a:t>(&amp;old, SIGINT);</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 </a:t>
            </a:r>
            <a:r>
              <a:rPr lang="en-US" sz="1100" dirty="0" err="1">
                <a:latin typeface="Courier New" panose="02070309020205020404" pitchFamily="49" charset="0"/>
                <a:cs typeface="Courier New" panose="02070309020205020404" pitchFamily="49" charset="0"/>
              </a:rPr>
              <a:t>on_new_signal</a:t>
            </a:r>
            <a:r>
              <a:rPr lang="en-US" sz="1100" dirty="0">
                <a:latin typeface="Courier New" panose="02070309020205020404" pitchFamily="49" charset="0"/>
                <a:cs typeface="Courier New" panose="02070309020205020404" pitchFamily="49" charset="0"/>
              </a:rPr>
              <a:t>(int signum)</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("Process signal, int block = %d\n", </a:t>
            </a:r>
            <a:r>
              <a:rPr lang="en-US" sz="1100" dirty="0" err="1">
                <a:latin typeface="Courier New" panose="02070309020205020404" pitchFamily="49" charset="0"/>
                <a:cs typeface="Courier New" panose="02070309020205020404" pitchFamily="49" charset="0"/>
              </a:rPr>
              <a:t>is_int_blocked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++finished;</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 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("Before main, int block = %d\n", </a:t>
            </a:r>
            <a:r>
              <a:rPr lang="en-US" sz="1100" dirty="0" err="1">
                <a:latin typeface="Courier New" panose="02070309020205020404" pitchFamily="49" charset="0"/>
                <a:cs typeface="Courier New" panose="02070309020205020404" pitchFamily="49" charset="0"/>
              </a:rPr>
              <a:t>is_int_blocked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sigset_t</a:t>
            </a:r>
            <a:r>
              <a:rPr lang="en-US" sz="1100" dirty="0">
                <a:latin typeface="Courier New" panose="02070309020205020404" pitchFamily="49" charset="0"/>
                <a:cs typeface="Courier New" panose="02070309020205020404" pitchFamily="49" charset="0"/>
              </a:rPr>
              <a:t> block, old;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sigemptyset</a:t>
            </a:r>
            <a:r>
              <a:rPr lang="en-US" sz="1100" dirty="0">
                <a:latin typeface="Courier New" panose="02070309020205020404" pitchFamily="49" charset="0"/>
                <a:cs typeface="Courier New" panose="02070309020205020404" pitchFamily="49" charset="0"/>
              </a:rPr>
              <a:t>(&amp;block);</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sigaddset</a:t>
            </a:r>
            <a:r>
              <a:rPr lang="en-US" sz="1100" dirty="0">
                <a:latin typeface="Courier New" panose="02070309020205020404" pitchFamily="49" charset="0"/>
                <a:cs typeface="Courier New" panose="02070309020205020404" pitchFamily="49" charset="0"/>
              </a:rPr>
              <a:t>(&amp;block, SIGINT);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sigprocmask</a:t>
            </a:r>
            <a:r>
              <a:rPr lang="en-US" sz="1100" dirty="0">
                <a:latin typeface="Courier New" panose="02070309020205020404" pitchFamily="49" charset="0"/>
                <a:cs typeface="Courier New" panose="02070309020205020404" pitchFamily="49" charset="0"/>
              </a:rPr>
              <a:t>(SIG_BLOCK, &amp;block, &amp;old);</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struct </a:t>
            </a:r>
            <a:r>
              <a:rPr lang="en-US" sz="1100" dirty="0" err="1">
                <a:latin typeface="Courier New" panose="02070309020205020404" pitchFamily="49" charset="0"/>
                <a:cs typeface="Courier New" panose="02070309020205020404" pitchFamily="49" charset="0"/>
              </a:rPr>
              <a:t>sigaction</a:t>
            </a:r>
            <a:r>
              <a:rPr lang="en-US" sz="1100" dirty="0">
                <a:latin typeface="Courier New" panose="02070309020205020404" pitchFamily="49" charset="0"/>
                <a:cs typeface="Courier New" panose="02070309020205020404" pitchFamily="49" charset="0"/>
              </a:rPr>
              <a:t> act;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act.sa_handler</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on_new_signal</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sigemptyset</a:t>
            </a:r>
            <a:r>
              <a:rPr lang="en-US" sz="1100" dirty="0">
                <a:latin typeface="Courier New" panose="02070309020205020404" pitchFamily="49" charset="0"/>
                <a:cs typeface="Courier New" panose="02070309020205020404" pitchFamily="49" charset="0"/>
              </a:rPr>
              <a:t>(&amp;</a:t>
            </a:r>
            <a:r>
              <a:rPr lang="en-US" sz="1100" dirty="0" err="1">
                <a:latin typeface="Courier New" panose="02070309020205020404" pitchFamily="49" charset="0"/>
                <a:cs typeface="Courier New" panose="02070309020205020404" pitchFamily="49" charset="0"/>
              </a:rPr>
              <a:t>act.sa_mask</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act.sa_flags</a:t>
            </a:r>
            <a:r>
              <a:rPr lang="en-US" sz="1100" dirty="0">
                <a:latin typeface="Courier New" panose="02070309020205020404" pitchFamily="49" charset="0"/>
                <a:cs typeface="Courier New" panose="02070309020205020404" pitchFamily="49" charset="0"/>
              </a:rPr>
              <a:t> = 0;</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sigaction</a:t>
            </a:r>
            <a:r>
              <a:rPr lang="en-US" sz="1100" dirty="0">
                <a:latin typeface="Courier New" panose="02070309020205020404" pitchFamily="49" charset="0"/>
                <a:cs typeface="Courier New" panose="02070309020205020404" pitchFamily="49" charset="0"/>
              </a:rPr>
              <a:t>(SIGINT, &amp;act, NULL);</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sigemptyset</a:t>
            </a:r>
            <a:r>
              <a:rPr lang="en-US" sz="1100" dirty="0">
                <a:latin typeface="Courier New" panose="02070309020205020404" pitchFamily="49" charset="0"/>
                <a:cs typeface="Courier New" panose="02070309020205020404" pitchFamily="49" charset="0"/>
              </a:rPr>
              <a:t>(&amp;block);</a:t>
            </a:r>
          </a:p>
          <a:p>
            <a:r>
              <a:rPr lang="en-US" sz="1100" dirty="0">
                <a:latin typeface="Courier New" panose="02070309020205020404" pitchFamily="49" charset="0"/>
                <a:cs typeface="Courier New" panose="02070309020205020404" pitchFamily="49" charset="0"/>
              </a:rPr>
              <a:t>	while (finished != 1)</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sigsuspend</a:t>
            </a:r>
            <a:r>
              <a:rPr lang="en-US" sz="1100" dirty="0">
                <a:latin typeface="Courier New" panose="02070309020205020404" pitchFamily="49" charset="0"/>
                <a:cs typeface="Courier New" panose="02070309020205020404" pitchFamily="49" charset="0"/>
              </a:rPr>
              <a:t>(&amp;block);</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sigprocmask</a:t>
            </a:r>
            <a:r>
              <a:rPr lang="en-US" sz="1100" dirty="0">
                <a:latin typeface="Courier New" panose="02070309020205020404" pitchFamily="49" charset="0"/>
                <a:cs typeface="Courier New" panose="02070309020205020404" pitchFamily="49" charset="0"/>
              </a:rPr>
              <a:t>(SIG_SETMASK, &amp;old, NULL);</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("After main, int block = %d\n", </a:t>
            </a:r>
            <a:r>
              <a:rPr lang="en-US" sz="1100" dirty="0" err="1">
                <a:latin typeface="Courier New" panose="02070309020205020404" pitchFamily="49" charset="0"/>
                <a:cs typeface="Courier New" panose="02070309020205020404" pitchFamily="49" charset="0"/>
              </a:rPr>
              <a:t>is_int_blocked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6" name="Speech Bubble: Rectangle with Corners Rounded 5">
            <a:extLst>
              <a:ext uri="{FF2B5EF4-FFF2-40B4-BE49-F238E27FC236}">
                <a16:creationId xmlns:a16="http://schemas.microsoft.com/office/drawing/2014/main" id="{4F779C0B-6CC2-4FCC-A545-C43110F7DBCA}"/>
              </a:ext>
            </a:extLst>
          </p:cNvPr>
          <p:cNvSpPr/>
          <p:nvPr/>
        </p:nvSpPr>
        <p:spPr>
          <a:xfrm>
            <a:off x="4691838" y="4608820"/>
            <a:ext cx="2496362" cy="1339859"/>
          </a:xfrm>
          <a:prstGeom prst="wedgeRoundRectCallout">
            <a:avLst>
              <a:gd name="adj1" fmla="val -94133"/>
              <a:gd name="adj2" fmla="val 4094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Ранее SIGINT заблокирован, но каждая итерация </a:t>
            </a:r>
            <a:r>
              <a:rPr lang="ru-RU" dirty="0" err="1">
                <a:solidFill>
                  <a:schemeClr val="accent4"/>
                </a:solidFill>
              </a:rPr>
              <a:t>sigsuspend</a:t>
            </a:r>
            <a:r>
              <a:rPr lang="ru-RU" dirty="0">
                <a:solidFill>
                  <a:schemeClr val="accent4"/>
                </a:solidFill>
              </a:rPr>
              <a:t> разблокирует его в попытке получить нужный сигнал</a:t>
            </a:r>
          </a:p>
        </p:txBody>
      </p:sp>
      <p:sp>
        <p:nvSpPr>
          <p:cNvPr id="7" name="TextBox 6">
            <a:extLst>
              <a:ext uri="{FF2B5EF4-FFF2-40B4-BE49-F238E27FC236}">
                <a16:creationId xmlns:a16="http://schemas.microsoft.com/office/drawing/2014/main" id="{A535B446-0C17-4AC8-B227-78C248FA73AB}"/>
              </a:ext>
            </a:extLst>
          </p:cNvPr>
          <p:cNvSpPr txBox="1"/>
          <p:nvPr/>
        </p:nvSpPr>
        <p:spPr>
          <a:xfrm>
            <a:off x="7741920" y="1275080"/>
            <a:ext cx="3621504" cy="138499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9_sigsuspend.c</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Before main, int block = 0</a:t>
            </a:r>
          </a:p>
          <a:p>
            <a:r>
              <a:rPr lang="en-US" dirty="0">
                <a:latin typeface="Courier New" panose="02070309020205020404" pitchFamily="49" charset="0"/>
                <a:cs typeface="Courier New" panose="02070309020205020404" pitchFamily="49" charset="0"/>
              </a:rPr>
              <a:t>^C Process signal, int block = 1</a:t>
            </a:r>
          </a:p>
          <a:p>
            <a:r>
              <a:rPr lang="en-US" dirty="0">
                <a:latin typeface="Courier New" panose="02070309020205020404" pitchFamily="49" charset="0"/>
                <a:cs typeface="Courier New" panose="02070309020205020404" pitchFamily="49" charset="0"/>
              </a:rPr>
              <a:t>After main, int block = 0</a:t>
            </a:r>
          </a:p>
          <a:p>
            <a:r>
              <a:rPr lang="en-US" dirty="0">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99EAF669-05BA-43AD-93A4-12A0FE4486AD}"/>
              </a:ext>
            </a:extLst>
          </p:cNvPr>
          <p:cNvSpPr txBox="1"/>
          <p:nvPr/>
        </p:nvSpPr>
        <p:spPr>
          <a:xfrm>
            <a:off x="9404082" y="384798"/>
            <a:ext cx="2257349" cy="307777"/>
          </a:xfrm>
          <a:prstGeom prst="rect">
            <a:avLst/>
          </a:prstGeom>
          <a:noFill/>
        </p:spPr>
        <p:txBody>
          <a:bodyPr wrap="none" rtlCol="0">
            <a:spAutoFit/>
          </a:bodyPr>
          <a:lstStyle/>
          <a:p>
            <a:r>
              <a:rPr lang="en-US" dirty="0">
                <a:hlinkClick r:id="rId3"/>
              </a:rPr>
              <a:t>4_signals/9_sigsuspend.c</a:t>
            </a:r>
            <a:endParaRPr lang="ru-RU" dirty="0"/>
          </a:p>
        </p:txBody>
      </p:sp>
    </p:spTree>
    <p:extLst>
      <p:ext uri="{BB962C8B-B14F-4D97-AF65-F5344CB8AC3E}">
        <p14:creationId xmlns:p14="http://schemas.microsoft.com/office/powerpoint/2010/main" val="27278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DFAFEE-A800-4A2A-ADE3-F787E6ED6BF5}"/>
              </a:ext>
            </a:extLst>
          </p:cNvPr>
          <p:cNvSpPr>
            <a:spLocks noGrp="1"/>
          </p:cNvSpPr>
          <p:nvPr>
            <p:ph type="body" idx="2"/>
          </p:nvPr>
        </p:nvSpPr>
        <p:spPr/>
        <p:txBody>
          <a:bodyPr/>
          <a:lstStyle/>
          <a:p>
            <a:pPr marL="25400" indent="0">
              <a:buNone/>
            </a:pPr>
            <a:r>
              <a:rPr lang="en-US" dirty="0" err="1"/>
              <a:t>sigaltstack</a:t>
            </a:r>
            <a:r>
              <a:rPr lang="en-US" dirty="0"/>
              <a:t> (1/</a:t>
            </a:r>
            <a:r>
              <a:rPr lang="ru-RU" dirty="0"/>
              <a:t>3</a:t>
            </a:r>
            <a:r>
              <a:rPr lang="en-US" dirty="0"/>
              <a:t>)</a:t>
            </a:r>
            <a:endParaRPr lang="ru-RU" dirty="0"/>
          </a:p>
        </p:txBody>
      </p:sp>
      <p:sp>
        <p:nvSpPr>
          <p:cNvPr id="4" name="Slide Number Placeholder 3">
            <a:extLst>
              <a:ext uri="{FF2B5EF4-FFF2-40B4-BE49-F238E27FC236}">
                <a16:creationId xmlns:a16="http://schemas.microsoft.com/office/drawing/2014/main" id="{F0766BCD-AC28-4E7A-B661-ADC2CC7E4F18}"/>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44</a:t>
            </a:fld>
            <a:endParaRPr dirty="0"/>
          </a:p>
        </p:txBody>
      </p:sp>
      <p:sp>
        <p:nvSpPr>
          <p:cNvPr id="5" name="TextBox 4">
            <a:extLst>
              <a:ext uri="{FF2B5EF4-FFF2-40B4-BE49-F238E27FC236}">
                <a16:creationId xmlns:a16="http://schemas.microsoft.com/office/drawing/2014/main" id="{1D110F62-E890-4868-8F7D-F6A651673B2C}"/>
              </a:ext>
            </a:extLst>
          </p:cNvPr>
          <p:cNvSpPr txBox="1"/>
          <p:nvPr/>
        </p:nvSpPr>
        <p:spPr>
          <a:xfrm>
            <a:off x="2413000" y="1920240"/>
            <a:ext cx="5769528" cy="1600438"/>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sigaltstack</a:t>
            </a:r>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stack_t</a:t>
            </a:r>
            <a:r>
              <a:rPr lang="en-US" dirty="0">
                <a:latin typeface="Courier New" panose="02070309020205020404" pitchFamily="49" charset="0"/>
                <a:cs typeface="Courier New" panose="02070309020205020404" pitchFamily="49" charset="0"/>
              </a:rPr>
              <a:t> *ss, </a:t>
            </a:r>
            <a:r>
              <a:rPr lang="en-US" dirty="0" err="1">
                <a:latin typeface="Courier New" panose="02070309020205020404" pitchFamily="49" charset="0"/>
                <a:cs typeface="Courier New" panose="02070309020205020404" pitchFamily="49" charset="0"/>
              </a:rPr>
              <a:t>stack_t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old_ss</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typedef struct {</a:t>
            </a:r>
          </a:p>
          <a:p>
            <a:r>
              <a:rPr lang="en-US" dirty="0">
                <a:latin typeface="Courier New" panose="02070309020205020404" pitchFamily="49" charset="0"/>
                <a:cs typeface="Courier New" panose="02070309020205020404" pitchFamily="49" charset="0"/>
              </a:rPr>
              <a:t>        void *</a:t>
            </a:r>
            <a:r>
              <a:rPr lang="en-US" dirty="0" err="1">
                <a:latin typeface="Courier New" panose="02070309020205020404" pitchFamily="49" charset="0"/>
                <a:cs typeface="Courier New" panose="02070309020205020404" pitchFamily="49" charset="0"/>
              </a:rPr>
              <a:t>ss_sp</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int </a:t>
            </a:r>
            <a:r>
              <a:rPr lang="en-US" dirty="0" err="1">
                <a:latin typeface="Courier New" panose="02070309020205020404" pitchFamily="49" charset="0"/>
                <a:cs typeface="Courier New" panose="02070309020205020404" pitchFamily="49" charset="0"/>
              </a:rPr>
              <a:t>ss_flags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size_t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ss_size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stack_t</a:t>
            </a:r>
            <a:r>
              <a:rPr lang="en-US" dirty="0">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sp>
        <p:nvSpPr>
          <p:cNvPr id="6" name="Speech Bubble: Rectangle with Corners Rounded 5">
            <a:extLst>
              <a:ext uri="{FF2B5EF4-FFF2-40B4-BE49-F238E27FC236}">
                <a16:creationId xmlns:a16="http://schemas.microsoft.com/office/drawing/2014/main" id="{6A856643-CAA5-4F5D-9402-EC1B07BE055D}"/>
              </a:ext>
            </a:extLst>
          </p:cNvPr>
          <p:cNvSpPr/>
          <p:nvPr/>
        </p:nvSpPr>
        <p:spPr>
          <a:xfrm>
            <a:off x="465278" y="2119621"/>
            <a:ext cx="1734362" cy="1106179"/>
          </a:xfrm>
          <a:prstGeom prst="wedgeRoundRectCallout">
            <a:avLst>
              <a:gd name="adj1" fmla="val 78770"/>
              <a:gd name="adj2" fmla="val -433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Задание альтернативного стека для обработчиков сигналов</a:t>
            </a:r>
          </a:p>
        </p:txBody>
      </p:sp>
      <p:sp>
        <p:nvSpPr>
          <p:cNvPr id="7" name="Speech Bubble: Rectangle with Corners Rounded 6">
            <a:extLst>
              <a:ext uri="{FF2B5EF4-FFF2-40B4-BE49-F238E27FC236}">
                <a16:creationId xmlns:a16="http://schemas.microsoft.com/office/drawing/2014/main" id="{4ABDE530-9394-42F1-B087-FCADDA82BDFE}"/>
              </a:ext>
            </a:extLst>
          </p:cNvPr>
          <p:cNvSpPr/>
          <p:nvPr/>
        </p:nvSpPr>
        <p:spPr>
          <a:xfrm>
            <a:off x="5773878" y="2353301"/>
            <a:ext cx="1246682" cy="354339"/>
          </a:xfrm>
          <a:prstGeom prst="wedgeRoundRectCallout">
            <a:avLst>
              <a:gd name="adj1" fmla="val -42356"/>
              <a:gd name="adj2" fmla="val -9755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Новый стек</a:t>
            </a:r>
          </a:p>
        </p:txBody>
      </p:sp>
      <p:sp>
        <p:nvSpPr>
          <p:cNvPr id="8" name="Speech Bubble: Rectangle with Corners Rounded 7">
            <a:extLst>
              <a:ext uri="{FF2B5EF4-FFF2-40B4-BE49-F238E27FC236}">
                <a16:creationId xmlns:a16="http://schemas.microsoft.com/office/drawing/2014/main" id="{2CB5B0EC-13CF-4790-81A2-5EE1505A9D66}"/>
              </a:ext>
            </a:extLst>
          </p:cNvPr>
          <p:cNvSpPr/>
          <p:nvPr/>
        </p:nvSpPr>
        <p:spPr>
          <a:xfrm>
            <a:off x="7587438" y="2310120"/>
            <a:ext cx="1287322" cy="725179"/>
          </a:xfrm>
          <a:prstGeom prst="wedgeRoundRectCallout">
            <a:avLst>
              <a:gd name="adj1" fmla="val -36583"/>
              <a:gd name="adj2" fmla="val -7037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Выходной параметр, старый стек</a:t>
            </a:r>
          </a:p>
        </p:txBody>
      </p:sp>
      <p:sp>
        <p:nvSpPr>
          <p:cNvPr id="9" name="Speech Bubble: Rectangle with Corners Rounded 8">
            <a:extLst>
              <a:ext uri="{FF2B5EF4-FFF2-40B4-BE49-F238E27FC236}">
                <a16:creationId xmlns:a16="http://schemas.microsoft.com/office/drawing/2014/main" id="{F0828E4F-72C2-4EF3-91F7-27152FDB5501}"/>
              </a:ext>
            </a:extLst>
          </p:cNvPr>
          <p:cNvSpPr/>
          <p:nvPr/>
        </p:nvSpPr>
        <p:spPr>
          <a:xfrm>
            <a:off x="5109897" y="3008921"/>
            <a:ext cx="945463" cy="420080"/>
          </a:xfrm>
          <a:prstGeom prst="wedgeRoundRectCallout">
            <a:avLst>
              <a:gd name="adj1" fmla="val -95287"/>
              <a:gd name="adj2" fmla="val -11531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Память стека</a:t>
            </a:r>
          </a:p>
        </p:txBody>
      </p:sp>
      <p:sp>
        <p:nvSpPr>
          <p:cNvPr id="10" name="Speech Bubble: Rectangle with Corners Rounded 9">
            <a:extLst>
              <a:ext uri="{FF2B5EF4-FFF2-40B4-BE49-F238E27FC236}">
                <a16:creationId xmlns:a16="http://schemas.microsoft.com/office/drawing/2014/main" id="{2A90B038-08EB-4C81-BED0-6A8B8FA97944}"/>
              </a:ext>
            </a:extLst>
          </p:cNvPr>
          <p:cNvSpPr/>
          <p:nvPr/>
        </p:nvSpPr>
        <p:spPr>
          <a:xfrm>
            <a:off x="3299918" y="3520678"/>
            <a:ext cx="2369362" cy="1859042"/>
          </a:xfrm>
          <a:prstGeom prst="wedgeRoundRectCallout">
            <a:avLst>
              <a:gd name="adj1" fmla="val -820"/>
              <a:gd name="adj2" fmla="val -6498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Ее размер.</a:t>
            </a:r>
          </a:p>
          <a:p>
            <a:pPr algn="ctr"/>
            <a:endParaRPr lang="ru-RU" dirty="0">
              <a:solidFill>
                <a:schemeClr val="accent4"/>
              </a:solidFill>
            </a:endParaRPr>
          </a:p>
          <a:p>
            <a:pPr marL="285750" indent="-285750">
              <a:buFont typeface="Arial" panose="020B0604020202020204" pitchFamily="34" charset="0"/>
              <a:buChar char="•"/>
            </a:pPr>
            <a:r>
              <a:rPr lang="ru-RU" dirty="0">
                <a:solidFill>
                  <a:schemeClr val="accent4"/>
                </a:solidFill>
              </a:rPr>
              <a:t>SIGSTKSZ - рекомендуемый размер</a:t>
            </a:r>
          </a:p>
          <a:p>
            <a:pPr marL="285750" indent="-285750">
              <a:buFont typeface="Arial" panose="020B0604020202020204" pitchFamily="34" charset="0"/>
              <a:buChar char="•"/>
            </a:pPr>
            <a:r>
              <a:rPr lang="ru-RU" dirty="0">
                <a:solidFill>
                  <a:schemeClr val="accent4"/>
                </a:solidFill>
              </a:rPr>
              <a:t>MINSIGSTKSZ - минимально возможный размер</a:t>
            </a:r>
          </a:p>
        </p:txBody>
      </p:sp>
      <p:sp>
        <p:nvSpPr>
          <p:cNvPr id="12" name="Speech Bubble: Rectangle with Corners Rounded 11">
            <a:extLst>
              <a:ext uri="{FF2B5EF4-FFF2-40B4-BE49-F238E27FC236}">
                <a16:creationId xmlns:a16="http://schemas.microsoft.com/office/drawing/2014/main" id="{CC6F88A9-484B-421C-AD7C-DCDD817CD868}"/>
              </a:ext>
            </a:extLst>
          </p:cNvPr>
          <p:cNvSpPr/>
          <p:nvPr/>
        </p:nvSpPr>
        <p:spPr>
          <a:xfrm>
            <a:off x="465278" y="3770351"/>
            <a:ext cx="2333802" cy="1859042"/>
          </a:xfrm>
          <a:prstGeom prst="wedgeRoundRectCallout">
            <a:avLst>
              <a:gd name="adj1" fmla="val 72792"/>
              <a:gd name="adj2" fmla="val -8606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a:solidFill>
                  <a:schemeClr val="accent4"/>
                </a:solidFill>
              </a:rPr>
              <a:t>Флаги управления стеком:</a:t>
            </a:r>
          </a:p>
          <a:p>
            <a:pPr marL="285750" indent="-285750">
              <a:buFont typeface="Arial" panose="020B0604020202020204" pitchFamily="34" charset="0"/>
              <a:buChar char="•"/>
            </a:pPr>
            <a:endParaRPr lang="ru-RU" dirty="0">
              <a:solidFill>
                <a:schemeClr val="accent4"/>
              </a:solidFill>
            </a:endParaRPr>
          </a:p>
          <a:p>
            <a:pPr marL="285750" indent="-285750">
              <a:buFont typeface="Arial" panose="020B0604020202020204" pitchFamily="34" charset="0"/>
              <a:buChar char="•"/>
            </a:pPr>
            <a:r>
              <a:rPr lang="ru-RU" dirty="0">
                <a:solidFill>
                  <a:schemeClr val="accent4"/>
                </a:solidFill>
              </a:rPr>
              <a:t>SS_DISABLE - отключить альтернативный стек, использовать поточный</a:t>
            </a:r>
          </a:p>
        </p:txBody>
      </p:sp>
    </p:spTree>
    <p:extLst>
      <p:ext uri="{BB962C8B-B14F-4D97-AF65-F5344CB8AC3E}">
        <p14:creationId xmlns:p14="http://schemas.microsoft.com/office/powerpoint/2010/main" val="162209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DFAFEE-A800-4A2A-ADE3-F787E6ED6BF5}"/>
              </a:ext>
            </a:extLst>
          </p:cNvPr>
          <p:cNvSpPr>
            <a:spLocks noGrp="1"/>
          </p:cNvSpPr>
          <p:nvPr>
            <p:ph type="body" idx="2"/>
          </p:nvPr>
        </p:nvSpPr>
        <p:spPr>
          <a:xfrm>
            <a:off x="860649" y="453339"/>
            <a:ext cx="9726295" cy="823913"/>
          </a:xfrm>
        </p:spPr>
        <p:txBody>
          <a:bodyPr/>
          <a:lstStyle/>
          <a:p>
            <a:pPr marL="25400" indent="0">
              <a:buNone/>
            </a:pPr>
            <a:r>
              <a:rPr lang="en-US" dirty="0" err="1"/>
              <a:t>sigaltstack</a:t>
            </a:r>
            <a:r>
              <a:rPr lang="en-US" dirty="0"/>
              <a:t> (2/</a:t>
            </a:r>
            <a:r>
              <a:rPr lang="ru-RU" dirty="0"/>
              <a:t>3</a:t>
            </a:r>
            <a:r>
              <a:rPr lang="en-US" dirty="0"/>
              <a:t>)</a:t>
            </a:r>
            <a:endParaRPr lang="ru-RU" dirty="0"/>
          </a:p>
        </p:txBody>
      </p:sp>
      <p:sp>
        <p:nvSpPr>
          <p:cNvPr id="4" name="Slide Number Placeholder 3">
            <a:extLst>
              <a:ext uri="{FF2B5EF4-FFF2-40B4-BE49-F238E27FC236}">
                <a16:creationId xmlns:a16="http://schemas.microsoft.com/office/drawing/2014/main" id="{F0766BCD-AC28-4E7A-B661-ADC2CC7E4F1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45</a:t>
            </a:fld>
            <a:endParaRPr/>
          </a:p>
        </p:txBody>
      </p:sp>
      <p:sp>
        <p:nvSpPr>
          <p:cNvPr id="5" name="TextBox 4">
            <a:extLst>
              <a:ext uri="{FF2B5EF4-FFF2-40B4-BE49-F238E27FC236}">
                <a16:creationId xmlns:a16="http://schemas.microsoft.com/office/drawing/2014/main" id="{65904C63-9E9D-46A0-B413-988DF9AEDF1D}"/>
              </a:ext>
            </a:extLst>
          </p:cNvPr>
          <p:cNvSpPr txBox="1"/>
          <p:nvPr/>
        </p:nvSpPr>
        <p:spPr>
          <a:xfrm>
            <a:off x="9404082" y="384798"/>
            <a:ext cx="2282997" cy="307777"/>
          </a:xfrm>
          <a:prstGeom prst="rect">
            <a:avLst/>
          </a:prstGeom>
          <a:noFill/>
        </p:spPr>
        <p:txBody>
          <a:bodyPr wrap="none" rtlCol="0">
            <a:spAutoFit/>
          </a:bodyPr>
          <a:lstStyle/>
          <a:p>
            <a:r>
              <a:rPr lang="sv-SE" dirty="0">
                <a:hlinkClick r:id="rId3"/>
              </a:rPr>
              <a:t>4_signals/10_sigaltstack.c</a:t>
            </a:r>
            <a:endParaRPr lang="ru-RU" dirty="0"/>
          </a:p>
        </p:txBody>
      </p:sp>
      <p:sp>
        <p:nvSpPr>
          <p:cNvPr id="2" name="TextBox 1">
            <a:extLst>
              <a:ext uri="{FF2B5EF4-FFF2-40B4-BE49-F238E27FC236}">
                <a16:creationId xmlns:a16="http://schemas.microsoft.com/office/drawing/2014/main" id="{96C68C82-038F-4948-86DD-2DDD1A3CBC05}"/>
              </a:ext>
            </a:extLst>
          </p:cNvPr>
          <p:cNvSpPr txBox="1"/>
          <p:nvPr/>
        </p:nvSpPr>
        <p:spPr>
          <a:xfrm>
            <a:off x="680720" y="1040675"/>
            <a:ext cx="5984331" cy="5847755"/>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static int finished = 0;</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#define </a:t>
            </a:r>
            <a:r>
              <a:rPr lang="en-US" sz="1200" dirty="0" err="1">
                <a:latin typeface="Courier New" panose="02070309020205020404" pitchFamily="49" charset="0"/>
                <a:cs typeface="Courier New" panose="02070309020205020404" pitchFamily="49" charset="0"/>
              </a:rPr>
              <a:t>handle_error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printf</a:t>
            </a:r>
            <a:r>
              <a:rPr lang="en-US" sz="1200" dirty="0">
                <a:latin typeface="Courier New" panose="02070309020205020404" pitchFamily="49" charset="0"/>
                <a:cs typeface="Courier New" panose="02070309020205020404" pitchFamily="49" charset="0"/>
              </a:rPr>
              <a:t>("error = %s\n",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strerror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errno</a:t>
            </a:r>
            <a:r>
              <a:rPr lang="en-US" sz="1200" dirty="0">
                <a:latin typeface="Courier New" panose="02070309020205020404" pitchFamily="49" charset="0"/>
                <a:cs typeface="Courier New" panose="02070309020205020404" pitchFamily="49" charset="0"/>
              </a:rPr>
              <a:t>)); exit(-1);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static void</a:t>
            </a:r>
          </a:p>
          <a:p>
            <a:r>
              <a:rPr lang="en-US" sz="1200" dirty="0" err="1">
                <a:latin typeface="Courier New" panose="02070309020205020404" pitchFamily="49" charset="0"/>
                <a:cs typeface="Courier New" panose="02070309020205020404" pitchFamily="49" charset="0"/>
              </a:rPr>
              <a:t>on_new_signal</a:t>
            </a:r>
            <a:r>
              <a:rPr lang="en-US" sz="1200" dirty="0">
                <a:latin typeface="Courier New" panose="02070309020205020404" pitchFamily="49" charset="0"/>
                <a:cs typeface="Courier New" panose="02070309020205020404" pitchFamily="49" charset="0"/>
              </a:rPr>
              <a:t>(int signum)</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volatile int </a:t>
            </a:r>
            <a:r>
              <a:rPr lang="en-US" sz="1200" dirty="0" err="1">
                <a:latin typeface="Courier New" panose="02070309020205020404" pitchFamily="49" charset="0"/>
                <a:cs typeface="Courier New" panose="02070309020205020404" pitchFamily="49" charset="0"/>
              </a:rPr>
              <a:t>local_var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printf</a:t>
            </a:r>
            <a:r>
              <a:rPr lang="en-US" sz="1200" dirty="0">
                <a:latin typeface="Courier New" panose="02070309020205020404" pitchFamily="49" charset="0"/>
                <a:cs typeface="Courier New" panose="02070309020205020404" pitchFamily="49" charset="0"/>
              </a:rPr>
              <a:t>("Process signal, stack = %p\n", &amp;</a:t>
            </a:r>
            <a:r>
              <a:rPr lang="en-US" sz="1200" dirty="0" err="1">
                <a:latin typeface="Courier New" panose="02070309020205020404" pitchFamily="49" charset="0"/>
                <a:cs typeface="Courier New" panose="02070309020205020404" pitchFamily="49" charset="0"/>
              </a:rPr>
              <a:t>local_var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++finished;</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static void</a:t>
            </a:r>
          </a:p>
          <a:p>
            <a:r>
              <a:rPr lang="en-US" sz="1200" dirty="0" err="1">
                <a:latin typeface="Courier New" panose="02070309020205020404" pitchFamily="49" charset="0"/>
                <a:cs typeface="Courier New" panose="02070309020205020404" pitchFamily="49" charset="0"/>
              </a:rPr>
              <a:t>stack_create</a:t>
            </a:r>
            <a:r>
              <a:rPr lang="en-US" sz="1200" dirty="0">
                <a:latin typeface="Courier New" panose="02070309020205020404" pitchFamily="49" charset="0"/>
                <a:cs typeface="Courier New" panose="02070309020205020404" pitchFamily="49" charset="0"/>
              </a:rPr>
              <a:t>(int size)</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int </a:t>
            </a:r>
            <a:r>
              <a:rPr lang="en-US" sz="1200" dirty="0" err="1">
                <a:latin typeface="Courier New" panose="02070309020205020404" pitchFamily="49" charset="0"/>
                <a:cs typeface="Courier New" panose="02070309020205020404" pitchFamily="49" charset="0"/>
              </a:rPr>
              <a:t>page_size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getpagesize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size = size + (</a:t>
            </a:r>
            <a:r>
              <a:rPr lang="en-US" sz="1200" dirty="0" err="1">
                <a:latin typeface="Courier New" panose="02070309020205020404" pitchFamily="49" charset="0"/>
                <a:cs typeface="Courier New" panose="02070309020205020404" pitchFamily="49" charset="0"/>
              </a:rPr>
              <a:t>page_size</a:t>
            </a:r>
            <a:r>
              <a:rPr lang="en-US" sz="1200" dirty="0">
                <a:latin typeface="Courier New" panose="02070309020205020404" pitchFamily="49" charset="0"/>
                <a:cs typeface="Courier New" panose="02070309020205020404" pitchFamily="49" charset="0"/>
              </a:rPr>
              <a:t> - size % </a:t>
            </a:r>
            <a:r>
              <a:rPr lang="en-US" sz="1200" dirty="0" err="1">
                <a:latin typeface="Courier New" panose="02070309020205020404" pitchFamily="49" charset="0"/>
                <a:cs typeface="Courier New" panose="02070309020205020404" pitchFamily="49" charset="0"/>
              </a:rPr>
              <a:t>page_size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if (size &lt; SIGSTKSZ)</a:t>
            </a:r>
          </a:p>
          <a:p>
            <a:r>
              <a:rPr lang="en-US" sz="1200" dirty="0">
                <a:latin typeface="Courier New" panose="02070309020205020404" pitchFamily="49" charset="0"/>
                <a:cs typeface="Courier New" panose="02070309020205020404" pitchFamily="49" charset="0"/>
              </a:rPr>
              <a:t>		size = SIGSTKSZ;</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stack_t</a:t>
            </a:r>
            <a:r>
              <a:rPr lang="en-US" sz="1200" dirty="0">
                <a:latin typeface="Courier New" panose="02070309020205020404" pitchFamily="49" charset="0"/>
                <a:cs typeface="Courier New" panose="02070309020205020404" pitchFamily="49" charset="0"/>
              </a:rPr>
              <a:t> s;</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s.ss_sp</a:t>
            </a:r>
            <a:r>
              <a:rPr lang="en-US" sz="1200" dirty="0">
                <a:latin typeface="Courier New" panose="02070309020205020404" pitchFamily="49" charset="0"/>
                <a:cs typeface="Courier New" panose="02070309020205020404" pitchFamily="49" charset="0"/>
              </a:rPr>
              <a:t> = malloc(size);</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printf</a:t>
            </a:r>
            <a:r>
              <a:rPr lang="en-US" sz="1200" dirty="0">
                <a:latin typeface="Courier New" panose="02070309020205020404" pitchFamily="49" charset="0"/>
                <a:cs typeface="Courier New" panose="02070309020205020404" pitchFamily="49" charset="0"/>
              </a:rPr>
              <a:t>("Page size = %d, new stack begin = %p, "\</a:t>
            </a:r>
          </a:p>
          <a:p>
            <a:r>
              <a:rPr lang="en-US" sz="1200" dirty="0">
                <a:latin typeface="Courier New" panose="02070309020205020404" pitchFamily="49" charset="0"/>
                <a:cs typeface="Courier New" panose="02070309020205020404" pitchFamily="49" charset="0"/>
              </a:rPr>
              <a:t>               "stack end = %p\n", </a:t>
            </a:r>
            <a:r>
              <a:rPr lang="en-US" sz="1200" dirty="0" err="1">
                <a:latin typeface="Courier New" panose="02070309020205020404" pitchFamily="49" charset="0"/>
                <a:cs typeface="Courier New" panose="02070309020205020404" pitchFamily="49" charset="0"/>
              </a:rPr>
              <a:t>page_size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s.ss_sp</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s.ss_sp</a:t>
            </a:r>
            <a:r>
              <a:rPr lang="en-US" sz="1200" dirty="0">
                <a:latin typeface="Courier New" panose="02070309020205020404" pitchFamily="49" charset="0"/>
                <a:cs typeface="Courier New" panose="02070309020205020404" pitchFamily="49" charset="0"/>
              </a:rPr>
              <a:t> + size);</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s.ss_flags</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s.ss_size</a:t>
            </a:r>
            <a:r>
              <a:rPr lang="en-US" sz="1200" dirty="0">
                <a:latin typeface="Courier New" panose="02070309020205020404" pitchFamily="49" charset="0"/>
                <a:cs typeface="Courier New" panose="02070309020205020404" pitchFamily="49" charset="0"/>
              </a:rPr>
              <a:t> = size;</a:t>
            </a:r>
          </a:p>
          <a:p>
            <a:r>
              <a:rPr lang="en-US" sz="1200" dirty="0">
                <a:latin typeface="Courier New" panose="02070309020205020404" pitchFamily="49" charset="0"/>
                <a:cs typeface="Courier New" panose="02070309020205020404" pitchFamily="49" charset="0"/>
              </a:rPr>
              <a:t>	if (</a:t>
            </a:r>
            <a:r>
              <a:rPr lang="en-US" sz="1200" dirty="0" err="1">
                <a:latin typeface="Courier New" panose="02070309020205020404" pitchFamily="49" charset="0"/>
                <a:cs typeface="Courier New" panose="02070309020205020404" pitchFamily="49" charset="0"/>
              </a:rPr>
              <a:t>sigaltstack</a:t>
            </a:r>
            <a:r>
              <a:rPr lang="en-US" sz="1200" dirty="0">
                <a:latin typeface="Courier New" panose="02070309020205020404" pitchFamily="49" charset="0"/>
                <a:cs typeface="Courier New" panose="02070309020205020404" pitchFamily="49" charset="0"/>
              </a:rPr>
              <a:t>(&amp;s, NULL)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handle_error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a:t>
            </a:r>
            <a:endParaRPr lang="ru-RU" sz="12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6BD385F-8AA9-45E5-970C-C12FADDCAF94}"/>
              </a:ext>
            </a:extLst>
          </p:cNvPr>
          <p:cNvSpPr txBox="1"/>
          <p:nvPr/>
        </p:nvSpPr>
        <p:spPr>
          <a:xfrm>
            <a:off x="6844980" y="1040675"/>
            <a:ext cx="5189241" cy="2677656"/>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static void</a:t>
            </a:r>
          </a:p>
          <a:p>
            <a:r>
              <a:rPr lang="en-US" dirty="0" err="1">
                <a:latin typeface="Courier New" panose="02070309020205020404" pitchFamily="49" charset="0"/>
                <a:cs typeface="Courier New" panose="02070309020205020404" pitchFamily="49" charset="0"/>
              </a:rPr>
              <a:t>stack_destroy</a:t>
            </a:r>
            <a:r>
              <a:rPr lang="en-US" dirty="0">
                <a:latin typeface="Courier New" panose="02070309020205020404" pitchFamily="49" charset="0"/>
                <a:cs typeface="Courier New" panose="02070309020205020404" pitchFamily="49" charset="0"/>
              </a:rPr>
              <a:t>(void)</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stack_t</a:t>
            </a:r>
            <a:r>
              <a:rPr lang="en-US" dirty="0">
                <a:latin typeface="Courier New" panose="02070309020205020404" pitchFamily="49" charset="0"/>
                <a:cs typeface="Courier New" panose="02070309020205020404" pitchFamily="49" charset="0"/>
              </a:rPr>
              <a:t> s;</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sigaltstack</a:t>
            </a:r>
            <a:r>
              <a:rPr lang="en-US" dirty="0">
                <a:latin typeface="Courier New" panose="02070309020205020404" pitchFamily="49" charset="0"/>
                <a:cs typeface="Courier New" panose="02070309020205020404" pitchFamily="49" charset="0"/>
              </a:rPr>
              <a:t>(NULL, &amp;s)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handle_error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s.ss_flags</a:t>
            </a:r>
            <a:r>
              <a:rPr lang="en-US" dirty="0">
                <a:latin typeface="Courier New" panose="02070309020205020404" pitchFamily="49" charset="0"/>
                <a:cs typeface="Courier New" panose="02070309020205020404" pitchFamily="49" charset="0"/>
              </a:rPr>
              <a:t> = SS_DISABLE;</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sigaltstack</a:t>
            </a:r>
            <a:r>
              <a:rPr lang="en-US" dirty="0">
                <a:latin typeface="Courier New" panose="02070309020205020404" pitchFamily="49" charset="0"/>
                <a:cs typeface="Courier New" panose="02070309020205020404" pitchFamily="49" charset="0"/>
              </a:rPr>
              <a:t>(&amp;s, NULL) != 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handle_error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("Destroy stack %p\n", </a:t>
            </a:r>
            <a:r>
              <a:rPr lang="en-US" dirty="0" err="1">
                <a:latin typeface="Courier New" panose="02070309020205020404" pitchFamily="49" charset="0"/>
                <a:cs typeface="Courier New" panose="02070309020205020404" pitchFamily="49" charset="0"/>
              </a:rPr>
              <a:t>s.ss_sp</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free(</a:t>
            </a:r>
            <a:r>
              <a:rPr lang="en-US" dirty="0" err="1">
                <a:latin typeface="Courier New" panose="02070309020205020404" pitchFamily="49" charset="0"/>
                <a:cs typeface="Courier New" panose="02070309020205020404" pitchFamily="49" charset="0"/>
              </a:rPr>
              <a:t>s.ss_sp</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sp>
        <p:nvSpPr>
          <p:cNvPr id="7" name="Speech Bubble: Rectangle with Corners Rounded 6">
            <a:extLst>
              <a:ext uri="{FF2B5EF4-FFF2-40B4-BE49-F238E27FC236}">
                <a16:creationId xmlns:a16="http://schemas.microsoft.com/office/drawing/2014/main" id="{B11EF839-10F1-485B-BDBB-3E4897A53488}"/>
              </a:ext>
            </a:extLst>
          </p:cNvPr>
          <p:cNvSpPr/>
          <p:nvPr/>
        </p:nvSpPr>
        <p:spPr>
          <a:xfrm>
            <a:off x="6486252" y="4066431"/>
            <a:ext cx="1710786" cy="1359009"/>
          </a:xfrm>
          <a:prstGeom prst="wedgeRoundRectCallout">
            <a:avLst>
              <a:gd name="adj1" fmla="val -87375"/>
              <a:gd name="adj2" fmla="val -3288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Размер стека нужен кратным размеру страницы и не меньше рекомендуемого</a:t>
            </a:r>
          </a:p>
        </p:txBody>
      </p:sp>
      <p:sp>
        <p:nvSpPr>
          <p:cNvPr id="8" name="Speech Bubble: Rectangle with Corners Rounded 7">
            <a:extLst>
              <a:ext uri="{FF2B5EF4-FFF2-40B4-BE49-F238E27FC236}">
                <a16:creationId xmlns:a16="http://schemas.microsoft.com/office/drawing/2014/main" id="{64F4145B-36BE-4113-B4B4-2D4720F2A7BE}"/>
              </a:ext>
            </a:extLst>
          </p:cNvPr>
          <p:cNvSpPr/>
          <p:nvPr/>
        </p:nvSpPr>
        <p:spPr>
          <a:xfrm>
            <a:off x="35929" y="4865311"/>
            <a:ext cx="1480862" cy="1320140"/>
          </a:xfrm>
          <a:prstGeom prst="wedgeRoundRectCallout">
            <a:avLst>
              <a:gd name="adj1" fmla="val 58440"/>
              <a:gd name="adj2" fmla="val -384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Откуда память взять - не важно. Хоть с кучи, хоть с этого же стека</a:t>
            </a:r>
          </a:p>
        </p:txBody>
      </p:sp>
      <p:sp>
        <p:nvSpPr>
          <p:cNvPr id="9" name="Speech Bubble: Rectangle with Corners Rounded 8">
            <a:extLst>
              <a:ext uri="{FF2B5EF4-FFF2-40B4-BE49-F238E27FC236}">
                <a16:creationId xmlns:a16="http://schemas.microsoft.com/office/drawing/2014/main" id="{9746006D-C060-467B-B902-93F9026B45E6}"/>
              </a:ext>
            </a:extLst>
          </p:cNvPr>
          <p:cNvSpPr/>
          <p:nvPr/>
        </p:nvSpPr>
        <p:spPr>
          <a:xfrm>
            <a:off x="4932680" y="5649511"/>
            <a:ext cx="2702560" cy="1071880"/>
          </a:xfrm>
          <a:prstGeom prst="wedgeRoundRectCallout">
            <a:avLst>
              <a:gd name="adj1" fmla="val -62147"/>
              <a:gd name="adj2" fmla="val -1397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Теперь любой сигнал, </a:t>
            </a:r>
            <a:r>
              <a:rPr lang="ru-RU" dirty="0" err="1">
                <a:solidFill>
                  <a:schemeClr val="accent4"/>
                </a:solidFill>
              </a:rPr>
              <a:t>sigaction</a:t>
            </a:r>
            <a:r>
              <a:rPr lang="ru-RU" dirty="0">
                <a:solidFill>
                  <a:schemeClr val="accent4"/>
                </a:solidFill>
              </a:rPr>
              <a:t> которого позвали с SA_ONSTACK, будет обрабатываться на этом стеке</a:t>
            </a:r>
          </a:p>
        </p:txBody>
      </p:sp>
      <p:sp>
        <p:nvSpPr>
          <p:cNvPr id="10" name="Speech Bubble: Rectangle with Corners Rounded 9">
            <a:extLst>
              <a:ext uri="{FF2B5EF4-FFF2-40B4-BE49-F238E27FC236}">
                <a16:creationId xmlns:a16="http://schemas.microsoft.com/office/drawing/2014/main" id="{E9958F4C-2C99-40F5-9834-551902914071}"/>
              </a:ext>
            </a:extLst>
          </p:cNvPr>
          <p:cNvSpPr/>
          <p:nvPr/>
        </p:nvSpPr>
        <p:spPr>
          <a:xfrm>
            <a:off x="5347021" y="1864588"/>
            <a:ext cx="2107198" cy="1550000"/>
          </a:xfrm>
          <a:prstGeom prst="wedgeRoundRectCallout">
            <a:avLst>
              <a:gd name="adj1" fmla="val 77206"/>
              <a:gd name="adj2" fmla="val -3006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Выключение стека не простое. Передать NULL первым аргументом не поможет. Нужно достать старый стек</a:t>
            </a:r>
          </a:p>
        </p:txBody>
      </p:sp>
      <p:sp>
        <p:nvSpPr>
          <p:cNvPr id="11" name="Speech Bubble: Rectangle with Corners Rounded 10">
            <a:extLst>
              <a:ext uri="{FF2B5EF4-FFF2-40B4-BE49-F238E27FC236}">
                <a16:creationId xmlns:a16="http://schemas.microsoft.com/office/drawing/2014/main" id="{AEA9D4B8-4F9E-4456-A868-3BE97EA24964}"/>
              </a:ext>
            </a:extLst>
          </p:cNvPr>
          <p:cNvSpPr/>
          <p:nvPr/>
        </p:nvSpPr>
        <p:spPr>
          <a:xfrm>
            <a:off x="9339540" y="3859520"/>
            <a:ext cx="2014259" cy="1359009"/>
          </a:xfrm>
          <a:prstGeom prst="wedgeRoundRectCallout">
            <a:avLst>
              <a:gd name="adj1" fmla="val -39357"/>
              <a:gd name="adj2" fmla="val -14625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Установить флаг SS_DISABLE - это отвяжет стек от ядра, сигналов, и можно делать с ним, что угодно</a:t>
            </a:r>
          </a:p>
        </p:txBody>
      </p:sp>
    </p:spTree>
    <p:extLst>
      <p:ext uri="{BB962C8B-B14F-4D97-AF65-F5344CB8AC3E}">
        <p14:creationId xmlns:p14="http://schemas.microsoft.com/office/powerpoint/2010/main" val="395789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1D322-3FEC-4311-ABAB-5CC8D3451A62}"/>
              </a:ext>
            </a:extLst>
          </p:cNvPr>
          <p:cNvSpPr>
            <a:spLocks noGrp="1"/>
          </p:cNvSpPr>
          <p:nvPr>
            <p:ph type="body" idx="2"/>
          </p:nvPr>
        </p:nvSpPr>
        <p:spPr>
          <a:xfrm>
            <a:off x="1013049" y="417779"/>
            <a:ext cx="9726295" cy="823913"/>
          </a:xfrm>
        </p:spPr>
        <p:txBody>
          <a:bodyPr/>
          <a:lstStyle/>
          <a:p>
            <a:pPr marL="25400" indent="0">
              <a:buNone/>
            </a:pPr>
            <a:r>
              <a:rPr lang="en-US" dirty="0" err="1"/>
              <a:t>sigaltstack</a:t>
            </a:r>
            <a:r>
              <a:rPr lang="en-US" dirty="0"/>
              <a:t> (</a:t>
            </a:r>
            <a:r>
              <a:rPr lang="ru-RU" dirty="0"/>
              <a:t>3</a:t>
            </a:r>
            <a:r>
              <a:rPr lang="en-US" dirty="0"/>
              <a:t>/</a:t>
            </a:r>
            <a:r>
              <a:rPr lang="ru-RU" dirty="0"/>
              <a:t>3</a:t>
            </a:r>
            <a:r>
              <a:rPr lang="en-US" dirty="0"/>
              <a:t>)</a:t>
            </a:r>
            <a:endParaRPr lang="ru-RU" dirty="0"/>
          </a:p>
        </p:txBody>
      </p:sp>
      <p:sp>
        <p:nvSpPr>
          <p:cNvPr id="4" name="Slide Number Placeholder 3">
            <a:extLst>
              <a:ext uri="{FF2B5EF4-FFF2-40B4-BE49-F238E27FC236}">
                <a16:creationId xmlns:a16="http://schemas.microsoft.com/office/drawing/2014/main" id="{D0C990FC-6E0E-4195-A502-ACF44A20DF4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46</a:t>
            </a:fld>
            <a:endParaRPr/>
          </a:p>
        </p:txBody>
      </p:sp>
      <p:sp>
        <p:nvSpPr>
          <p:cNvPr id="5" name="TextBox 4">
            <a:extLst>
              <a:ext uri="{FF2B5EF4-FFF2-40B4-BE49-F238E27FC236}">
                <a16:creationId xmlns:a16="http://schemas.microsoft.com/office/drawing/2014/main" id="{6C8DFB4E-71A3-47AD-A249-1BE0C4129E47}"/>
              </a:ext>
            </a:extLst>
          </p:cNvPr>
          <p:cNvSpPr txBox="1"/>
          <p:nvPr/>
        </p:nvSpPr>
        <p:spPr>
          <a:xfrm>
            <a:off x="838200" y="1031240"/>
            <a:ext cx="4826962" cy="5755422"/>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static void</a:t>
            </a:r>
          </a:p>
          <a:p>
            <a:r>
              <a:rPr lang="en-US" sz="1200" dirty="0" err="1">
                <a:latin typeface="Courier New" panose="02070309020205020404" pitchFamily="49" charset="0"/>
                <a:cs typeface="Courier New" panose="02070309020205020404" pitchFamily="49" charset="0"/>
              </a:rPr>
              <a:t>wait_signal</a:t>
            </a:r>
            <a:r>
              <a:rPr lang="en-US" sz="1200" dirty="0">
                <a:latin typeface="Courier New" panose="02070309020205020404" pitchFamily="49" charset="0"/>
                <a:cs typeface="Courier New" panose="02070309020205020404" pitchFamily="49" charset="0"/>
              </a:rPr>
              <a:t>(void)</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int need = finished + 1;</a:t>
            </a:r>
          </a:p>
          <a:p>
            <a:r>
              <a:rPr lang="en-US" sz="1200" dirty="0">
                <a:latin typeface="Courier New" panose="02070309020205020404" pitchFamily="49" charset="0"/>
                <a:cs typeface="Courier New" panose="02070309020205020404" pitchFamily="49" charset="0"/>
              </a:rPr>
              <a:t>	raise(SIGUSR1);</a:t>
            </a:r>
          </a:p>
          <a:p>
            <a:r>
              <a:rPr lang="en-US" sz="1200" dirty="0">
                <a:latin typeface="Courier New" panose="02070309020205020404" pitchFamily="49" charset="0"/>
                <a:cs typeface="Courier New" panose="02070309020205020404" pitchFamily="49" charset="0"/>
              </a:rPr>
              <a:t>	while (finished &lt; need)</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sched_yield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int</a:t>
            </a:r>
          </a:p>
          <a:p>
            <a:r>
              <a:rPr lang="en-US" sz="1200" dirty="0">
                <a:latin typeface="Courier New" panose="02070309020205020404" pitchFamily="49" charset="0"/>
                <a:cs typeface="Courier New" panose="02070309020205020404" pitchFamily="49" charset="0"/>
              </a:rPr>
              <a:t>main(int </a:t>
            </a:r>
            <a:r>
              <a:rPr lang="en-US" sz="1200" dirty="0" err="1">
                <a:latin typeface="Courier New" panose="02070309020205020404" pitchFamily="49" charset="0"/>
                <a:cs typeface="Courier New" panose="02070309020205020404" pitchFamily="49" charset="0"/>
              </a:rPr>
              <a:t>argc</a:t>
            </a:r>
            <a:r>
              <a:rPr lang="en-US" sz="1200" dirty="0">
                <a:latin typeface="Courier New" panose="02070309020205020404" pitchFamily="49" charset="0"/>
                <a:cs typeface="Courier New" panose="02070309020205020404" pitchFamily="49" charset="0"/>
              </a:rPr>
              <a:t>, char **</a:t>
            </a:r>
            <a:r>
              <a:rPr lang="en-US" sz="1200" dirty="0" err="1">
                <a:latin typeface="Courier New" panose="02070309020205020404" pitchFamily="49" charset="0"/>
                <a:cs typeface="Courier New" panose="02070309020205020404" pitchFamily="49" charset="0"/>
              </a:rPr>
              <a:t>argv</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struct </a:t>
            </a:r>
            <a:r>
              <a:rPr lang="en-US" sz="1200" dirty="0" err="1">
                <a:latin typeface="Courier New" panose="02070309020205020404" pitchFamily="49" charset="0"/>
                <a:cs typeface="Courier New" panose="02070309020205020404" pitchFamily="49" charset="0"/>
              </a:rPr>
              <a:t>sigaction</a:t>
            </a:r>
            <a:r>
              <a:rPr lang="en-US" sz="1200" dirty="0">
                <a:latin typeface="Courier New" panose="02070309020205020404" pitchFamily="49" charset="0"/>
                <a:cs typeface="Courier New" panose="02070309020205020404" pitchFamily="49" charset="0"/>
              </a:rPr>
              <a:t> act;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printf</a:t>
            </a:r>
            <a:r>
              <a:rPr lang="en-US" sz="1200" dirty="0">
                <a:latin typeface="Courier New" panose="02070309020205020404" pitchFamily="49" charset="0"/>
                <a:cs typeface="Courier New" panose="02070309020205020404" pitchFamily="49" charset="0"/>
              </a:rPr>
              <a:t>("Main, stack = %p\n", &amp;act);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act.sa_handler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on_new_signal</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sigemptyset</a:t>
            </a:r>
            <a:r>
              <a:rPr lang="en-US" sz="1200" dirty="0">
                <a:latin typeface="Courier New" panose="02070309020205020404" pitchFamily="49" charset="0"/>
                <a:cs typeface="Courier New" panose="02070309020205020404" pitchFamily="49" charset="0"/>
              </a:rPr>
              <a:t>(&amp;</a:t>
            </a:r>
            <a:r>
              <a:rPr lang="en-US" sz="1200" dirty="0" err="1">
                <a:latin typeface="Courier New" panose="02070309020205020404" pitchFamily="49" charset="0"/>
                <a:cs typeface="Courier New" panose="02070309020205020404" pitchFamily="49" charset="0"/>
              </a:rPr>
              <a:t>act.sa_mask</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act.sa_flags</a:t>
            </a:r>
            <a:r>
              <a:rPr lang="en-US" sz="1200" dirty="0">
                <a:latin typeface="Courier New" panose="02070309020205020404" pitchFamily="49" charset="0"/>
                <a:cs typeface="Courier New" panose="02070309020205020404" pitchFamily="49" charset="0"/>
              </a:rPr>
              <a:t> = SA_ONSTACK;</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stack_create</a:t>
            </a:r>
            <a:r>
              <a:rPr lang="en-US" sz="1200" dirty="0">
                <a:latin typeface="Courier New" panose="02070309020205020404" pitchFamily="49" charset="0"/>
                <a:cs typeface="Courier New" panose="02070309020205020404" pitchFamily="49" charset="0"/>
              </a:rPr>
              <a:t>(1024 * 64);</a:t>
            </a:r>
          </a:p>
          <a:p>
            <a:r>
              <a:rPr lang="en-US" sz="1200" dirty="0">
                <a:latin typeface="Courier New" panose="02070309020205020404" pitchFamily="49" charset="0"/>
                <a:cs typeface="Courier New" panose="02070309020205020404" pitchFamily="49" charset="0"/>
              </a:rPr>
              <a:t>	if (</a:t>
            </a:r>
            <a:r>
              <a:rPr lang="en-US" sz="1200" dirty="0" err="1">
                <a:latin typeface="Courier New" panose="02070309020205020404" pitchFamily="49" charset="0"/>
                <a:cs typeface="Courier New" panose="02070309020205020404" pitchFamily="49" charset="0"/>
              </a:rPr>
              <a:t>sigaction</a:t>
            </a:r>
            <a:r>
              <a:rPr lang="en-US" sz="1200" dirty="0">
                <a:latin typeface="Courier New" panose="02070309020205020404" pitchFamily="49" charset="0"/>
                <a:cs typeface="Courier New" panose="02070309020205020404" pitchFamily="49" charset="0"/>
              </a:rPr>
              <a:t>(SIGUSR1, &amp;act, NULL)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handle_error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wait_signal</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stack_destroy</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act.sa_flags</a:t>
            </a:r>
            <a:r>
              <a:rPr lang="en-US" sz="1200" dirty="0">
                <a:latin typeface="Courier New" panose="02070309020205020404" pitchFamily="49" charset="0"/>
                <a:cs typeface="Courier New" panose="02070309020205020404" pitchFamily="49" charset="0"/>
              </a:rPr>
              <a:t> = 0;</a:t>
            </a:r>
          </a:p>
          <a:p>
            <a:r>
              <a:rPr lang="en-US" sz="1200" dirty="0">
                <a:latin typeface="Courier New" panose="02070309020205020404" pitchFamily="49" charset="0"/>
                <a:cs typeface="Courier New" panose="02070309020205020404" pitchFamily="49" charset="0"/>
              </a:rPr>
              <a:t>	if (</a:t>
            </a:r>
            <a:r>
              <a:rPr lang="en-US" sz="1200" dirty="0" err="1">
                <a:latin typeface="Courier New" panose="02070309020205020404" pitchFamily="49" charset="0"/>
                <a:cs typeface="Courier New" panose="02070309020205020404" pitchFamily="49" charset="0"/>
              </a:rPr>
              <a:t>sigaction</a:t>
            </a:r>
            <a:r>
              <a:rPr lang="en-US" sz="1200" dirty="0">
                <a:latin typeface="Courier New" panose="02070309020205020404" pitchFamily="49" charset="0"/>
                <a:cs typeface="Courier New" panose="02070309020205020404" pitchFamily="49" charset="0"/>
              </a:rPr>
              <a:t>(SIGUSR1, &amp;act, NULL) != 0)</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handle_error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wait_signal</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return 0;</a:t>
            </a:r>
          </a:p>
          <a:p>
            <a:r>
              <a:rPr lang="en-US" sz="1200" dirty="0">
                <a:latin typeface="Courier New" panose="02070309020205020404" pitchFamily="49" charset="0"/>
                <a:cs typeface="Courier New" panose="02070309020205020404" pitchFamily="49" charset="0"/>
              </a:rPr>
              <a:t>}</a:t>
            </a:r>
            <a:endParaRPr lang="ru-RU" sz="1200" dirty="0">
              <a:latin typeface="Courier New" panose="02070309020205020404" pitchFamily="49" charset="0"/>
              <a:cs typeface="Courier New" panose="02070309020205020404" pitchFamily="49" charset="0"/>
            </a:endParaRPr>
          </a:p>
        </p:txBody>
      </p:sp>
      <p:sp>
        <p:nvSpPr>
          <p:cNvPr id="6" name="Speech Bubble: Rectangle with Corners Rounded 5">
            <a:extLst>
              <a:ext uri="{FF2B5EF4-FFF2-40B4-BE49-F238E27FC236}">
                <a16:creationId xmlns:a16="http://schemas.microsoft.com/office/drawing/2014/main" id="{B6FD8461-769D-43A8-9F3E-894260B0F896}"/>
              </a:ext>
            </a:extLst>
          </p:cNvPr>
          <p:cNvSpPr/>
          <p:nvPr/>
        </p:nvSpPr>
        <p:spPr>
          <a:xfrm>
            <a:off x="5404212" y="3218071"/>
            <a:ext cx="1296308" cy="1110089"/>
          </a:xfrm>
          <a:prstGeom prst="wedgeRoundRectCallout">
            <a:avLst>
              <a:gd name="adj1" fmla="val -143022"/>
              <a:gd name="adj2" fmla="val 6550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Пробуем вызвать на альтернативном стеке</a:t>
            </a:r>
          </a:p>
        </p:txBody>
      </p:sp>
      <p:sp>
        <p:nvSpPr>
          <p:cNvPr id="7" name="Speech Bubble: Rectangle with Corners Rounded 6">
            <a:extLst>
              <a:ext uri="{FF2B5EF4-FFF2-40B4-BE49-F238E27FC236}">
                <a16:creationId xmlns:a16="http://schemas.microsoft.com/office/drawing/2014/main" id="{DFA69D57-3F6F-4ECB-B7BD-4C219AC8F5D7}"/>
              </a:ext>
            </a:extLst>
          </p:cNvPr>
          <p:cNvSpPr/>
          <p:nvPr/>
        </p:nvSpPr>
        <p:spPr>
          <a:xfrm>
            <a:off x="5878686" y="4604911"/>
            <a:ext cx="1619394" cy="1181209"/>
          </a:xfrm>
          <a:prstGeom prst="wedgeRoundRectCallout">
            <a:avLst>
              <a:gd name="adj1" fmla="val -122004"/>
              <a:gd name="adj2" fmla="val 3712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И на обычном. Адреса должны сильно отличаться</a:t>
            </a:r>
          </a:p>
        </p:txBody>
      </p:sp>
      <p:sp>
        <p:nvSpPr>
          <p:cNvPr id="8" name="TextBox 7">
            <a:extLst>
              <a:ext uri="{FF2B5EF4-FFF2-40B4-BE49-F238E27FC236}">
                <a16:creationId xmlns:a16="http://schemas.microsoft.com/office/drawing/2014/main" id="{C361566C-ED60-4E13-A04A-41FD4B5E6A68}"/>
              </a:ext>
            </a:extLst>
          </p:cNvPr>
          <p:cNvSpPr txBox="1"/>
          <p:nvPr/>
        </p:nvSpPr>
        <p:spPr>
          <a:xfrm>
            <a:off x="6700520" y="621932"/>
            <a:ext cx="5029200" cy="289310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10_sigaltstacks.c</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 stack = 0x7ffeea01aa30</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Page size = 4096, new stack begin = 0x105bfd000, stack end = 0x105c1d000</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Process signal, stack = 0x105c1ca98</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Destroy stack 0x105bfd000</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Process signal, stack = 0x7ffeea01a438</a:t>
            </a:r>
          </a:p>
          <a:p>
            <a:r>
              <a:rPr lang="en-US" dirty="0">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sp>
        <p:nvSpPr>
          <p:cNvPr id="9" name="Speech Bubble: Rectangle with Corners Rounded 8">
            <a:extLst>
              <a:ext uri="{FF2B5EF4-FFF2-40B4-BE49-F238E27FC236}">
                <a16:creationId xmlns:a16="http://schemas.microsoft.com/office/drawing/2014/main" id="{DD411B4E-B00F-4D81-97A0-3F05AFA14ED9}"/>
              </a:ext>
            </a:extLst>
          </p:cNvPr>
          <p:cNvSpPr/>
          <p:nvPr/>
        </p:nvSpPr>
        <p:spPr>
          <a:xfrm>
            <a:off x="7559040" y="3478237"/>
            <a:ext cx="1884680" cy="1071880"/>
          </a:xfrm>
          <a:prstGeom prst="wedgeRoundRectCallout">
            <a:avLst>
              <a:gd name="adj1" fmla="val 45118"/>
              <a:gd name="adj2" fmla="val -15724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После установки нового стека видно, что теперь обработчик его использует</a:t>
            </a:r>
          </a:p>
        </p:txBody>
      </p:sp>
      <p:sp>
        <p:nvSpPr>
          <p:cNvPr id="10" name="Speech Bubble: Rectangle with Corners Rounded 9">
            <a:extLst>
              <a:ext uri="{FF2B5EF4-FFF2-40B4-BE49-F238E27FC236}">
                <a16:creationId xmlns:a16="http://schemas.microsoft.com/office/drawing/2014/main" id="{1018BB7C-5DED-42DF-8116-9C7A5E3A63BA}"/>
              </a:ext>
            </a:extLst>
          </p:cNvPr>
          <p:cNvSpPr/>
          <p:nvPr/>
        </p:nvSpPr>
        <p:spPr>
          <a:xfrm>
            <a:off x="9884634" y="3670191"/>
            <a:ext cx="1709420" cy="934720"/>
          </a:xfrm>
          <a:prstGeom prst="wedgeRoundRectCallout">
            <a:avLst>
              <a:gd name="adj1" fmla="val -49691"/>
              <a:gd name="adj2" fmla="val -9614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4"/>
                </a:solidFill>
              </a:rPr>
              <a:t>После удаления стека снова стал использоваться поточный</a:t>
            </a:r>
          </a:p>
        </p:txBody>
      </p:sp>
      <p:sp>
        <p:nvSpPr>
          <p:cNvPr id="11" name="TextBox 10">
            <a:extLst>
              <a:ext uri="{FF2B5EF4-FFF2-40B4-BE49-F238E27FC236}">
                <a16:creationId xmlns:a16="http://schemas.microsoft.com/office/drawing/2014/main" id="{77D8EBFA-6C08-4BD8-8A75-399B3469418D}"/>
              </a:ext>
            </a:extLst>
          </p:cNvPr>
          <p:cNvSpPr txBox="1"/>
          <p:nvPr/>
        </p:nvSpPr>
        <p:spPr>
          <a:xfrm>
            <a:off x="9404082" y="384798"/>
            <a:ext cx="2282997" cy="307777"/>
          </a:xfrm>
          <a:prstGeom prst="rect">
            <a:avLst/>
          </a:prstGeom>
          <a:noFill/>
        </p:spPr>
        <p:txBody>
          <a:bodyPr wrap="none" rtlCol="0">
            <a:spAutoFit/>
          </a:bodyPr>
          <a:lstStyle/>
          <a:p>
            <a:r>
              <a:rPr lang="sv-SE" dirty="0">
                <a:hlinkClick r:id="rId2"/>
              </a:rPr>
              <a:t>4_signals/10_sigaltstack.c</a:t>
            </a:r>
            <a:endParaRPr lang="ru-RU" dirty="0"/>
          </a:p>
        </p:txBody>
      </p:sp>
    </p:spTree>
    <p:extLst>
      <p:ext uri="{BB962C8B-B14F-4D97-AF65-F5344CB8AC3E}">
        <p14:creationId xmlns:p14="http://schemas.microsoft.com/office/powerpoint/2010/main" val="252563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(1/8)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47</a:t>
            </a:fld>
            <a:endParaRPr/>
          </a:p>
        </p:txBody>
      </p:sp>
      <p:sp>
        <p:nvSpPr>
          <p:cNvPr id="5" name="TextBox 4">
            <a:extLst>
              <a:ext uri="{FF2B5EF4-FFF2-40B4-BE49-F238E27FC236}">
                <a16:creationId xmlns:a16="http://schemas.microsoft.com/office/drawing/2014/main" id="{0E17D72E-A674-4DF8-972F-2AF0E28560B1}"/>
              </a:ext>
            </a:extLst>
          </p:cNvPr>
          <p:cNvSpPr txBox="1"/>
          <p:nvPr/>
        </p:nvSpPr>
        <p:spPr>
          <a:xfrm>
            <a:off x="1247775" y="1732280"/>
            <a:ext cx="9184640" cy="2677656"/>
          </a:xfrm>
          <a:prstGeom prst="rect">
            <a:avLst/>
          </a:prstGeom>
          <a:noFill/>
        </p:spPr>
        <p:txBody>
          <a:bodyPr wrap="square" rtlCol="0">
            <a:spAutoFit/>
          </a:bodyPr>
          <a:lstStyle/>
          <a:p>
            <a:pPr algn="ctr" fontAlgn="base"/>
            <a:r>
              <a:rPr lang="ru-RU" sz="2400" dirty="0"/>
              <a:t>На </a:t>
            </a:r>
            <a:r>
              <a:rPr lang="ru-RU" sz="2400" i="1" dirty="0" err="1"/>
              <a:t>sigaction</a:t>
            </a:r>
            <a:r>
              <a:rPr lang="ru-RU" sz="2400" dirty="0"/>
              <a:t>, </a:t>
            </a:r>
            <a:r>
              <a:rPr lang="ru-RU" sz="2400" i="1" dirty="0" err="1"/>
              <a:t>sigaltstack</a:t>
            </a:r>
            <a:r>
              <a:rPr lang="ru-RU" sz="2400" dirty="0"/>
              <a:t>, </a:t>
            </a:r>
            <a:r>
              <a:rPr lang="ru-RU" sz="2400" i="1" dirty="0" err="1"/>
              <a:t>sigsuspend</a:t>
            </a:r>
            <a:r>
              <a:rPr lang="ru-RU" sz="2400" dirty="0"/>
              <a:t> и </a:t>
            </a:r>
            <a:r>
              <a:rPr lang="ru-RU" sz="2400" i="1" dirty="0" err="1"/>
              <a:t>siglongjmp</a:t>
            </a:r>
            <a:r>
              <a:rPr lang="ru-RU" sz="2400" dirty="0"/>
              <a:t> можно написать библиотеку </a:t>
            </a:r>
            <a:r>
              <a:rPr lang="ru-RU" sz="2400" dirty="0" err="1"/>
              <a:t>корутин</a:t>
            </a:r>
            <a:endParaRPr lang="en-US" sz="2400" dirty="0"/>
          </a:p>
          <a:p>
            <a:pPr algn="ctr" fontAlgn="base"/>
            <a:endParaRPr lang="ru-RU" sz="2400" dirty="0"/>
          </a:p>
          <a:p>
            <a:pPr algn="ctr" fontAlgn="base"/>
            <a:r>
              <a:rPr lang="ru-RU" sz="2400" b="1" dirty="0"/>
              <a:t>Но!</a:t>
            </a:r>
            <a:r>
              <a:rPr lang="ru-RU" sz="2400" dirty="0"/>
              <a:t> Есть проблема - результат </a:t>
            </a:r>
            <a:r>
              <a:rPr lang="ru-RU" sz="2400" dirty="0" err="1"/>
              <a:t>setjmp</a:t>
            </a:r>
            <a:r>
              <a:rPr lang="ru-RU" sz="2400" dirty="0"/>
              <a:t> </a:t>
            </a:r>
            <a:r>
              <a:rPr lang="ru-RU" sz="2400" b="1" dirty="0"/>
              <a:t>портится</a:t>
            </a:r>
            <a:r>
              <a:rPr lang="ru-RU" sz="2400" dirty="0"/>
              <a:t> после </a:t>
            </a:r>
            <a:r>
              <a:rPr lang="ru-RU" sz="2400" dirty="0" err="1"/>
              <a:t>return</a:t>
            </a:r>
            <a:r>
              <a:rPr lang="ru-RU" sz="2400" dirty="0"/>
              <a:t>, согласно стандарту. Почему так? Не помешает ли это библиотеке?</a:t>
            </a:r>
          </a:p>
          <a:p>
            <a:pPr algn="ctr"/>
            <a:endParaRPr lang="ru-RU" sz="2400" dirty="0"/>
          </a:p>
        </p:txBody>
      </p:sp>
    </p:spTree>
    <p:extLst>
      <p:ext uri="{BB962C8B-B14F-4D97-AF65-F5344CB8AC3E}">
        <p14:creationId xmlns:p14="http://schemas.microsoft.com/office/powerpoint/2010/main" val="3306000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a:xfrm>
            <a:off x="880969" y="384798"/>
            <a:ext cx="9726295" cy="823913"/>
          </a:xfrm>
        </p:spPr>
        <p:txBody>
          <a:bodyPr/>
          <a:lstStyle/>
          <a:p>
            <a:pPr marL="25400" indent="0">
              <a:buNone/>
            </a:pPr>
            <a:r>
              <a:rPr lang="en-US" dirty="0" err="1"/>
              <a:t>libcoro</a:t>
            </a:r>
            <a:r>
              <a:rPr lang="en-US" dirty="0"/>
              <a:t> (2/8)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48</a:t>
            </a:fld>
            <a:endParaRPr/>
          </a:p>
        </p:txBody>
      </p:sp>
      <p:sp>
        <p:nvSpPr>
          <p:cNvPr id="6" name="TextBox 5">
            <a:extLst>
              <a:ext uri="{FF2B5EF4-FFF2-40B4-BE49-F238E27FC236}">
                <a16:creationId xmlns:a16="http://schemas.microsoft.com/office/drawing/2014/main" id="{85BE8199-4169-492D-9F24-AC3419C58C5E}"/>
              </a:ext>
            </a:extLst>
          </p:cNvPr>
          <p:cNvSpPr txBox="1"/>
          <p:nvPr/>
        </p:nvSpPr>
        <p:spPr>
          <a:xfrm>
            <a:off x="9404082" y="384798"/>
            <a:ext cx="2787943" cy="307777"/>
          </a:xfrm>
          <a:prstGeom prst="rect">
            <a:avLst/>
          </a:prstGeom>
          <a:noFill/>
        </p:spPr>
        <p:txBody>
          <a:bodyPr wrap="none" rtlCol="0">
            <a:spAutoFit/>
          </a:bodyPr>
          <a:lstStyle/>
          <a:p>
            <a:r>
              <a:rPr lang="en-US" dirty="0">
                <a:hlinkClick r:id="rId3"/>
              </a:rPr>
              <a:t>4_signals/11_setjmp_problem.c</a:t>
            </a:r>
            <a:endParaRPr lang="ru-RU" dirty="0"/>
          </a:p>
        </p:txBody>
      </p:sp>
      <p:sp>
        <p:nvSpPr>
          <p:cNvPr id="2" name="TextBox 1">
            <a:extLst>
              <a:ext uri="{FF2B5EF4-FFF2-40B4-BE49-F238E27FC236}">
                <a16:creationId xmlns:a16="http://schemas.microsoft.com/office/drawing/2014/main" id="{9CCD333B-2484-4138-A3FA-54002D6C2EDF}"/>
              </a:ext>
            </a:extLst>
          </p:cNvPr>
          <p:cNvSpPr txBox="1"/>
          <p:nvPr/>
        </p:nvSpPr>
        <p:spPr>
          <a:xfrm>
            <a:off x="880969" y="955040"/>
            <a:ext cx="4727576" cy="5940088"/>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static volatile </a:t>
            </a:r>
            <a:r>
              <a:rPr lang="en-US" sz="1200" dirty="0" err="1">
                <a:latin typeface="Courier New" panose="02070309020205020404" pitchFamily="49" charset="0"/>
                <a:cs typeface="Courier New" panose="02070309020205020404" pitchFamily="49" charset="0"/>
              </a:rPr>
              <a:t>jmp_buf</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buf</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static volatile bool stop = false;</a:t>
            </a:r>
          </a:p>
          <a:p>
            <a:r>
              <a:rPr lang="en-US" sz="1200" dirty="0">
                <a:latin typeface="Courier New" panose="02070309020205020404" pitchFamily="49" charset="0"/>
                <a:cs typeface="Courier New" panose="02070309020205020404" pitchFamily="49" charset="0"/>
              </a:rPr>
              <a:t>static volatile int total = 0;</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static void</a:t>
            </a:r>
          </a:p>
          <a:p>
            <a:r>
              <a:rPr lang="en-US" sz="1200" dirty="0">
                <a:latin typeface="Courier New" panose="02070309020205020404" pitchFamily="49" charset="0"/>
                <a:cs typeface="Courier New" panose="02070309020205020404" pitchFamily="49" charset="0"/>
              </a:rPr>
              <a:t>testf2(void)</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setjmp</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buf</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if (++total &gt; 10)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printf</a:t>
            </a:r>
            <a:r>
              <a:rPr lang="en-US" sz="1200" dirty="0">
                <a:latin typeface="Courier New" panose="02070309020205020404" pitchFamily="49" charset="0"/>
                <a:cs typeface="Courier New" panose="02070309020205020404" pitchFamily="49" charset="0"/>
              </a:rPr>
              <a:t>("Bad exit\n");</a:t>
            </a:r>
          </a:p>
          <a:p>
            <a:r>
              <a:rPr lang="en-US" sz="1200" dirty="0">
                <a:latin typeface="Courier New" panose="02070309020205020404" pitchFamily="49" charset="0"/>
                <a:cs typeface="Courier New" panose="02070309020205020404" pitchFamily="49" charset="0"/>
              </a:rPr>
              <a:t>		exit(-1);</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static void</a:t>
            </a:r>
          </a:p>
          <a:p>
            <a:r>
              <a:rPr lang="en-US" sz="1200" dirty="0" err="1">
                <a:latin typeface="Courier New" panose="02070309020205020404" pitchFamily="49" charset="0"/>
                <a:cs typeface="Courier New" panose="02070309020205020404" pitchFamily="49" charset="0"/>
              </a:rPr>
              <a:t>testf</a:t>
            </a:r>
            <a:r>
              <a:rPr lang="en-US" sz="1200" dirty="0">
                <a:latin typeface="Courier New" panose="02070309020205020404" pitchFamily="49" charset="0"/>
                <a:cs typeface="Courier New" panose="02070309020205020404" pitchFamily="49" charset="0"/>
              </a:rPr>
              <a:t>(void)</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testf2();</a:t>
            </a:r>
          </a:p>
          <a:p>
            <a:r>
              <a:rPr lang="en-US" sz="1200" dirty="0">
                <a:latin typeface="Courier New" panose="02070309020205020404" pitchFamily="49" charset="0"/>
                <a:cs typeface="Courier New" panose="02070309020205020404" pitchFamily="49" charset="0"/>
              </a:rPr>
              <a:t>}</a:t>
            </a:r>
            <a:r>
              <a:rPr lang="ru-RU" sz="1200" dirty="0">
                <a:latin typeface="Courier New" panose="02070309020205020404" pitchFamily="49" charset="0"/>
                <a:cs typeface="Courier New" panose="02070309020205020404" pitchFamily="49" charset="0"/>
              </a:rPr>
              <a:t>а</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int</a:t>
            </a:r>
          </a:p>
          <a:p>
            <a:r>
              <a:rPr lang="en-US" sz="1200" dirty="0">
                <a:latin typeface="Courier New" panose="02070309020205020404" pitchFamily="49" charset="0"/>
                <a:cs typeface="Courier New" panose="02070309020205020404" pitchFamily="49" charset="0"/>
              </a:rPr>
              <a:t>main(void)</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testf</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if (! stop) {</a:t>
            </a:r>
          </a:p>
          <a:p>
            <a:r>
              <a:rPr lang="en-US" sz="1200" dirty="0">
                <a:latin typeface="Courier New" panose="02070309020205020404" pitchFamily="49" charset="0"/>
                <a:cs typeface="Courier New" panose="02070309020205020404" pitchFamily="49" charset="0"/>
              </a:rPr>
              <a:t>		stop = true;</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printf</a:t>
            </a:r>
            <a:r>
              <a:rPr lang="en-US" sz="1200" dirty="0">
                <a:latin typeface="Courier New" panose="02070309020205020404" pitchFamily="49" charset="0"/>
                <a:cs typeface="Courier New" panose="02070309020205020404" pitchFamily="49" charset="0"/>
              </a:rPr>
              <a:t>("</a:t>
            </a:r>
            <a:r>
              <a:rPr lang="ru-RU" sz="1200" dirty="0">
                <a:latin typeface="Courier New" panose="02070309020205020404" pitchFamily="49" charset="0"/>
                <a:cs typeface="Courier New" panose="02070309020205020404" pitchFamily="49" charset="0"/>
              </a:rPr>
              <a:t>А</a:t>
            </a:r>
            <a:r>
              <a:rPr lang="en-US" sz="1200" dirty="0" err="1">
                <a:latin typeface="Courier New" panose="02070309020205020404" pitchFamily="49" charset="0"/>
                <a:cs typeface="Courier New" panose="02070309020205020404" pitchFamily="49" charset="0"/>
              </a:rPr>
              <a:t>fter</a:t>
            </a:r>
            <a:r>
              <a:rPr lang="en-US" sz="1200" dirty="0">
                <a:latin typeface="Courier New" panose="02070309020205020404" pitchFamily="49" charset="0"/>
                <a:cs typeface="Courier New" panose="02070309020205020404" pitchFamily="49" charset="0"/>
              </a:rPr>
              <a:t> first call\n");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longjmp</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buf</a:t>
            </a:r>
            <a:r>
              <a:rPr lang="en-US" sz="1200" dirty="0">
                <a:latin typeface="Courier New" panose="02070309020205020404" pitchFamily="49" charset="0"/>
                <a:cs typeface="Courier New" panose="02070309020205020404" pitchFamily="49" charset="0"/>
              </a:rPr>
              <a:t>, 1);</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return 0;</a:t>
            </a:r>
          </a:p>
          <a:p>
            <a:r>
              <a:rPr lang="en-US" sz="1200" dirty="0">
                <a:latin typeface="Courier New" panose="02070309020205020404" pitchFamily="49" charset="0"/>
                <a:cs typeface="Courier New" panose="02070309020205020404" pitchFamily="49" charset="0"/>
              </a:rPr>
              <a:t>}</a:t>
            </a:r>
            <a:endParaRPr lang="ru-RU" sz="12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E831E1EB-1C35-4331-9D79-4860575FCAF7}"/>
              </a:ext>
            </a:extLst>
          </p:cNvPr>
          <p:cNvSpPr txBox="1"/>
          <p:nvPr/>
        </p:nvSpPr>
        <p:spPr>
          <a:xfrm>
            <a:off x="6431280" y="1010591"/>
            <a:ext cx="2869696" cy="116955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11_setjmp_problem.c</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After first call</a:t>
            </a:r>
          </a:p>
          <a:p>
            <a:r>
              <a:rPr lang="en-US" dirty="0">
                <a:latin typeface="Courier New" panose="02070309020205020404" pitchFamily="49" charset="0"/>
                <a:cs typeface="Courier New" panose="02070309020205020404" pitchFamily="49" charset="0"/>
              </a:rPr>
              <a:t>Segmentation fault</a:t>
            </a:r>
          </a:p>
          <a:p>
            <a:r>
              <a:rPr lang="en-US" dirty="0">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pic>
        <p:nvPicPr>
          <p:cNvPr id="9" name="Graphic 8" descr="Lightbulb">
            <a:extLst>
              <a:ext uri="{FF2B5EF4-FFF2-40B4-BE49-F238E27FC236}">
                <a16:creationId xmlns:a16="http://schemas.microsoft.com/office/drawing/2014/main" id="{F21ED36A-82D4-45FF-A02F-F8ADFA0A77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0412" y="2940669"/>
            <a:ext cx="914400" cy="914400"/>
          </a:xfrm>
          <a:prstGeom prst="rect">
            <a:avLst/>
          </a:prstGeom>
        </p:spPr>
      </p:pic>
      <p:sp>
        <p:nvSpPr>
          <p:cNvPr id="10" name="Rectangle 9">
            <a:extLst>
              <a:ext uri="{FF2B5EF4-FFF2-40B4-BE49-F238E27FC236}">
                <a16:creationId xmlns:a16="http://schemas.microsoft.com/office/drawing/2014/main" id="{54BD3BAD-487D-491A-B8CA-AE0FCA22165E}"/>
              </a:ext>
            </a:extLst>
          </p:cNvPr>
          <p:cNvSpPr/>
          <p:nvPr/>
        </p:nvSpPr>
        <p:spPr>
          <a:xfrm>
            <a:off x="7259319" y="3151659"/>
            <a:ext cx="2533973" cy="523220"/>
          </a:xfrm>
          <a:prstGeom prst="rect">
            <a:avLst/>
          </a:prstGeom>
        </p:spPr>
        <p:txBody>
          <a:bodyPr wrap="square">
            <a:spAutoFit/>
          </a:bodyPr>
          <a:lstStyle/>
          <a:p>
            <a:pPr algn="ctr"/>
            <a:r>
              <a:rPr lang="ru-RU" sz="2800" dirty="0">
                <a:latin typeface="+mn-lt"/>
              </a:rPr>
              <a:t>Почему?</a:t>
            </a:r>
          </a:p>
        </p:txBody>
      </p:sp>
      <p:sp>
        <p:nvSpPr>
          <p:cNvPr id="11" name="Rectangle 10">
            <a:extLst>
              <a:ext uri="{FF2B5EF4-FFF2-40B4-BE49-F238E27FC236}">
                <a16:creationId xmlns:a16="http://schemas.microsoft.com/office/drawing/2014/main" id="{D65A722C-07C2-4A3E-9CE8-DB70EA4B2764}"/>
              </a:ext>
            </a:extLst>
          </p:cNvPr>
          <p:cNvSpPr/>
          <p:nvPr/>
        </p:nvSpPr>
        <p:spPr>
          <a:xfrm>
            <a:off x="5752573" y="3818046"/>
            <a:ext cx="845103" cy="307777"/>
          </a:xfrm>
          <a:prstGeom prst="rect">
            <a:avLst/>
          </a:prstGeom>
        </p:spPr>
        <p:txBody>
          <a:bodyPr wrap="none">
            <a:spAutoFit/>
          </a:bodyPr>
          <a:lstStyle/>
          <a:p>
            <a:r>
              <a:rPr lang="en-US" dirty="0">
                <a:latin typeface="Open Sans"/>
              </a:rPr>
              <a:t>2</a:t>
            </a:r>
            <a:r>
              <a:rPr lang="ru-RU" dirty="0">
                <a:latin typeface="Open Sans"/>
              </a:rPr>
              <a:t> балла</a:t>
            </a:r>
            <a:endParaRPr lang="ru-RU" dirty="0"/>
          </a:p>
        </p:txBody>
      </p:sp>
      <p:sp>
        <p:nvSpPr>
          <p:cNvPr id="12" name="Oval 11">
            <a:extLst>
              <a:ext uri="{FF2B5EF4-FFF2-40B4-BE49-F238E27FC236}">
                <a16:creationId xmlns:a16="http://schemas.microsoft.com/office/drawing/2014/main" id="{24513FB7-106C-419D-9D59-9F7DEC1E9721}"/>
              </a:ext>
            </a:extLst>
          </p:cNvPr>
          <p:cNvSpPr/>
          <p:nvPr/>
        </p:nvSpPr>
        <p:spPr>
          <a:xfrm>
            <a:off x="6910557" y="307498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64DCD03B-2281-4336-9F5D-57803205D0D7}"/>
              </a:ext>
            </a:extLst>
          </p:cNvPr>
          <p:cNvSpPr txBox="1"/>
          <p:nvPr/>
        </p:nvSpPr>
        <p:spPr>
          <a:xfrm>
            <a:off x="5476659" y="4147898"/>
            <a:ext cx="6309947" cy="1200329"/>
          </a:xfrm>
          <a:prstGeom prst="rect">
            <a:avLst/>
          </a:prstGeom>
          <a:noFill/>
        </p:spPr>
        <p:txBody>
          <a:bodyPr wrap="square" rtlCol="0">
            <a:spAutoFit/>
          </a:bodyPr>
          <a:lstStyle/>
          <a:p>
            <a:pPr algn="ctr"/>
            <a:r>
              <a:rPr lang="en-US" sz="1800" dirty="0"/>
              <a:t>R</a:t>
            </a:r>
            <a:r>
              <a:rPr lang="ru-RU" sz="1800" dirty="0" err="1"/>
              <a:t>eturn</a:t>
            </a:r>
            <a:r>
              <a:rPr lang="ru-RU" sz="1800" dirty="0"/>
              <a:t> использует адрес возврата, положенный заранее на стек. После </a:t>
            </a:r>
            <a:r>
              <a:rPr lang="ru-RU" sz="1800" dirty="0" err="1"/>
              <a:t>return</a:t>
            </a:r>
            <a:r>
              <a:rPr lang="ru-RU" sz="1800" dirty="0"/>
              <a:t> это место стека может быть перетерто другими вызовами. Прыгнуть обратно можно, но </a:t>
            </a:r>
            <a:r>
              <a:rPr lang="ru-RU" sz="1800" dirty="0" err="1"/>
              <a:t>return</a:t>
            </a:r>
            <a:r>
              <a:rPr lang="ru-RU" sz="1800" dirty="0"/>
              <a:t> не сделать.</a:t>
            </a:r>
          </a:p>
        </p:txBody>
      </p:sp>
    </p:spTree>
    <p:extLst>
      <p:ext uri="{BB962C8B-B14F-4D97-AF65-F5344CB8AC3E}">
        <p14:creationId xmlns:p14="http://schemas.microsoft.com/office/powerpoint/2010/main" val="55663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animBg="1"/>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(3/8)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49</a:t>
            </a:fld>
            <a:endParaRPr/>
          </a:p>
        </p:txBody>
      </p:sp>
      <p:sp>
        <p:nvSpPr>
          <p:cNvPr id="2" name="TextBox 1">
            <a:extLst>
              <a:ext uri="{FF2B5EF4-FFF2-40B4-BE49-F238E27FC236}">
                <a16:creationId xmlns:a16="http://schemas.microsoft.com/office/drawing/2014/main" id="{DF25C956-30CD-4F15-9868-9EA5E88A1FE0}"/>
              </a:ext>
            </a:extLst>
          </p:cNvPr>
          <p:cNvSpPr txBox="1"/>
          <p:nvPr/>
        </p:nvSpPr>
        <p:spPr>
          <a:xfrm>
            <a:off x="792480" y="1402080"/>
            <a:ext cx="4495141" cy="5339923"/>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volatile </a:t>
            </a:r>
            <a:r>
              <a:rPr lang="en-US" sz="1100" dirty="0" err="1">
                <a:latin typeface="Courier New" panose="02070309020205020404" pitchFamily="49" charset="0"/>
                <a:cs typeface="Courier New" panose="02070309020205020404" pitchFamily="49" charset="0"/>
              </a:rPr>
              <a:t>jmp_buf</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static volatile bool stop = false;</a:t>
            </a:r>
          </a:p>
          <a:p>
            <a:r>
              <a:rPr lang="en-US" sz="1100" dirty="0">
                <a:latin typeface="Courier New" panose="02070309020205020404" pitchFamily="49" charset="0"/>
                <a:cs typeface="Courier New" panose="02070309020205020404" pitchFamily="49" charset="0"/>
              </a:rPr>
              <a:t>static volatile int total = 0;</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a:latin typeface="Courier New" panose="02070309020205020404" pitchFamily="49" charset="0"/>
                <a:cs typeface="Courier New" panose="02070309020205020404" pitchFamily="49" charset="0"/>
              </a:rPr>
              <a:t>testf2(void)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setjmp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(++total &gt; 10)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("Bad exit\n");</a:t>
            </a:r>
          </a:p>
          <a:p>
            <a:r>
              <a:rPr lang="en-US" sz="1100" dirty="0">
                <a:latin typeface="Courier New" panose="02070309020205020404" pitchFamily="49" charset="0"/>
                <a:cs typeface="Courier New" panose="02070309020205020404" pitchFamily="49" charset="0"/>
              </a:rPr>
              <a:t>		exit(-1);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testf2();</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a:t>
            </a:r>
          </a:p>
          <a:p>
            <a:r>
              <a:rPr lang="en-US" sz="1100" dirty="0">
                <a:latin typeface="Courier New" panose="02070309020205020404" pitchFamily="49" charset="0"/>
                <a:cs typeface="Courier New" panose="02070309020205020404" pitchFamily="49" charset="0"/>
              </a:rPr>
              <a:t>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 stop) {</a:t>
            </a:r>
          </a:p>
          <a:p>
            <a:r>
              <a:rPr lang="en-US" sz="1100" dirty="0">
                <a:latin typeface="Courier New" panose="02070309020205020404" pitchFamily="49" charset="0"/>
                <a:cs typeface="Courier New" panose="02070309020205020404" pitchFamily="49" charset="0"/>
              </a:rPr>
              <a:t>		stop =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t>
            </a:r>
            <a:r>
              <a:rPr lang="ru-RU" sz="1100" dirty="0">
                <a:latin typeface="Courier New" panose="02070309020205020404" pitchFamily="49" charset="0"/>
                <a:cs typeface="Courier New" panose="02070309020205020404" pitchFamily="49" charset="0"/>
              </a:rPr>
              <a:t>А</a:t>
            </a:r>
            <a:r>
              <a:rPr lang="en-US" sz="1100" dirty="0" err="1">
                <a:latin typeface="Courier New" panose="02070309020205020404" pitchFamily="49" charset="0"/>
                <a:cs typeface="Courier New" panose="02070309020205020404" pitchFamily="49" charset="0"/>
              </a:rPr>
              <a:t>fter</a:t>
            </a:r>
            <a:r>
              <a:rPr lang="en-US" sz="1100" dirty="0">
                <a:latin typeface="Courier New" panose="02070309020205020404" pitchFamily="49" charset="0"/>
                <a:cs typeface="Courier New" panose="02070309020205020404" pitchFamily="49" charset="0"/>
              </a:rPr>
              <a:t> first call\n");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longjmp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BCAA687-026D-46C8-8534-72346D029A24}"/>
              </a:ext>
            </a:extLst>
          </p:cNvPr>
          <p:cNvSpPr txBox="1"/>
          <p:nvPr/>
        </p:nvSpPr>
        <p:spPr>
          <a:xfrm>
            <a:off x="7879080" y="1137920"/>
            <a:ext cx="574196" cy="523220"/>
          </a:xfrm>
          <a:prstGeom prst="rect">
            <a:avLst/>
          </a:prstGeom>
          <a:noFill/>
        </p:spPr>
        <p:txBody>
          <a:bodyPr wrap="none" rtlCol="0">
            <a:spAutoFit/>
          </a:bodyPr>
          <a:lstStyle/>
          <a:p>
            <a:r>
              <a:rPr lang="ru-RU" u="sng" dirty="0"/>
              <a:t>Стек</a:t>
            </a:r>
          </a:p>
          <a:p>
            <a:pPr algn="ctr"/>
            <a:r>
              <a:rPr lang="ru-RU" dirty="0"/>
              <a:t>-</a:t>
            </a:r>
          </a:p>
        </p:txBody>
      </p:sp>
      <p:sp>
        <p:nvSpPr>
          <p:cNvPr id="8" name="Oval 7">
            <a:extLst>
              <a:ext uri="{FF2B5EF4-FFF2-40B4-BE49-F238E27FC236}">
                <a16:creationId xmlns:a16="http://schemas.microsoft.com/office/drawing/2014/main" id="{EFA69BEF-00AA-44E1-A507-D57A2FBFB968}"/>
              </a:ext>
            </a:extLst>
          </p:cNvPr>
          <p:cNvSpPr/>
          <p:nvPr/>
        </p:nvSpPr>
        <p:spPr>
          <a:xfrm>
            <a:off x="1813560" y="5171440"/>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B4AD22FB-02B6-42F0-AC06-4E5D4A92C01F}"/>
              </a:ext>
            </a:extLst>
          </p:cNvPr>
          <p:cNvSpPr txBox="1"/>
          <p:nvPr/>
        </p:nvSpPr>
        <p:spPr>
          <a:xfrm>
            <a:off x="9404082" y="384798"/>
            <a:ext cx="2787943" cy="307777"/>
          </a:xfrm>
          <a:prstGeom prst="rect">
            <a:avLst/>
          </a:prstGeom>
          <a:noFill/>
        </p:spPr>
        <p:txBody>
          <a:bodyPr wrap="none" rtlCol="0">
            <a:spAutoFit/>
          </a:bodyPr>
          <a:lstStyle/>
          <a:p>
            <a:r>
              <a:rPr lang="en-US" dirty="0">
                <a:hlinkClick r:id="rId3"/>
              </a:rPr>
              <a:t>4_signals/11_setjmp_problem.c</a:t>
            </a:r>
            <a:endParaRPr lang="ru-RU" dirty="0"/>
          </a:p>
        </p:txBody>
      </p:sp>
    </p:spTree>
    <p:extLst>
      <p:ext uri="{BB962C8B-B14F-4D97-AF65-F5344CB8AC3E}">
        <p14:creationId xmlns:p14="http://schemas.microsoft.com/office/powerpoint/2010/main" val="1437706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3"/>
          <p:cNvSpPr txBox="1">
            <a:spLocks noGrp="1"/>
          </p:cNvSpPr>
          <p:nvPr>
            <p:ph type="body" idx="1"/>
          </p:nvPr>
        </p:nvSpPr>
        <p:spPr>
          <a:xfrm>
            <a:off x="5833450" y="1331025"/>
            <a:ext cx="4685100" cy="5406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task_struct</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files_struct</a:t>
            </a:r>
            <a:r>
              <a:rPr lang="ru-RU" sz="1650">
                <a:solidFill>
                  <a:srgbClr val="37474F"/>
                </a:solidFill>
                <a:latin typeface="Roboto Mono"/>
                <a:ea typeface="Roboto Mono"/>
                <a:cs typeface="Roboto Mono"/>
                <a:sym typeface="Roboto Mono"/>
              </a:rPr>
              <a:t> *files;</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files_struct</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fdtable</a:t>
            </a:r>
            <a:r>
              <a:rPr lang="ru-RU" sz="1650">
                <a:solidFill>
                  <a:srgbClr val="37474F"/>
                </a:solidFill>
                <a:latin typeface="Roboto Mono"/>
                <a:ea typeface="Roboto Mono"/>
                <a:cs typeface="Roboto Mono"/>
                <a:sym typeface="Roboto Mono"/>
              </a:rPr>
              <a:t>    *fdt;</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fdtable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max_fds;</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a:t>
            </a:r>
            <a:r>
              <a:rPr lang="ru-RU" sz="1650">
                <a:solidFill>
                  <a:srgbClr val="37474F"/>
                </a:solidFill>
                <a:latin typeface="Roboto Mono"/>
                <a:ea typeface="Roboto Mono"/>
                <a:cs typeface="Roboto Mono"/>
                <a:sym typeface="Roboto Mono"/>
              </a:rPr>
              <a:t>       **fd;</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path</a:t>
            </a:r>
            <a:r>
              <a:rPr lang="ru-RU" sz="1650">
                <a:solidFill>
                  <a:srgbClr val="37474F"/>
                </a:solidFill>
                <a:latin typeface="Roboto Mono"/>
                <a:ea typeface="Roboto Mono"/>
                <a:cs typeface="Roboto Mono"/>
                <a:sym typeface="Roboto Mono"/>
              </a:rPr>
              <a:t>       f_path;</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*f_inode;</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atomic_long_t     f_count;</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f_flags;</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fmode_t           f_mode;</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loff_t            f_pos;</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cred</a:t>
            </a:r>
            <a:r>
              <a:rPr lang="ru-RU" sz="1650">
                <a:solidFill>
                  <a:srgbClr val="37474F"/>
                </a:solidFill>
                <a:latin typeface="Roboto Mono"/>
                <a:ea typeface="Roboto Mono"/>
                <a:cs typeface="Roboto Mono"/>
                <a:sym typeface="Roboto Mono"/>
              </a:rPr>
              <a:t> *f_cred;</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marR="0" lvl="0" indent="0" algn="l" rtl="0">
              <a:lnSpc>
                <a:spcPct val="90000"/>
              </a:lnSpc>
              <a:spcBef>
                <a:spcPts val="0"/>
              </a:spcBef>
              <a:spcAft>
                <a:spcPts val="0"/>
              </a:spcAft>
              <a:buClr>
                <a:srgbClr val="323332"/>
              </a:buClr>
              <a:buSzPts val="2000"/>
              <a:buFont typeface="Arial"/>
              <a:buNone/>
            </a:pPr>
            <a:endParaRPr/>
          </a:p>
        </p:txBody>
      </p:sp>
      <p:sp>
        <p:nvSpPr>
          <p:cNvPr id="283" name="Google Shape;283;p2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Файловые дескрипторы</a:t>
            </a:r>
            <a:endParaRPr/>
          </a:p>
        </p:txBody>
      </p:sp>
      <p:sp>
        <p:nvSpPr>
          <p:cNvPr id="284" name="Google Shape;284;p2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a:t>
            </a:fld>
            <a:endParaRPr/>
          </a:p>
        </p:txBody>
      </p:sp>
      <p:sp>
        <p:nvSpPr>
          <p:cNvPr id="285" name="Google Shape;285;p23"/>
          <p:cNvSpPr txBox="1"/>
          <p:nvPr/>
        </p:nvSpPr>
        <p:spPr>
          <a:xfrm>
            <a:off x="1508800" y="1612425"/>
            <a:ext cx="3752400" cy="71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1800">
                <a:highlight>
                  <a:srgbClr val="FFFFFF"/>
                </a:highlight>
              </a:rPr>
              <a:t>Процесс хранит открытые файлы</a:t>
            </a:r>
            <a:endParaRPr sz="1800">
              <a:highlight>
                <a:srgbClr val="FFFFFF"/>
              </a:highlight>
            </a:endParaRPr>
          </a:p>
          <a:p>
            <a:pPr marL="0" lvl="0" indent="0" algn="l" rtl="0">
              <a:spcBef>
                <a:spcPts val="0"/>
              </a:spcBef>
              <a:spcAft>
                <a:spcPts val="0"/>
              </a:spcAft>
              <a:buNone/>
            </a:pPr>
            <a:endParaRPr/>
          </a:p>
        </p:txBody>
      </p:sp>
      <p:sp>
        <p:nvSpPr>
          <p:cNvPr id="286" name="Google Shape;286;p23"/>
          <p:cNvSpPr txBox="1"/>
          <p:nvPr/>
        </p:nvSpPr>
        <p:spPr>
          <a:xfrm>
            <a:off x="1508800" y="2677525"/>
            <a:ext cx="3752400" cy="71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1800">
                <a:highlight>
                  <a:srgbClr val="FFFFFF"/>
                </a:highlight>
              </a:rPr>
              <a:t>В таблице дескрипторов</a:t>
            </a:r>
            <a:endParaRPr sz="1800">
              <a:highlight>
                <a:srgbClr val="FFFFFF"/>
              </a:highlight>
            </a:endParaRPr>
          </a:p>
          <a:p>
            <a:pPr marL="0" lvl="0" indent="0" algn="l" rtl="0">
              <a:spcBef>
                <a:spcPts val="0"/>
              </a:spcBef>
              <a:spcAft>
                <a:spcPts val="0"/>
              </a:spcAft>
              <a:buNone/>
            </a:pPr>
            <a:endParaRPr/>
          </a:p>
        </p:txBody>
      </p:sp>
      <p:sp>
        <p:nvSpPr>
          <p:cNvPr id="287" name="Google Shape;287;p23"/>
          <p:cNvSpPr txBox="1"/>
          <p:nvPr/>
        </p:nvSpPr>
        <p:spPr>
          <a:xfrm>
            <a:off x="1508800" y="3936875"/>
            <a:ext cx="375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1800">
                <a:highlight>
                  <a:srgbClr val="FFFFFF"/>
                </a:highlight>
              </a:rPr>
              <a:t>Таблица - обычный массив</a:t>
            </a:r>
            <a:endParaRPr/>
          </a:p>
        </p:txBody>
      </p:sp>
      <p:sp>
        <p:nvSpPr>
          <p:cNvPr id="288" name="Google Shape;288;p23"/>
          <p:cNvSpPr txBox="1"/>
          <p:nvPr/>
        </p:nvSpPr>
        <p:spPr>
          <a:xfrm>
            <a:off x="1508800" y="4939125"/>
            <a:ext cx="3752400" cy="11820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ru-RU" sz="1800">
                <a:highlight>
                  <a:srgbClr val="FFFFFF"/>
                </a:highlight>
              </a:rPr>
              <a:t>Дескриптор в ядре - это структура. В user space - число. Индекс в массиве дескрипторов.</a:t>
            </a:r>
            <a:endParaRPr sz="1800">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(3/8)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50</a:t>
            </a:fld>
            <a:endParaRPr/>
          </a:p>
        </p:txBody>
      </p:sp>
      <p:sp>
        <p:nvSpPr>
          <p:cNvPr id="2" name="TextBox 1">
            <a:extLst>
              <a:ext uri="{FF2B5EF4-FFF2-40B4-BE49-F238E27FC236}">
                <a16:creationId xmlns:a16="http://schemas.microsoft.com/office/drawing/2014/main" id="{DF25C956-30CD-4F15-9868-9EA5E88A1FE0}"/>
              </a:ext>
            </a:extLst>
          </p:cNvPr>
          <p:cNvSpPr txBox="1"/>
          <p:nvPr/>
        </p:nvSpPr>
        <p:spPr>
          <a:xfrm>
            <a:off x="792480" y="1402080"/>
            <a:ext cx="4495141" cy="5339923"/>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volatile </a:t>
            </a:r>
            <a:r>
              <a:rPr lang="en-US" sz="1100" dirty="0" err="1">
                <a:latin typeface="Courier New" panose="02070309020205020404" pitchFamily="49" charset="0"/>
                <a:cs typeface="Courier New" panose="02070309020205020404" pitchFamily="49" charset="0"/>
              </a:rPr>
              <a:t>jmp_buf</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static volatile bool stop = false;</a:t>
            </a:r>
          </a:p>
          <a:p>
            <a:r>
              <a:rPr lang="en-US" sz="1100" dirty="0">
                <a:latin typeface="Courier New" panose="02070309020205020404" pitchFamily="49" charset="0"/>
                <a:cs typeface="Courier New" panose="02070309020205020404" pitchFamily="49" charset="0"/>
              </a:rPr>
              <a:t>static volatile int total = 0;</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a:latin typeface="Courier New" panose="02070309020205020404" pitchFamily="49" charset="0"/>
                <a:cs typeface="Courier New" panose="02070309020205020404" pitchFamily="49" charset="0"/>
              </a:rPr>
              <a:t>testf2(void)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setjmp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(++total &gt; 10)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("Bad exit\n");</a:t>
            </a:r>
          </a:p>
          <a:p>
            <a:r>
              <a:rPr lang="en-US" sz="1100" dirty="0">
                <a:latin typeface="Courier New" panose="02070309020205020404" pitchFamily="49" charset="0"/>
                <a:cs typeface="Courier New" panose="02070309020205020404" pitchFamily="49" charset="0"/>
              </a:rPr>
              <a:t>		exit(-1);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testf2();</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a:t>
            </a:r>
          </a:p>
          <a:p>
            <a:r>
              <a:rPr lang="en-US" sz="1100" dirty="0">
                <a:latin typeface="Courier New" panose="02070309020205020404" pitchFamily="49" charset="0"/>
                <a:cs typeface="Courier New" panose="02070309020205020404" pitchFamily="49" charset="0"/>
              </a:rPr>
              <a:t>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 stop) {</a:t>
            </a:r>
          </a:p>
          <a:p>
            <a:r>
              <a:rPr lang="en-US" sz="1100" dirty="0">
                <a:latin typeface="Courier New" panose="02070309020205020404" pitchFamily="49" charset="0"/>
                <a:cs typeface="Courier New" panose="02070309020205020404" pitchFamily="49" charset="0"/>
              </a:rPr>
              <a:t>		stop =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t>
            </a:r>
            <a:r>
              <a:rPr lang="ru-RU" sz="1100" dirty="0">
                <a:latin typeface="Courier New" panose="02070309020205020404" pitchFamily="49" charset="0"/>
                <a:cs typeface="Courier New" panose="02070309020205020404" pitchFamily="49" charset="0"/>
              </a:rPr>
              <a:t>А</a:t>
            </a:r>
            <a:r>
              <a:rPr lang="en-US" sz="1100" dirty="0" err="1">
                <a:latin typeface="Courier New" panose="02070309020205020404" pitchFamily="49" charset="0"/>
                <a:cs typeface="Courier New" panose="02070309020205020404" pitchFamily="49" charset="0"/>
              </a:rPr>
              <a:t>fter</a:t>
            </a:r>
            <a:r>
              <a:rPr lang="en-US" sz="1100" dirty="0">
                <a:latin typeface="Courier New" panose="02070309020205020404" pitchFamily="49" charset="0"/>
                <a:cs typeface="Courier New" panose="02070309020205020404" pitchFamily="49" charset="0"/>
              </a:rPr>
              <a:t> first call\n");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longjmp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BCAA687-026D-46C8-8534-72346D029A24}"/>
              </a:ext>
            </a:extLst>
          </p:cNvPr>
          <p:cNvSpPr txBox="1"/>
          <p:nvPr/>
        </p:nvSpPr>
        <p:spPr>
          <a:xfrm>
            <a:off x="7729199" y="1137920"/>
            <a:ext cx="1795684" cy="523220"/>
          </a:xfrm>
          <a:prstGeom prst="rect">
            <a:avLst/>
          </a:prstGeom>
          <a:noFill/>
        </p:spPr>
        <p:txBody>
          <a:bodyPr wrap="none" rtlCol="0">
            <a:spAutoFit/>
          </a:bodyPr>
          <a:lstStyle/>
          <a:p>
            <a:pPr algn="ctr"/>
            <a:r>
              <a:rPr lang="ru-RU" u="sng" dirty="0"/>
              <a:t>Стек</a:t>
            </a:r>
          </a:p>
          <a:p>
            <a:pPr algn="ct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ret_addr</a:t>
            </a:r>
            <a:r>
              <a:rPr lang="en-US" dirty="0">
                <a:latin typeface="Courier New" panose="02070309020205020404" pitchFamily="49" charset="0"/>
                <a:cs typeface="Courier New" panose="02070309020205020404" pitchFamily="49" charset="0"/>
              </a:rPr>
              <a:t> main&gt;</a:t>
            </a:r>
            <a:endParaRPr lang="ru-RU" dirty="0">
              <a:latin typeface="Courier New" panose="02070309020205020404" pitchFamily="49" charset="0"/>
              <a:cs typeface="Courier New" panose="02070309020205020404" pitchFamily="49" charset="0"/>
            </a:endParaRPr>
          </a:p>
        </p:txBody>
      </p:sp>
      <p:sp>
        <p:nvSpPr>
          <p:cNvPr id="8" name="Oval 7">
            <a:extLst>
              <a:ext uri="{FF2B5EF4-FFF2-40B4-BE49-F238E27FC236}">
                <a16:creationId xmlns:a16="http://schemas.microsoft.com/office/drawing/2014/main" id="{EFA69BEF-00AA-44E1-A507-D57A2FBFB968}"/>
              </a:ext>
            </a:extLst>
          </p:cNvPr>
          <p:cNvSpPr/>
          <p:nvPr/>
        </p:nvSpPr>
        <p:spPr>
          <a:xfrm>
            <a:off x="1793240" y="4106147"/>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E30FAF1C-54AB-4222-8D57-0BE56AC11EB1}"/>
              </a:ext>
            </a:extLst>
          </p:cNvPr>
          <p:cNvSpPr txBox="1"/>
          <p:nvPr/>
        </p:nvSpPr>
        <p:spPr>
          <a:xfrm>
            <a:off x="9404082" y="384798"/>
            <a:ext cx="2787943" cy="307777"/>
          </a:xfrm>
          <a:prstGeom prst="rect">
            <a:avLst/>
          </a:prstGeom>
          <a:noFill/>
        </p:spPr>
        <p:txBody>
          <a:bodyPr wrap="none" rtlCol="0">
            <a:spAutoFit/>
          </a:bodyPr>
          <a:lstStyle/>
          <a:p>
            <a:r>
              <a:rPr lang="en-US" dirty="0">
                <a:hlinkClick r:id="rId3"/>
              </a:rPr>
              <a:t>4_signals/11_setjmp_problem.c</a:t>
            </a:r>
            <a:endParaRPr lang="ru-RU" dirty="0"/>
          </a:p>
        </p:txBody>
      </p:sp>
    </p:spTree>
    <p:extLst>
      <p:ext uri="{BB962C8B-B14F-4D97-AF65-F5344CB8AC3E}">
        <p14:creationId xmlns:p14="http://schemas.microsoft.com/office/powerpoint/2010/main" val="817446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(3/8)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51</a:t>
            </a:fld>
            <a:endParaRPr/>
          </a:p>
        </p:txBody>
      </p:sp>
      <p:sp>
        <p:nvSpPr>
          <p:cNvPr id="2" name="TextBox 1">
            <a:extLst>
              <a:ext uri="{FF2B5EF4-FFF2-40B4-BE49-F238E27FC236}">
                <a16:creationId xmlns:a16="http://schemas.microsoft.com/office/drawing/2014/main" id="{DF25C956-30CD-4F15-9868-9EA5E88A1FE0}"/>
              </a:ext>
            </a:extLst>
          </p:cNvPr>
          <p:cNvSpPr txBox="1"/>
          <p:nvPr/>
        </p:nvSpPr>
        <p:spPr>
          <a:xfrm>
            <a:off x="792480" y="1402080"/>
            <a:ext cx="4495141" cy="5339923"/>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volatile </a:t>
            </a:r>
            <a:r>
              <a:rPr lang="en-US" sz="1100" dirty="0" err="1">
                <a:latin typeface="Courier New" panose="02070309020205020404" pitchFamily="49" charset="0"/>
                <a:cs typeface="Courier New" panose="02070309020205020404" pitchFamily="49" charset="0"/>
              </a:rPr>
              <a:t>jmp_buf</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static volatile bool stop = false;</a:t>
            </a:r>
          </a:p>
          <a:p>
            <a:r>
              <a:rPr lang="en-US" sz="1100" dirty="0">
                <a:latin typeface="Courier New" panose="02070309020205020404" pitchFamily="49" charset="0"/>
                <a:cs typeface="Courier New" panose="02070309020205020404" pitchFamily="49" charset="0"/>
              </a:rPr>
              <a:t>static volatile int total = 0;</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a:latin typeface="Courier New" panose="02070309020205020404" pitchFamily="49" charset="0"/>
                <a:cs typeface="Courier New" panose="02070309020205020404" pitchFamily="49" charset="0"/>
              </a:rPr>
              <a:t>testf2(void)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setjmp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(++total &gt; 10)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("Bad exit\n");</a:t>
            </a:r>
          </a:p>
          <a:p>
            <a:r>
              <a:rPr lang="en-US" sz="1100" dirty="0">
                <a:latin typeface="Courier New" panose="02070309020205020404" pitchFamily="49" charset="0"/>
                <a:cs typeface="Courier New" panose="02070309020205020404" pitchFamily="49" charset="0"/>
              </a:rPr>
              <a:t>		exit(-1);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testf2();</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a:t>
            </a:r>
          </a:p>
          <a:p>
            <a:r>
              <a:rPr lang="en-US" sz="1100" dirty="0">
                <a:latin typeface="Courier New" panose="02070309020205020404" pitchFamily="49" charset="0"/>
                <a:cs typeface="Courier New" panose="02070309020205020404" pitchFamily="49" charset="0"/>
              </a:rPr>
              <a:t>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 stop) {</a:t>
            </a:r>
          </a:p>
          <a:p>
            <a:r>
              <a:rPr lang="en-US" sz="1100" dirty="0">
                <a:latin typeface="Courier New" panose="02070309020205020404" pitchFamily="49" charset="0"/>
                <a:cs typeface="Courier New" panose="02070309020205020404" pitchFamily="49" charset="0"/>
              </a:rPr>
              <a:t>		stop =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t>
            </a:r>
            <a:r>
              <a:rPr lang="ru-RU" sz="1100" dirty="0">
                <a:latin typeface="Courier New" panose="02070309020205020404" pitchFamily="49" charset="0"/>
                <a:cs typeface="Courier New" panose="02070309020205020404" pitchFamily="49" charset="0"/>
              </a:rPr>
              <a:t>А</a:t>
            </a:r>
            <a:r>
              <a:rPr lang="en-US" sz="1100" dirty="0" err="1">
                <a:latin typeface="Courier New" panose="02070309020205020404" pitchFamily="49" charset="0"/>
                <a:cs typeface="Courier New" panose="02070309020205020404" pitchFamily="49" charset="0"/>
              </a:rPr>
              <a:t>fter</a:t>
            </a:r>
            <a:r>
              <a:rPr lang="en-US" sz="1100" dirty="0">
                <a:latin typeface="Courier New" panose="02070309020205020404" pitchFamily="49" charset="0"/>
                <a:cs typeface="Courier New" panose="02070309020205020404" pitchFamily="49" charset="0"/>
              </a:rPr>
              <a:t> first call\n");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longjmp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BCAA687-026D-46C8-8534-72346D029A24}"/>
              </a:ext>
            </a:extLst>
          </p:cNvPr>
          <p:cNvSpPr txBox="1"/>
          <p:nvPr/>
        </p:nvSpPr>
        <p:spPr>
          <a:xfrm>
            <a:off x="7675499" y="1137920"/>
            <a:ext cx="1903085" cy="738664"/>
          </a:xfrm>
          <a:prstGeom prst="rect">
            <a:avLst/>
          </a:prstGeom>
          <a:noFill/>
        </p:spPr>
        <p:txBody>
          <a:bodyPr wrap="none" rtlCol="0">
            <a:spAutoFit/>
          </a:bodyPr>
          <a:lstStyle/>
          <a:p>
            <a:pPr algn="ctr"/>
            <a:r>
              <a:rPr lang="ru-RU" u="sng" dirty="0"/>
              <a:t>Стек</a:t>
            </a:r>
          </a:p>
          <a:p>
            <a:pPr algn="ct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ret_addr</a:t>
            </a:r>
            <a:r>
              <a:rPr lang="en-US" dirty="0">
                <a:latin typeface="Courier New" panose="02070309020205020404" pitchFamily="49" charset="0"/>
                <a:cs typeface="Courier New" panose="02070309020205020404" pitchFamily="49" charset="0"/>
              </a:rPr>
              <a:t> main&gt;</a:t>
            </a:r>
          </a:p>
          <a:p>
            <a:pPr algn="ct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ret_addr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testf</a:t>
            </a:r>
            <a:r>
              <a:rPr lang="en-US" dirty="0">
                <a:latin typeface="Courier New" panose="02070309020205020404" pitchFamily="49" charset="0"/>
                <a:cs typeface="Courier New" panose="02070309020205020404" pitchFamily="49" charset="0"/>
              </a:rPr>
              <a:t>&gt;</a:t>
            </a:r>
            <a:endParaRPr lang="ru-RU" dirty="0">
              <a:latin typeface="Courier New" panose="02070309020205020404" pitchFamily="49" charset="0"/>
              <a:cs typeface="Courier New" panose="02070309020205020404" pitchFamily="49" charset="0"/>
            </a:endParaRPr>
          </a:p>
        </p:txBody>
      </p:sp>
      <p:sp>
        <p:nvSpPr>
          <p:cNvPr id="8" name="Oval 7">
            <a:extLst>
              <a:ext uri="{FF2B5EF4-FFF2-40B4-BE49-F238E27FC236}">
                <a16:creationId xmlns:a16="http://schemas.microsoft.com/office/drawing/2014/main" id="{EFA69BEF-00AA-44E1-A507-D57A2FBFB968}"/>
              </a:ext>
            </a:extLst>
          </p:cNvPr>
          <p:cNvSpPr/>
          <p:nvPr/>
        </p:nvSpPr>
        <p:spPr>
          <a:xfrm>
            <a:off x="1587458" y="2519680"/>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0D0A3323-21DB-4A9E-B08F-F39A00EF9710}"/>
              </a:ext>
            </a:extLst>
          </p:cNvPr>
          <p:cNvSpPr txBox="1"/>
          <p:nvPr/>
        </p:nvSpPr>
        <p:spPr>
          <a:xfrm>
            <a:off x="9404082" y="384798"/>
            <a:ext cx="2787943" cy="307777"/>
          </a:xfrm>
          <a:prstGeom prst="rect">
            <a:avLst/>
          </a:prstGeom>
          <a:noFill/>
        </p:spPr>
        <p:txBody>
          <a:bodyPr wrap="none" rtlCol="0">
            <a:spAutoFit/>
          </a:bodyPr>
          <a:lstStyle/>
          <a:p>
            <a:r>
              <a:rPr lang="en-US" dirty="0">
                <a:hlinkClick r:id="rId3"/>
              </a:rPr>
              <a:t>4_signals/11_setjmp_problem.c</a:t>
            </a:r>
            <a:endParaRPr lang="ru-RU" dirty="0"/>
          </a:p>
        </p:txBody>
      </p:sp>
    </p:spTree>
    <p:extLst>
      <p:ext uri="{BB962C8B-B14F-4D97-AF65-F5344CB8AC3E}">
        <p14:creationId xmlns:p14="http://schemas.microsoft.com/office/powerpoint/2010/main" val="1365990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(3/8)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52</a:t>
            </a:fld>
            <a:endParaRPr/>
          </a:p>
        </p:txBody>
      </p:sp>
      <p:sp>
        <p:nvSpPr>
          <p:cNvPr id="2" name="TextBox 1">
            <a:extLst>
              <a:ext uri="{FF2B5EF4-FFF2-40B4-BE49-F238E27FC236}">
                <a16:creationId xmlns:a16="http://schemas.microsoft.com/office/drawing/2014/main" id="{DF25C956-30CD-4F15-9868-9EA5E88A1FE0}"/>
              </a:ext>
            </a:extLst>
          </p:cNvPr>
          <p:cNvSpPr txBox="1"/>
          <p:nvPr/>
        </p:nvSpPr>
        <p:spPr>
          <a:xfrm>
            <a:off x="792480" y="1402080"/>
            <a:ext cx="4495141" cy="5339923"/>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volatile </a:t>
            </a:r>
            <a:r>
              <a:rPr lang="en-US" sz="1100" dirty="0" err="1">
                <a:latin typeface="Courier New" panose="02070309020205020404" pitchFamily="49" charset="0"/>
                <a:cs typeface="Courier New" panose="02070309020205020404" pitchFamily="49" charset="0"/>
              </a:rPr>
              <a:t>jmp_buf</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static volatile bool stop = false;</a:t>
            </a:r>
          </a:p>
          <a:p>
            <a:r>
              <a:rPr lang="en-US" sz="1100" dirty="0">
                <a:latin typeface="Courier New" panose="02070309020205020404" pitchFamily="49" charset="0"/>
                <a:cs typeface="Courier New" panose="02070309020205020404" pitchFamily="49" charset="0"/>
              </a:rPr>
              <a:t>static volatile int total = 0;</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a:latin typeface="Courier New" panose="02070309020205020404" pitchFamily="49" charset="0"/>
                <a:cs typeface="Courier New" panose="02070309020205020404" pitchFamily="49" charset="0"/>
              </a:rPr>
              <a:t>testf2(void)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setjmp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(++total &gt; 10)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("Bad exit\n");</a:t>
            </a:r>
          </a:p>
          <a:p>
            <a:r>
              <a:rPr lang="en-US" sz="1100" dirty="0">
                <a:latin typeface="Courier New" panose="02070309020205020404" pitchFamily="49" charset="0"/>
                <a:cs typeface="Courier New" panose="02070309020205020404" pitchFamily="49" charset="0"/>
              </a:rPr>
              <a:t>		exit(-1);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testf2();</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a:t>
            </a:r>
          </a:p>
          <a:p>
            <a:r>
              <a:rPr lang="en-US" sz="1100" dirty="0">
                <a:latin typeface="Courier New" panose="02070309020205020404" pitchFamily="49" charset="0"/>
                <a:cs typeface="Courier New" panose="02070309020205020404" pitchFamily="49" charset="0"/>
              </a:rPr>
              <a:t>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 stop) {</a:t>
            </a:r>
          </a:p>
          <a:p>
            <a:r>
              <a:rPr lang="en-US" sz="1100" dirty="0">
                <a:latin typeface="Courier New" panose="02070309020205020404" pitchFamily="49" charset="0"/>
                <a:cs typeface="Courier New" panose="02070309020205020404" pitchFamily="49" charset="0"/>
              </a:rPr>
              <a:t>		stop =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t>
            </a:r>
            <a:r>
              <a:rPr lang="ru-RU" sz="1100" dirty="0">
                <a:latin typeface="Courier New" panose="02070309020205020404" pitchFamily="49" charset="0"/>
                <a:cs typeface="Courier New" panose="02070309020205020404" pitchFamily="49" charset="0"/>
              </a:rPr>
              <a:t>А</a:t>
            </a:r>
            <a:r>
              <a:rPr lang="en-US" sz="1100" dirty="0" err="1">
                <a:latin typeface="Courier New" panose="02070309020205020404" pitchFamily="49" charset="0"/>
                <a:cs typeface="Courier New" panose="02070309020205020404" pitchFamily="49" charset="0"/>
              </a:rPr>
              <a:t>fter</a:t>
            </a:r>
            <a:r>
              <a:rPr lang="en-US" sz="1100" dirty="0">
                <a:latin typeface="Courier New" panose="02070309020205020404" pitchFamily="49" charset="0"/>
                <a:cs typeface="Courier New" panose="02070309020205020404" pitchFamily="49" charset="0"/>
              </a:rPr>
              <a:t> first call\n");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longjmp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BCAA687-026D-46C8-8534-72346D029A24}"/>
              </a:ext>
            </a:extLst>
          </p:cNvPr>
          <p:cNvSpPr txBox="1"/>
          <p:nvPr/>
        </p:nvSpPr>
        <p:spPr>
          <a:xfrm>
            <a:off x="7675499" y="1137920"/>
            <a:ext cx="1903085" cy="738664"/>
          </a:xfrm>
          <a:prstGeom prst="rect">
            <a:avLst/>
          </a:prstGeom>
          <a:noFill/>
        </p:spPr>
        <p:txBody>
          <a:bodyPr wrap="none" rtlCol="0">
            <a:spAutoFit/>
          </a:bodyPr>
          <a:lstStyle/>
          <a:p>
            <a:pPr algn="ctr"/>
            <a:r>
              <a:rPr lang="ru-RU" u="sng" dirty="0"/>
              <a:t>Стек</a:t>
            </a:r>
          </a:p>
          <a:p>
            <a:pPr algn="ct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ret_addr</a:t>
            </a:r>
            <a:r>
              <a:rPr lang="en-US" dirty="0">
                <a:latin typeface="Courier New" panose="02070309020205020404" pitchFamily="49" charset="0"/>
                <a:cs typeface="Courier New" panose="02070309020205020404" pitchFamily="49" charset="0"/>
              </a:rPr>
              <a:t> main&gt;</a:t>
            </a:r>
          </a:p>
          <a:p>
            <a:pPr algn="ct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ret_addr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testf</a:t>
            </a:r>
            <a:r>
              <a:rPr lang="en-US" dirty="0">
                <a:latin typeface="Courier New" panose="02070309020205020404" pitchFamily="49" charset="0"/>
                <a:cs typeface="Courier New" panose="02070309020205020404" pitchFamily="49" charset="0"/>
              </a:rPr>
              <a:t>&gt;</a:t>
            </a:r>
            <a:endParaRPr lang="ru-RU" dirty="0">
              <a:latin typeface="Courier New" panose="02070309020205020404" pitchFamily="49" charset="0"/>
              <a:cs typeface="Courier New" panose="02070309020205020404" pitchFamily="49" charset="0"/>
            </a:endParaRPr>
          </a:p>
        </p:txBody>
      </p:sp>
      <p:sp>
        <p:nvSpPr>
          <p:cNvPr id="8" name="Oval 7">
            <a:extLst>
              <a:ext uri="{FF2B5EF4-FFF2-40B4-BE49-F238E27FC236}">
                <a16:creationId xmlns:a16="http://schemas.microsoft.com/office/drawing/2014/main" id="{EFA69BEF-00AA-44E1-A507-D57A2FBFB968}"/>
              </a:ext>
            </a:extLst>
          </p:cNvPr>
          <p:cNvSpPr/>
          <p:nvPr/>
        </p:nvSpPr>
        <p:spPr>
          <a:xfrm>
            <a:off x="1635760" y="3415514"/>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0D0A3323-21DB-4A9E-B08F-F39A00EF9710}"/>
              </a:ext>
            </a:extLst>
          </p:cNvPr>
          <p:cNvSpPr txBox="1"/>
          <p:nvPr/>
        </p:nvSpPr>
        <p:spPr>
          <a:xfrm>
            <a:off x="9404082" y="384798"/>
            <a:ext cx="2787943" cy="307777"/>
          </a:xfrm>
          <a:prstGeom prst="rect">
            <a:avLst/>
          </a:prstGeom>
          <a:noFill/>
        </p:spPr>
        <p:txBody>
          <a:bodyPr wrap="none" rtlCol="0">
            <a:spAutoFit/>
          </a:bodyPr>
          <a:lstStyle/>
          <a:p>
            <a:r>
              <a:rPr lang="en-US" dirty="0">
                <a:hlinkClick r:id="rId3"/>
              </a:rPr>
              <a:t>4_signals/11_setjmp_problem.c</a:t>
            </a:r>
            <a:endParaRPr lang="ru-RU" dirty="0"/>
          </a:p>
        </p:txBody>
      </p:sp>
    </p:spTree>
    <p:extLst>
      <p:ext uri="{BB962C8B-B14F-4D97-AF65-F5344CB8AC3E}">
        <p14:creationId xmlns:p14="http://schemas.microsoft.com/office/powerpoint/2010/main" val="513009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(3/8)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53</a:t>
            </a:fld>
            <a:endParaRPr/>
          </a:p>
        </p:txBody>
      </p:sp>
      <p:sp>
        <p:nvSpPr>
          <p:cNvPr id="2" name="TextBox 1">
            <a:extLst>
              <a:ext uri="{FF2B5EF4-FFF2-40B4-BE49-F238E27FC236}">
                <a16:creationId xmlns:a16="http://schemas.microsoft.com/office/drawing/2014/main" id="{DF25C956-30CD-4F15-9868-9EA5E88A1FE0}"/>
              </a:ext>
            </a:extLst>
          </p:cNvPr>
          <p:cNvSpPr txBox="1"/>
          <p:nvPr/>
        </p:nvSpPr>
        <p:spPr>
          <a:xfrm>
            <a:off x="792480" y="1402080"/>
            <a:ext cx="4495141" cy="5339923"/>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volatile </a:t>
            </a:r>
            <a:r>
              <a:rPr lang="en-US" sz="1100" dirty="0" err="1">
                <a:latin typeface="Courier New" panose="02070309020205020404" pitchFamily="49" charset="0"/>
                <a:cs typeface="Courier New" panose="02070309020205020404" pitchFamily="49" charset="0"/>
              </a:rPr>
              <a:t>jmp_buf</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static volatile bool stop = false;</a:t>
            </a:r>
          </a:p>
          <a:p>
            <a:r>
              <a:rPr lang="en-US" sz="1100" dirty="0">
                <a:latin typeface="Courier New" panose="02070309020205020404" pitchFamily="49" charset="0"/>
                <a:cs typeface="Courier New" panose="02070309020205020404" pitchFamily="49" charset="0"/>
              </a:rPr>
              <a:t>static volatile int total = 0;</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a:latin typeface="Courier New" panose="02070309020205020404" pitchFamily="49" charset="0"/>
                <a:cs typeface="Courier New" panose="02070309020205020404" pitchFamily="49" charset="0"/>
              </a:rPr>
              <a:t>testf2(void)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setjmp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(++total &gt; 10)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("Bad exit\n");</a:t>
            </a:r>
          </a:p>
          <a:p>
            <a:r>
              <a:rPr lang="en-US" sz="1100" dirty="0">
                <a:latin typeface="Courier New" panose="02070309020205020404" pitchFamily="49" charset="0"/>
                <a:cs typeface="Courier New" panose="02070309020205020404" pitchFamily="49" charset="0"/>
              </a:rPr>
              <a:t>		exit(-1);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testf2();</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a:t>
            </a:r>
          </a:p>
          <a:p>
            <a:r>
              <a:rPr lang="en-US" sz="1100" dirty="0">
                <a:latin typeface="Courier New" panose="02070309020205020404" pitchFamily="49" charset="0"/>
                <a:cs typeface="Courier New" panose="02070309020205020404" pitchFamily="49" charset="0"/>
              </a:rPr>
              <a:t>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 stop) {</a:t>
            </a:r>
          </a:p>
          <a:p>
            <a:r>
              <a:rPr lang="en-US" sz="1100" dirty="0">
                <a:latin typeface="Courier New" panose="02070309020205020404" pitchFamily="49" charset="0"/>
                <a:cs typeface="Courier New" panose="02070309020205020404" pitchFamily="49" charset="0"/>
              </a:rPr>
              <a:t>		stop =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t>
            </a:r>
            <a:r>
              <a:rPr lang="ru-RU" sz="1100" dirty="0">
                <a:latin typeface="Courier New" panose="02070309020205020404" pitchFamily="49" charset="0"/>
                <a:cs typeface="Courier New" panose="02070309020205020404" pitchFamily="49" charset="0"/>
              </a:rPr>
              <a:t>А</a:t>
            </a:r>
            <a:r>
              <a:rPr lang="en-US" sz="1100" dirty="0" err="1">
                <a:latin typeface="Courier New" panose="02070309020205020404" pitchFamily="49" charset="0"/>
                <a:cs typeface="Courier New" panose="02070309020205020404" pitchFamily="49" charset="0"/>
              </a:rPr>
              <a:t>fter</a:t>
            </a:r>
            <a:r>
              <a:rPr lang="en-US" sz="1100" dirty="0">
                <a:latin typeface="Courier New" panose="02070309020205020404" pitchFamily="49" charset="0"/>
                <a:cs typeface="Courier New" panose="02070309020205020404" pitchFamily="49" charset="0"/>
              </a:rPr>
              <a:t> first call\n");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longjmp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BCAA687-026D-46C8-8534-72346D029A24}"/>
              </a:ext>
            </a:extLst>
          </p:cNvPr>
          <p:cNvSpPr txBox="1"/>
          <p:nvPr/>
        </p:nvSpPr>
        <p:spPr>
          <a:xfrm>
            <a:off x="7675499" y="1137920"/>
            <a:ext cx="1903085" cy="738664"/>
          </a:xfrm>
          <a:prstGeom prst="rect">
            <a:avLst/>
          </a:prstGeom>
          <a:noFill/>
        </p:spPr>
        <p:txBody>
          <a:bodyPr wrap="none" rtlCol="0">
            <a:spAutoFit/>
          </a:bodyPr>
          <a:lstStyle/>
          <a:p>
            <a:pPr algn="ctr"/>
            <a:r>
              <a:rPr lang="ru-RU" u="sng" dirty="0"/>
              <a:t>Стек</a:t>
            </a:r>
          </a:p>
          <a:p>
            <a:pPr algn="ct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ret_addr</a:t>
            </a:r>
            <a:r>
              <a:rPr lang="en-US" dirty="0">
                <a:latin typeface="Courier New" panose="02070309020205020404" pitchFamily="49" charset="0"/>
                <a:cs typeface="Courier New" panose="02070309020205020404" pitchFamily="49" charset="0"/>
              </a:rPr>
              <a:t> main&gt;</a:t>
            </a:r>
          </a:p>
          <a:p>
            <a:pPr algn="ctr"/>
            <a:r>
              <a:rPr lang="en-US" dirty="0">
                <a:solidFill>
                  <a:schemeClr val="bg1">
                    <a:lumMod val="75000"/>
                  </a:schemeClr>
                </a:solidFill>
                <a:latin typeface="Courier New" panose="02070309020205020404" pitchFamily="49" charset="0"/>
                <a:cs typeface="Courier New" panose="02070309020205020404" pitchFamily="49" charset="0"/>
              </a:rPr>
              <a:t>&lt;</a:t>
            </a:r>
            <a:r>
              <a:rPr lang="en-US" dirty="0" err="1">
                <a:solidFill>
                  <a:schemeClr val="bg1">
                    <a:lumMod val="75000"/>
                  </a:schemeClr>
                </a:solidFill>
                <a:latin typeface="Courier New" panose="02070309020205020404" pitchFamily="49" charset="0"/>
                <a:cs typeface="Courier New" panose="02070309020205020404" pitchFamily="49" charset="0"/>
              </a:rPr>
              <a:t>ret_addr</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err="1">
                <a:solidFill>
                  <a:schemeClr val="bg1">
                    <a:lumMod val="75000"/>
                  </a:schemeClr>
                </a:solidFill>
                <a:latin typeface="Courier New" panose="02070309020205020404" pitchFamily="49" charset="0"/>
                <a:cs typeface="Courier New" panose="02070309020205020404" pitchFamily="49" charset="0"/>
              </a:rPr>
              <a:t>testf</a:t>
            </a:r>
            <a:r>
              <a:rPr lang="en-US" dirty="0">
                <a:solidFill>
                  <a:schemeClr val="bg1">
                    <a:lumMod val="75000"/>
                  </a:schemeClr>
                </a:solidFill>
                <a:latin typeface="Courier New" panose="02070309020205020404" pitchFamily="49" charset="0"/>
                <a:cs typeface="Courier New" panose="02070309020205020404" pitchFamily="49" charset="0"/>
              </a:rPr>
              <a:t>&gt;</a:t>
            </a:r>
            <a:endParaRPr lang="ru-RU" dirty="0">
              <a:solidFill>
                <a:schemeClr val="bg1">
                  <a:lumMod val="75000"/>
                </a:schemeClr>
              </a:solidFill>
              <a:latin typeface="Courier New" panose="02070309020205020404" pitchFamily="49" charset="0"/>
              <a:cs typeface="Courier New" panose="02070309020205020404" pitchFamily="49" charset="0"/>
            </a:endParaRPr>
          </a:p>
        </p:txBody>
      </p:sp>
      <p:sp>
        <p:nvSpPr>
          <p:cNvPr id="8" name="Oval 7">
            <a:extLst>
              <a:ext uri="{FF2B5EF4-FFF2-40B4-BE49-F238E27FC236}">
                <a16:creationId xmlns:a16="http://schemas.microsoft.com/office/drawing/2014/main" id="{EFA69BEF-00AA-44E1-A507-D57A2FBFB968}"/>
              </a:ext>
            </a:extLst>
          </p:cNvPr>
          <p:cNvSpPr/>
          <p:nvPr/>
        </p:nvSpPr>
        <p:spPr>
          <a:xfrm>
            <a:off x="1737360" y="4395954"/>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0D0A3323-21DB-4A9E-B08F-F39A00EF9710}"/>
              </a:ext>
            </a:extLst>
          </p:cNvPr>
          <p:cNvSpPr txBox="1"/>
          <p:nvPr/>
        </p:nvSpPr>
        <p:spPr>
          <a:xfrm>
            <a:off x="9404082" y="384798"/>
            <a:ext cx="2787943" cy="307777"/>
          </a:xfrm>
          <a:prstGeom prst="rect">
            <a:avLst/>
          </a:prstGeom>
          <a:noFill/>
        </p:spPr>
        <p:txBody>
          <a:bodyPr wrap="none" rtlCol="0">
            <a:spAutoFit/>
          </a:bodyPr>
          <a:lstStyle/>
          <a:p>
            <a:r>
              <a:rPr lang="en-US" dirty="0">
                <a:hlinkClick r:id="rId3"/>
              </a:rPr>
              <a:t>4_signals/11_setjmp_problem.c</a:t>
            </a:r>
            <a:endParaRPr lang="ru-RU" dirty="0"/>
          </a:p>
        </p:txBody>
      </p:sp>
    </p:spTree>
    <p:extLst>
      <p:ext uri="{BB962C8B-B14F-4D97-AF65-F5344CB8AC3E}">
        <p14:creationId xmlns:p14="http://schemas.microsoft.com/office/powerpoint/2010/main" val="1072143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(3/8)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54</a:t>
            </a:fld>
            <a:endParaRPr/>
          </a:p>
        </p:txBody>
      </p:sp>
      <p:sp>
        <p:nvSpPr>
          <p:cNvPr id="2" name="TextBox 1">
            <a:extLst>
              <a:ext uri="{FF2B5EF4-FFF2-40B4-BE49-F238E27FC236}">
                <a16:creationId xmlns:a16="http://schemas.microsoft.com/office/drawing/2014/main" id="{DF25C956-30CD-4F15-9868-9EA5E88A1FE0}"/>
              </a:ext>
            </a:extLst>
          </p:cNvPr>
          <p:cNvSpPr txBox="1"/>
          <p:nvPr/>
        </p:nvSpPr>
        <p:spPr>
          <a:xfrm>
            <a:off x="792480" y="1402080"/>
            <a:ext cx="4495141" cy="5339923"/>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volatile </a:t>
            </a:r>
            <a:r>
              <a:rPr lang="en-US" sz="1100" dirty="0" err="1">
                <a:latin typeface="Courier New" panose="02070309020205020404" pitchFamily="49" charset="0"/>
                <a:cs typeface="Courier New" panose="02070309020205020404" pitchFamily="49" charset="0"/>
              </a:rPr>
              <a:t>jmp_buf</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static volatile bool stop = false;</a:t>
            </a:r>
          </a:p>
          <a:p>
            <a:r>
              <a:rPr lang="en-US" sz="1100" dirty="0">
                <a:latin typeface="Courier New" panose="02070309020205020404" pitchFamily="49" charset="0"/>
                <a:cs typeface="Courier New" panose="02070309020205020404" pitchFamily="49" charset="0"/>
              </a:rPr>
              <a:t>static volatile int total = 0;</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a:latin typeface="Courier New" panose="02070309020205020404" pitchFamily="49" charset="0"/>
                <a:cs typeface="Courier New" panose="02070309020205020404" pitchFamily="49" charset="0"/>
              </a:rPr>
              <a:t>testf2(void)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setjmp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(++total &gt; 10)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("Bad exit\n");</a:t>
            </a:r>
          </a:p>
          <a:p>
            <a:r>
              <a:rPr lang="en-US" sz="1100" dirty="0">
                <a:latin typeface="Courier New" panose="02070309020205020404" pitchFamily="49" charset="0"/>
                <a:cs typeface="Courier New" panose="02070309020205020404" pitchFamily="49" charset="0"/>
              </a:rPr>
              <a:t>		exit(-1);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testf2();</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a:t>
            </a:r>
          </a:p>
          <a:p>
            <a:r>
              <a:rPr lang="en-US" sz="1100" dirty="0">
                <a:latin typeface="Courier New" panose="02070309020205020404" pitchFamily="49" charset="0"/>
                <a:cs typeface="Courier New" panose="02070309020205020404" pitchFamily="49" charset="0"/>
              </a:rPr>
              <a:t>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 stop) {</a:t>
            </a:r>
          </a:p>
          <a:p>
            <a:r>
              <a:rPr lang="en-US" sz="1100" dirty="0">
                <a:latin typeface="Courier New" panose="02070309020205020404" pitchFamily="49" charset="0"/>
                <a:cs typeface="Courier New" panose="02070309020205020404" pitchFamily="49" charset="0"/>
              </a:rPr>
              <a:t>		stop =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t>
            </a:r>
            <a:r>
              <a:rPr lang="ru-RU" sz="1100" dirty="0">
                <a:latin typeface="Courier New" panose="02070309020205020404" pitchFamily="49" charset="0"/>
                <a:cs typeface="Courier New" panose="02070309020205020404" pitchFamily="49" charset="0"/>
              </a:rPr>
              <a:t>А</a:t>
            </a:r>
            <a:r>
              <a:rPr lang="en-US" sz="1100" dirty="0" err="1">
                <a:latin typeface="Courier New" panose="02070309020205020404" pitchFamily="49" charset="0"/>
                <a:cs typeface="Courier New" panose="02070309020205020404" pitchFamily="49" charset="0"/>
              </a:rPr>
              <a:t>fter</a:t>
            </a:r>
            <a:r>
              <a:rPr lang="en-US" sz="1100" dirty="0">
                <a:latin typeface="Courier New" panose="02070309020205020404" pitchFamily="49" charset="0"/>
                <a:cs typeface="Courier New" panose="02070309020205020404" pitchFamily="49" charset="0"/>
              </a:rPr>
              <a:t> first call\n");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longjmp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BCAA687-026D-46C8-8534-72346D029A24}"/>
              </a:ext>
            </a:extLst>
          </p:cNvPr>
          <p:cNvSpPr txBox="1"/>
          <p:nvPr/>
        </p:nvSpPr>
        <p:spPr>
          <a:xfrm>
            <a:off x="7675499" y="1137920"/>
            <a:ext cx="1903085" cy="738664"/>
          </a:xfrm>
          <a:prstGeom prst="rect">
            <a:avLst/>
          </a:prstGeom>
          <a:noFill/>
        </p:spPr>
        <p:txBody>
          <a:bodyPr wrap="none" rtlCol="0">
            <a:spAutoFit/>
          </a:bodyPr>
          <a:lstStyle/>
          <a:p>
            <a:pPr algn="ctr"/>
            <a:r>
              <a:rPr lang="ru-RU" u="sng" dirty="0"/>
              <a:t>Стек</a:t>
            </a:r>
          </a:p>
          <a:p>
            <a:pPr algn="ctr"/>
            <a:r>
              <a:rPr lang="en-US" dirty="0">
                <a:solidFill>
                  <a:schemeClr val="bg1">
                    <a:lumMod val="75000"/>
                  </a:schemeClr>
                </a:solidFill>
                <a:latin typeface="Courier New" panose="02070309020205020404" pitchFamily="49" charset="0"/>
                <a:cs typeface="Courier New" panose="02070309020205020404" pitchFamily="49" charset="0"/>
              </a:rPr>
              <a:t>&lt;</a:t>
            </a:r>
            <a:r>
              <a:rPr lang="en-US" dirty="0" err="1">
                <a:solidFill>
                  <a:schemeClr val="bg1">
                    <a:lumMod val="75000"/>
                  </a:schemeClr>
                </a:solidFill>
                <a:latin typeface="Courier New" panose="02070309020205020404" pitchFamily="49" charset="0"/>
                <a:cs typeface="Courier New" panose="02070309020205020404" pitchFamily="49" charset="0"/>
              </a:rPr>
              <a:t>ret_addr</a:t>
            </a:r>
            <a:r>
              <a:rPr lang="en-US" dirty="0">
                <a:solidFill>
                  <a:schemeClr val="bg1">
                    <a:lumMod val="75000"/>
                  </a:schemeClr>
                </a:solidFill>
                <a:latin typeface="Courier New" panose="02070309020205020404" pitchFamily="49" charset="0"/>
                <a:cs typeface="Courier New" panose="02070309020205020404" pitchFamily="49" charset="0"/>
              </a:rPr>
              <a:t> main&gt;</a:t>
            </a:r>
          </a:p>
          <a:p>
            <a:pPr algn="ctr"/>
            <a:r>
              <a:rPr lang="en-US" dirty="0">
                <a:solidFill>
                  <a:schemeClr val="bg1">
                    <a:lumMod val="75000"/>
                  </a:schemeClr>
                </a:solidFill>
                <a:latin typeface="Courier New" panose="02070309020205020404" pitchFamily="49" charset="0"/>
                <a:cs typeface="Courier New" panose="02070309020205020404" pitchFamily="49" charset="0"/>
              </a:rPr>
              <a:t>&lt;</a:t>
            </a:r>
            <a:r>
              <a:rPr lang="en-US" dirty="0" err="1">
                <a:solidFill>
                  <a:schemeClr val="bg1">
                    <a:lumMod val="75000"/>
                  </a:schemeClr>
                </a:solidFill>
                <a:latin typeface="Courier New" panose="02070309020205020404" pitchFamily="49" charset="0"/>
                <a:cs typeface="Courier New" panose="02070309020205020404" pitchFamily="49" charset="0"/>
              </a:rPr>
              <a:t>ret_addr</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err="1">
                <a:solidFill>
                  <a:schemeClr val="bg1">
                    <a:lumMod val="75000"/>
                  </a:schemeClr>
                </a:solidFill>
                <a:latin typeface="Courier New" panose="02070309020205020404" pitchFamily="49" charset="0"/>
                <a:cs typeface="Courier New" panose="02070309020205020404" pitchFamily="49" charset="0"/>
              </a:rPr>
              <a:t>testf</a:t>
            </a:r>
            <a:r>
              <a:rPr lang="en-US" dirty="0">
                <a:solidFill>
                  <a:schemeClr val="bg1">
                    <a:lumMod val="75000"/>
                  </a:schemeClr>
                </a:solidFill>
                <a:latin typeface="Courier New" panose="02070309020205020404" pitchFamily="49" charset="0"/>
                <a:cs typeface="Courier New" panose="02070309020205020404" pitchFamily="49" charset="0"/>
              </a:rPr>
              <a:t>&gt;</a:t>
            </a:r>
            <a:endParaRPr lang="ru-RU" dirty="0">
              <a:solidFill>
                <a:schemeClr val="bg1">
                  <a:lumMod val="75000"/>
                </a:schemeClr>
              </a:solidFill>
              <a:latin typeface="Courier New" panose="02070309020205020404" pitchFamily="49" charset="0"/>
              <a:cs typeface="Courier New" panose="02070309020205020404" pitchFamily="49" charset="0"/>
            </a:endParaRPr>
          </a:p>
        </p:txBody>
      </p:sp>
      <p:sp>
        <p:nvSpPr>
          <p:cNvPr id="8" name="Oval 7">
            <a:extLst>
              <a:ext uri="{FF2B5EF4-FFF2-40B4-BE49-F238E27FC236}">
                <a16:creationId xmlns:a16="http://schemas.microsoft.com/office/drawing/2014/main" id="{EFA69BEF-00AA-44E1-A507-D57A2FBFB968}"/>
              </a:ext>
            </a:extLst>
          </p:cNvPr>
          <p:cNvSpPr/>
          <p:nvPr/>
        </p:nvSpPr>
        <p:spPr>
          <a:xfrm>
            <a:off x="1587458" y="5406697"/>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0D0A3323-21DB-4A9E-B08F-F39A00EF9710}"/>
              </a:ext>
            </a:extLst>
          </p:cNvPr>
          <p:cNvSpPr txBox="1"/>
          <p:nvPr/>
        </p:nvSpPr>
        <p:spPr>
          <a:xfrm>
            <a:off x="9404082" y="384798"/>
            <a:ext cx="2787943" cy="307777"/>
          </a:xfrm>
          <a:prstGeom prst="rect">
            <a:avLst/>
          </a:prstGeom>
          <a:noFill/>
        </p:spPr>
        <p:txBody>
          <a:bodyPr wrap="none" rtlCol="0">
            <a:spAutoFit/>
          </a:bodyPr>
          <a:lstStyle/>
          <a:p>
            <a:r>
              <a:rPr lang="en-US" dirty="0">
                <a:hlinkClick r:id="rId3"/>
              </a:rPr>
              <a:t>4_signals/11_setjmp_problem.c</a:t>
            </a:r>
            <a:endParaRPr lang="ru-RU" dirty="0"/>
          </a:p>
        </p:txBody>
      </p:sp>
    </p:spTree>
    <p:extLst>
      <p:ext uri="{BB962C8B-B14F-4D97-AF65-F5344CB8AC3E}">
        <p14:creationId xmlns:p14="http://schemas.microsoft.com/office/powerpoint/2010/main" val="2990108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(3/8)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55</a:t>
            </a:fld>
            <a:endParaRPr/>
          </a:p>
        </p:txBody>
      </p:sp>
      <p:sp>
        <p:nvSpPr>
          <p:cNvPr id="2" name="TextBox 1">
            <a:extLst>
              <a:ext uri="{FF2B5EF4-FFF2-40B4-BE49-F238E27FC236}">
                <a16:creationId xmlns:a16="http://schemas.microsoft.com/office/drawing/2014/main" id="{DF25C956-30CD-4F15-9868-9EA5E88A1FE0}"/>
              </a:ext>
            </a:extLst>
          </p:cNvPr>
          <p:cNvSpPr txBox="1"/>
          <p:nvPr/>
        </p:nvSpPr>
        <p:spPr>
          <a:xfrm>
            <a:off x="792480" y="1402080"/>
            <a:ext cx="4495141" cy="5339923"/>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volatile </a:t>
            </a:r>
            <a:r>
              <a:rPr lang="en-US" sz="1100" dirty="0" err="1">
                <a:latin typeface="Courier New" panose="02070309020205020404" pitchFamily="49" charset="0"/>
                <a:cs typeface="Courier New" panose="02070309020205020404" pitchFamily="49" charset="0"/>
              </a:rPr>
              <a:t>jmp_buf</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static volatile bool stop = false;</a:t>
            </a:r>
          </a:p>
          <a:p>
            <a:r>
              <a:rPr lang="en-US" sz="1100" dirty="0">
                <a:latin typeface="Courier New" panose="02070309020205020404" pitchFamily="49" charset="0"/>
                <a:cs typeface="Courier New" panose="02070309020205020404" pitchFamily="49" charset="0"/>
              </a:rPr>
              <a:t>static volatile int total = 0;</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a:latin typeface="Courier New" panose="02070309020205020404" pitchFamily="49" charset="0"/>
                <a:cs typeface="Courier New" panose="02070309020205020404" pitchFamily="49" charset="0"/>
              </a:rPr>
              <a:t>testf2(void)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setjmp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(++total &gt; 10)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("Bad exit\n");</a:t>
            </a:r>
          </a:p>
          <a:p>
            <a:r>
              <a:rPr lang="en-US" sz="1100" dirty="0">
                <a:latin typeface="Courier New" panose="02070309020205020404" pitchFamily="49" charset="0"/>
                <a:cs typeface="Courier New" panose="02070309020205020404" pitchFamily="49" charset="0"/>
              </a:rPr>
              <a:t>		exit(-1);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testf2();</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a:t>
            </a:r>
          </a:p>
          <a:p>
            <a:r>
              <a:rPr lang="en-US" sz="1100" dirty="0">
                <a:latin typeface="Courier New" panose="02070309020205020404" pitchFamily="49" charset="0"/>
                <a:cs typeface="Courier New" panose="02070309020205020404" pitchFamily="49" charset="0"/>
              </a:rPr>
              <a:t>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 stop) {</a:t>
            </a:r>
          </a:p>
          <a:p>
            <a:r>
              <a:rPr lang="en-US" sz="1100" dirty="0">
                <a:latin typeface="Courier New" panose="02070309020205020404" pitchFamily="49" charset="0"/>
                <a:cs typeface="Courier New" panose="02070309020205020404" pitchFamily="49" charset="0"/>
              </a:rPr>
              <a:t>		stop =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t>
            </a:r>
            <a:r>
              <a:rPr lang="ru-RU" sz="1100" dirty="0">
                <a:latin typeface="Courier New" panose="02070309020205020404" pitchFamily="49" charset="0"/>
                <a:cs typeface="Courier New" panose="02070309020205020404" pitchFamily="49" charset="0"/>
              </a:rPr>
              <a:t>А</a:t>
            </a:r>
            <a:r>
              <a:rPr lang="en-US" sz="1100" dirty="0" err="1">
                <a:latin typeface="Courier New" panose="02070309020205020404" pitchFamily="49" charset="0"/>
                <a:cs typeface="Courier New" panose="02070309020205020404" pitchFamily="49" charset="0"/>
              </a:rPr>
              <a:t>fter</a:t>
            </a:r>
            <a:r>
              <a:rPr lang="en-US" sz="1100" dirty="0">
                <a:latin typeface="Courier New" panose="02070309020205020404" pitchFamily="49" charset="0"/>
                <a:cs typeface="Courier New" panose="02070309020205020404" pitchFamily="49" charset="0"/>
              </a:rPr>
              <a:t> first call\n");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longjmp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BCAA687-026D-46C8-8534-72346D029A24}"/>
              </a:ext>
            </a:extLst>
          </p:cNvPr>
          <p:cNvSpPr txBox="1"/>
          <p:nvPr/>
        </p:nvSpPr>
        <p:spPr>
          <a:xfrm>
            <a:off x="7675499" y="1137920"/>
            <a:ext cx="1903085" cy="738664"/>
          </a:xfrm>
          <a:prstGeom prst="rect">
            <a:avLst/>
          </a:prstGeom>
          <a:noFill/>
        </p:spPr>
        <p:txBody>
          <a:bodyPr wrap="none" rtlCol="0">
            <a:spAutoFit/>
          </a:bodyPr>
          <a:lstStyle/>
          <a:p>
            <a:pPr algn="ctr"/>
            <a:r>
              <a:rPr lang="ru-RU" u="sng" dirty="0"/>
              <a:t>Стек</a:t>
            </a:r>
          </a:p>
          <a:p>
            <a:pPr algn="ctr"/>
            <a:r>
              <a:rPr lang="en-US" dirty="0">
                <a:solidFill>
                  <a:schemeClr val="bg1">
                    <a:lumMod val="75000"/>
                  </a:schemeClr>
                </a:solidFill>
                <a:latin typeface="Courier New" panose="02070309020205020404" pitchFamily="49" charset="0"/>
                <a:cs typeface="Courier New" panose="02070309020205020404" pitchFamily="49" charset="0"/>
              </a:rPr>
              <a:t>&lt;</a:t>
            </a:r>
            <a:r>
              <a:rPr lang="en-US" dirty="0" err="1">
                <a:solidFill>
                  <a:schemeClr val="bg1">
                    <a:lumMod val="75000"/>
                  </a:schemeClr>
                </a:solidFill>
                <a:latin typeface="Courier New" panose="02070309020205020404" pitchFamily="49" charset="0"/>
                <a:cs typeface="Courier New" panose="02070309020205020404" pitchFamily="49" charset="0"/>
              </a:rPr>
              <a:t>ret_addr</a:t>
            </a:r>
            <a:r>
              <a:rPr lang="en-US" dirty="0">
                <a:solidFill>
                  <a:schemeClr val="bg1">
                    <a:lumMod val="75000"/>
                  </a:schemeClr>
                </a:solidFill>
                <a:latin typeface="Courier New" panose="02070309020205020404" pitchFamily="49" charset="0"/>
                <a:cs typeface="Courier New" panose="02070309020205020404" pitchFamily="49" charset="0"/>
              </a:rPr>
              <a:t> main&gt;</a:t>
            </a:r>
          </a:p>
          <a:p>
            <a:pPr algn="ctr"/>
            <a:r>
              <a:rPr lang="en-US" dirty="0">
                <a:solidFill>
                  <a:schemeClr val="bg1">
                    <a:lumMod val="75000"/>
                  </a:schemeClr>
                </a:solidFill>
                <a:latin typeface="Courier New" panose="02070309020205020404" pitchFamily="49" charset="0"/>
                <a:cs typeface="Courier New" panose="02070309020205020404" pitchFamily="49" charset="0"/>
              </a:rPr>
              <a:t>&lt;</a:t>
            </a:r>
            <a:r>
              <a:rPr lang="en-US" dirty="0" err="1">
                <a:solidFill>
                  <a:schemeClr val="bg1">
                    <a:lumMod val="75000"/>
                  </a:schemeClr>
                </a:solidFill>
                <a:latin typeface="Courier New" panose="02070309020205020404" pitchFamily="49" charset="0"/>
                <a:cs typeface="Courier New" panose="02070309020205020404" pitchFamily="49" charset="0"/>
              </a:rPr>
              <a:t>ret_addr</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err="1">
                <a:solidFill>
                  <a:schemeClr val="bg1">
                    <a:lumMod val="75000"/>
                  </a:schemeClr>
                </a:solidFill>
                <a:latin typeface="Courier New" panose="02070309020205020404" pitchFamily="49" charset="0"/>
                <a:cs typeface="Courier New" panose="02070309020205020404" pitchFamily="49" charset="0"/>
              </a:rPr>
              <a:t>testf</a:t>
            </a:r>
            <a:r>
              <a:rPr lang="en-US" dirty="0">
                <a:solidFill>
                  <a:schemeClr val="bg1">
                    <a:lumMod val="75000"/>
                  </a:schemeClr>
                </a:solidFill>
                <a:latin typeface="Courier New" panose="02070309020205020404" pitchFamily="49" charset="0"/>
                <a:cs typeface="Courier New" panose="02070309020205020404" pitchFamily="49" charset="0"/>
              </a:rPr>
              <a:t>&gt;</a:t>
            </a:r>
            <a:endParaRPr lang="ru-RU" dirty="0">
              <a:solidFill>
                <a:schemeClr val="bg1">
                  <a:lumMod val="75000"/>
                </a:schemeClr>
              </a:solidFill>
              <a:latin typeface="Courier New" panose="02070309020205020404" pitchFamily="49" charset="0"/>
              <a:cs typeface="Courier New" panose="02070309020205020404" pitchFamily="49" charset="0"/>
            </a:endParaRPr>
          </a:p>
        </p:txBody>
      </p:sp>
      <p:sp>
        <p:nvSpPr>
          <p:cNvPr id="8" name="Oval 7">
            <a:extLst>
              <a:ext uri="{FF2B5EF4-FFF2-40B4-BE49-F238E27FC236}">
                <a16:creationId xmlns:a16="http://schemas.microsoft.com/office/drawing/2014/main" id="{EFA69BEF-00AA-44E1-A507-D57A2FBFB968}"/>
              </a:ext>
            </a:extLst>
          </p:cNvPr>
          <p:cNvSpPr/>
          <p:nvPr/>
        </p:nvSpPr>
        <p:spPr>
          <a:xfrm>
            <a:off x="2542498" y="5923879"/>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0D0A3323-21DB-4A9E-B08F-F39A00EF9710}"/>
              </a:ext>
            </a:extLst>
          </p:cNvPr>
          <p:cNvSpPr txBox="1"/>
          <p:nvPr/>
        </p:nvSpPr>
        <p:spPr>
          <a:xfrm>
            <a:off x="9404082" y="384798"/>
            <a:ext cx="2787943" cy="307777"/>
          </a:xfrm>
          <a:prstGeom prst="rect">
            <a:avLst/>
          </a:prstGeom>
          <a:noFill/>
        </p:spPr>
        <p:txBody>
          <a:bodyPr wrap="none" rtlCol="0">
            <a:spAutoFit/>
          </a:bodyPr>
          <a:lstStyle/>
          <a:p>
            <a:r>
              <a:rPr lang="en-US" dirty="0">
                <a:hlinkClick r:id="rId3"/>
              </a:rPr>
              <a:t>4_signals/11_setjmp_problem.c</a:t>
            </a:r>
            <a:endParaRPr lang="ru-RU" dirty="0"/>
          </a:p>
        </p:txBody>
      </p:sp>
    </p:spTree>
    <p:extLst>
      <p:ext uri="{BB962C8B-B14F-4D97-AF65-F5344CB8AC3E}">
        <p14:creationId xmlns:p14="http://schemas.microsoft.com/office/powerpoint/2010/main" val="648972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(3/8)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56</a:t>
            </a:fld>
            <a:endParaRPr/>
          </a:p>
        </p:txBody>
      </p:sp>
      <p:sp>
        <p:nvSpPr>
          <p:cNvPr id="2" name="TextBox 1">
            <a:extLst>
              <a:ext uri="{FF2B5EF4-FFF2-40B4-BE49-F238E27FC236}">
                <a16:creationId xmlns:a16="http://schemas.microsoft.com/office/drawing/2014/main" id="{DF25C956-30CD-4F15-9868-9EA5E88A1FE0}"/>
              </a:ext>
            </a:extLst>
          </p:cNvPr>
          <p:cNvSpPr txBox="1"/>
          <p:nvPr/>
        </p:nvSpPr>
        <p:spPr>
          <a:xfrm>
            <a:off x="792480" y="1402080"/>
            <a:ext cx="4495141" cy="5339923"/>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volatile </a:t>
            </a:r>
            <a:r>
              <a:rPr lang="en-US" sz="1100" dirty="0" err="1">
                <a:latin typeface="Courier New" panose="02070309020205020404" pitchFamily="49" charset="0"/>
                <a:cs typeface="Courier New" panose="02070309020205020404" pitchFamily="49" charset="0"/>
              </a:rPr>
              <a:t>jmp_buf</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static volatile bool stop = false;</a:t>
            </a:r>
          </a:p>
          <a:p>
            <a:r>
              <a:rPr lang="en-US" sz="1100" dirty="0">
                <a:latin typeface="Courier New" panose="02070309020205020404" pitchFamily="49" charset="0"/>
                <a:cs typeface="Courier New" panose="02070309020205020404" pitchFamily="49" charset="0"/>
              </a:rPr>
              <a:t>static volatile int total = 0;</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a:latin typeface="Courier New" panose="02070309020205020404" pitchFamily="49" charset="0"/>
                <a:cs typeface="Courier New" panose="02070309020205020404" pitchFamily="49" charset="0"/>
              </a:rPr>
              <a:t>testf2(void)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setjmp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(++total &gt; 10)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("Bad exit\n");</a:t>
            </a:r>
          </a:p>
          <a:p>
            <a:r>
              <a:rPr lang="en-US" sz="1100" dirty="0">
                <a:latin typeface="Courier New" panose="02070309020205020404" pitchFamily="49" charset="0"/>
                <a:cs typeface="Courier New" panose="02070309020205020404" pitchFamily="49" charset="0"/>
              </a:rPr>
              <a:t>		exit(-1);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testf2();</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a:t>
            </a:r>
          </a:p>
          <a:p>
            <a:r>
              <a:rPr lang="en-US" sz="1100" dirty="0">
                <a:latin typeface="Courier New" panose="02070309020205020404" pitchFamily="49" charset="0"/>
                <a:cs typeface="Courier New" panose="02070309020205020404" pitchFamily="49" charset="0"/>
              </a:rPr>
              <a:t>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 stop) {</a:t>
            </a:r>
          </a:p>
          <a:p>
            <a:r>
              <a:rPr lang="en-US" sz="1100" dirty="0">
                <a:latin typeface="Courier New" panose="02070309020205020404" pitchFamily="49" charset="0"/>
                <a:cs typeface="Courier New" panose="02070309020205020404" pitchFamily="49" charset="0"/>
              </a:rPr>
              <a:t>		stop =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t>
            </a:r>
            <a:r>
              <a:rPr lang="ru-RU" sz="1100" dirty="0">
                <a:latin typeface="Courier New" panose="02070309020205020404" pitchFamily="49" charset="0"/>
                <a:cs typeface="Courier New" panose="02070309020205020404" pitchFamily="49" charset="0"/>
              </a:rPr>
              <a:t>А</a:t>
            </a:r>
            <a:r>
              <a:rPr lang="en-US" sz="1100" dirty="0" err="1">
                <a:latin typeface="Courier New" panose="02070309020205020404" pitchFamily="49" charset="0"/>
                <a:cs typeface="Courier New" panose="02070309020205020404" pitchFamily="49" charset="0"/>
              </a:rPr>
              <a:t>fter</a:t>
            </a:r>
            <a:r>
              <a:rPr lang="en-US" sz="1100" dirty="0">
                <a:latin typeface="Courier New" panose="02070309020205020404" pitchFamily="49" charset="0"/>
                <a:cs typeface="Courier New" panose="02070309020205020404" pitchFamily="49" charset="0"/>
              </a:rPr>
              <a:t> first call\n");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longjmp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BCAA687-026D-46C8-8534-72346D029A24}"/>
              </a:ext>
            </a:extLst>
          </p:cNvPr>
          <p:cNvSpPr txBox="1"/>
          <p:nvPr/>
        </p:nvSpPr>
        <p:spPr>
          <a:xfrm>
            <a:off x="7675499" y="1137920"/>
            <a:ext cx="1903085" cy="738664"/>
          </a:xfrm>
          <a:prstGeom prst="rect">
            <a:avLst/>
          </a:prstGeom>
          <a:noFill/>
        </p:spPr>
        <p:txBody>
          <a:bodyPr wrap="none" rtlCol="0">
            <a:spAutoFit/>
          </a:bodyPr>
          <a:lstStyle/>
          <a:p>
            <a:pPr algn="ctr"/>
            <a:r>
              <a:rPr lang="ru-RU" u="sng" dirty="0"/>
              <a:t>Стек</a:t>
            </a:r>
          </a:p>
          <a:p>
            <a:pPr algn="ctr"/>
            <a:r>
              <a:rPr lang="en-US" dirty="0">
                <a:solidFill>
                  <a:schemeClr val="bg1">
                    <a:lumMod val="75000"/>
                  </a:schemeClr>
                </a:solidFill>
                <a:latin typeface="Courier New" panose="02070309020205020404" pitchFamily="49" charset="0"/>
                <a:cs typeface="Courier New" panose="02070309020205020404" pitchFamily="49" charset="0"/>
              </a:rPr>
              <a:t>&lt;</a:t>
            </a:r>
            <a:r>
              <a:rPr lang="en-US" dirty="0" err="1">
                <a:solidFill>
                  <a:schemeClr val="bg1">
                    <a:lumMod val="75000"/>
                  </a:schemeClr>
                </a:solidFill>
                <a:latin typeface="Courier New" panose="02070309020205020404" pitchFamily="49" charset="0"/>
                <a:cs typeface="Courier New" panose="02070309020205020404" pitchFamily="49" charset="0"/>
              </a:rPr>
              <a:t>ret_addr</a:t>
            </a:r>
            <a:r>
              <a:rPr lang="en-US" dirty="0">
                <a:solidFill>
                  <a:schemeClr val="bg1">
                    <a:lumMod val="75000"/>
                  </a:schemeClr>
                </a:solidFill>
                <a:latin typeface="Courier New" panose="02070309020205020404" pitchFamily="49" charset="0"/>
                <a:cs typeface="Courier New" panose="02070309020205020404" pitchFamily="49" charset="0"/>
              </a:rPr>
              <a:t> main&gt;</a:t>
            </a:r>
          </a:p>
          <a:p>
            <a:pPr algn="ctr"/>
            <a:r>
              <a:rPr lang="en-US" dirty="0">
                <a:solidFill>
                  <a:schemeClr val="bg1">
                    <a:lumMod val="75000"/>
                  </a:schemeClr>
                </a:solidFill>
                <a:latin typeface="Courier New" panose="02070309020205020404" pitchFamily="49" charset="0"/>
                <a:cs typeface="Courier New" panose="02070309020205020404" pitchFamily="49" charset="0"/>
              </a:rPr>
              <a:t>&lt;</a:t>
            </a:r>
            <a:r>
              <a:rPr lang="en-US" dirty="0" err="1">
                <a:solidFill>
                  <a:schemeClr val="bg1">
                    <a:lumMod val="75000"/>
                  </a:schemeClr>
                </a:solidFill>
                <a:latin typeface="Courier New" panose="02070309020205020404" pitchFamily="49" charset="0"/>
                <a:cs typeface="Courier New" panose="02070309020205020404" pitchFamily="49" charset="0"/>
              </a:rPr>
              <a:t>ret_addr</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err="1">
                <a:solidFill>
                  <a:schemeClr val="bg1">
                    <a:lumMod val="75000"/>
                  </a:schemeClr>
                </a:solidFill>
                <a:latin typeface="Courier New" panose="02070309020205020404" pitchFamily="49" charset="0"/>
                <a:cs typeface="Courier New" panose="02070309020205020404" pitchFamily="49" charset="0"/>
              </a:rPr>
              <a:t>testf</a:t>
            </a:r>
            <a:r>
              <a:rPr lang="en-US" dirty="0">
                <a:solidFill>
                  <a:schemeClr val="bg1">
                    <a:lumMod val="75000"/>
                  </a:schemeClr>
                </a:solidFill>
                <a:latin typeface="Courier New" panose="02070309020205020404" pitchFamily="49" charset="0"/>
                <a:cs typeface="Courier New" panose="02070309020205020404" pitchFamily="49" charset="0"/>
              </a:rPr>
              <a:t>&gt;</a:t>
            </a:r>
            <a:endParaRPr lang="ru-RU" dirty="0">
              <a:solidFill>
                <a:schemeClr val="bg1">
                  <a:lumMod val="75000"/>
                </a:schemeClr>
              </a:solidFill>
              <a:latin typeface="Courier New" panose="02070309020205020404" pitchFamily="49" charset="0"/>
              <a:cs typeface="Courier New" panose="02070309020205020404" pitchFamily="49" charset="0"/>
            </a:endParaRPr>
          </a:p>
        </p:txBody>
      </p:sp>
      <p:sp>
        <p:nvSpPr>
          <p:cNvPr id="8" name="Oval 7">
            <a:extLst>
              <a:ext uri="{FF2B5EF4-FFF2-40B4-BE49-F238E27FC236}">
                <a16:creationId xmlns:a16="http://schemas.microsoft.com/office/drawing/2014/main" id="{EFA69BEF-00AA-44E1-A507-D57A2FBFB968}"/>
              </a:ext>
            </a:extLst>
          </p:cNvPr>
          <p:cNvSpPr/>
          <p:nvPr/>
        </p:nvSpPr>
        <p:spPr>
          <a:xfrm>
            <a:off x="1587458" y="2723479"/>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0D0A3323-21DB-4A9E-B08F-F39A00EF9710}"/>
              </a:ext>
            </a:extLst>
          </p:cNvPr>
          <p:cNvSpPr txBox="1"/>
          <p:nvPr/>
        </p:nvSpPr>
        <p:spPr>
          <a:xfrm>
            <a:off x="9404082" y="384798"/>
            <a:ext cx="2787943" cy="307777"/>
          </a:xfrm>
          <a:prstGeom prst="rect">
            <a:avLst/>
          </a:prstGeom>
          <a:noFill/>
        </p:spPr>
        <p:txBody>
          <a:bodyPr wrap="none" rtlCol="0">
            <a:spAutoFit/>
          </a:bodyPr>
          <a:lstStyle/>
          <a:p>
            <a:r>
              <a:rPr lang="en-US" dirty="0">
                <a:hlinkClick r:id="rId3"/>
              </a:rPr>
              <a:t>4_signals/11_setjmp_problem.c</a:t>
            </a:r>
            <a:endParaRPr lang="ru-RU" dirty="0"/>
          </a:p>
        </p:txBody>
      </p:sp>
    </p:spTree>
    <p:extLst>
      <p:ext uri="{BB962C8B-B14F-4D97-AF65-F5344CB8AC3E}">
        <p14:creationId xmlns:p14="http://schemas.microsoft.com/office/powerpoint/2010/main" val="15845981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(3/8)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57</a:t>
            </a:fld>
            <a:endParaRPr/>
          </a:p>
        </p:txBody>
      </p:sp>
      <p:sp>
        <p:nvSpPr>
          <p:cNvPr id="2" name="TextBox 1">
            <a:extLst>
              <a:ext uri="{FF2B5EF4-FFF2-40B4-BE49-F238E27FC236}">
                <a16:creationId xmlns:a16="http://schemas.microsoft.com/office/drawing/2014/main" id="{DF25C956-30CD-4F15-9868-9EA5E88A1FE0}"/>
              </a:ext>
            </a:extLst>
          </p:cNvPr>
          <p:cNvSpPr txBox="1"/>
          <p:nvPr/>
        </p:nvSpPr>
        <p:spPr>
          <a:xfrm>
            <a:off x="792480" y="1402080"/>
            <a:ext cx="4495141" cy="5339923"/>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static volatile </a:t>
            </a:r>
            <a:r>
              <a:rPr lang="en-US" sz="1100" dirty="0" err="1">
                <a:latin typeface="Courier New" panose="02070309020205020404" pitchFamily="49" charset="0"/>
                <a:cs typeface="Courier New" panose="02070309020205020404" pitchFamily="49" charset="0"/>
              </a:rPr>
              <a:t>jmp_buf</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static volatile bool stop = false;</a:t>
            </a:r>
          </a:p>
          <a:p>
            <a:r>
              <a:rPr lang="en-US" sz="1100" dirty="0">
                <a:latin typeface="Courier New" panose="02070309020205020404" pitchFamily="49" charset="0"/>
                <a:cs typeface="Courier New" panose="02070309020205020404" pitchFamily="49" charset="0"/>
              </a:rPr>
              <a:t>static volatile int total = 0;</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a:latin typeface="Courier New" panose="02070309020205020404" pitchFamily="49" charset="0"/>
                <a:cs typeface="Courier New" panose="02070309020205020404" pitchFamily="49" charset="0"/>
              </a:rPr>
              <a:t>testf2(void)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setjmp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(++total &gt; 10)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("Bad exit\n");</a:t>
            </a:r>
          </a:p>
          <a:p>
            <a:r>
              <a:rPr lang="en-US" sz="1100" dirty="0">
                <a:latin typeface="Courier New" panose="02070309020205020404" pitchFamily="49" charset="0"/>
                <a:cs typeface="Courier New" panose="02070309020205020404" pitchFamily="49" charset="0"/>
              </a:rPr>
              <a:t>		exit(-1);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testf2();</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a:t>
            </a:r>
          </a:p>
          <a:p>
            <a:r>
              <a:rPr lang="en-US" sz="1100" dirty="0">
                <a:latin typeface="Courier New" panose="02070309020205020404" pitchFamily="49" charset="0"/>
                <a:cs typeface="Courier New" panose="02070309020205020404" pitchFamily="49" charset="0"/>
              </a:rPr>
              <a:t>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testf</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 stop) {</a:t>
            </a:r>
          </a:p>
          <a:p>
            <a:r>
              <a:rPr lang="en-US" sz="1100" dirty="0">
                <a:latin typeface="Courier New" panose="02070309020205020404" pitchFamily="49" charset="0"/>
                <a:cs typeface="Courier New" panose="02070309020205020404" pitchFamily="49" charset="0"/>
              </a:rPr>
              <a:t>		stop =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a:t>
            </a:r>
            <a:r>
              <a:rPr lang="ru-RU" sz="1100" dirty="0">
                <a:latin typeface="Courier New" panose="02070309020205020404" pitchFamily="49" charset="0"/>
                <a:cs typeface="Courier New" panose="02070309020205020404" pitchFamily="49" charset="0"/>
              </a:rPr>
              <a:t>А</a:t>
            </a:r>
            <a:r>
              <a:rPr lang="en-US" sz="1100" dirty="0" err="1">
                <a:latin typeface="Courier New" panose="02070309020205020404" pitchFamily="49" charset="0"/>
                <a:cs typeface="Courier New" panose="02070309020205020404" pitchFamily="49" charset="0"/>
              </a:rPr>
              <a:t>fter</a:t>
            </a:r>
            <a:r>
              <a:rPr lang="en-US" sz="1100" dirty="0">
                <a:latin typeface="Courier New" panose="02070309020205020404" pitchFamily="49" charset="0"/>
                <a:cs typeface="Courier New" panose="02070309020205020404" pitchFamily="49" charset="0"/>
              </a:rPr>
              <a:t> first call\n");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longjmp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buf</a:t>
            </a:r>
            <a:r>
              <a:rPr lang="en-US" sz="1100" dirty="0">
                <a:latin typeface="Courier New" panose="02070309020205020404" pitchFamily="49" charset="0"/>
                <a:cs typeface="Courier New" panose="02070309020205020404" pitchFamily="49" charset="0"/>
              </a:rPr>
              <a:t>, 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endParaRPr lang="ru-RU" sz="11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BCAA687-026D-46C8-8534-72346D029A24}"/>
              </a:ext>
            </a:extLst>
          </p:cNvPr>
          <p:cNvSpPr txBox="1"/>
          <p:nvPr/>
        </p:nvSpPr>
        <p:spPr>
          <a:xfrm>
            <a:off x="7675499" y="1137920"/>
            <a:ext cx="1903085" cy="738664"/>
          </a:xfrm>
          <a:prstGeom prst="rect">
            <a:avLst/>
          </a:prstGeom>
          <a:noFill/>
        </p:spPr>
        <p:txBody>
          <a:bodyPr wrap="none" rtlCol="0">
            <a:spAutoFit/>
          </a:bodyPr>
          <a:lstStyle/>
          <a:p>
            <a:pPr algn="ctr"/>
            <a:r>
              <a:rPr lang="ru-RU" u="sng" dirty="0"/>
              <a:t>Стек</a:t>
            </a:r>
          </a:p>
          <a:p>
            <a:pPr algn="ctr"/>
            <a:r>
              <a:rPr lang="en-US" dirty="0">
                <a:solidFill>
                  <a:schemeClr val="bg1">
                    <a:lumMod val="75000"/>
                  </a:schemeClr>
                </a:solidFill>
                <a:latin typeface="Courier New" panose="02070309020205020404" pitchFamily="49" charset="0"/>
                <a:cs typeface="Courier New" panose="02070309020205020404" pitchFamily="49" charset="0"/>
              </a:rPr>
              <a:t>&lt;</a:t>
            </a:r>
            <a:r>
              <a:rPr lang="en-US" dirty="0" err="1">
                <a:solidFill>
                  <a:schemeClr val="bg1">
                    <a:lumMod val="75000"/>
                  </a:schemeClr>
                </a:solidFill>
                <a:latin typeface="Courier New" panose="02070309020205020404" pitchFamily="49" charset="0"/>
                <a:cs typeface="Courier New" panose="02070309020205020404" pitchFamily="49" charset="0"/>
              </a:rPr>
              <a:t>ret_addr</a:t>
            </a:r>
            <a:r>
              <a:rPr lang="en-US" dirty="0">
                <a:solidFill>
                  <a:schemeClr val="bg1">
                    <a:lumMod val="75000"/>
                  </a:schemeClr>
                </a:solidFill>
                <a:latin typeface="Courier New" panose="02070309020205020404" pitchFamily="49" charset="0"/>
                <a:cs typeface="Courier New" panose="02070309020205020404" pitchFamily="49" charset="0"/>
              </a:rPr>
              <a:t> main&gt;</a:t>
            </a:r>
          </a:p>
          <a:p>
            <a:pPr algn="ctr"/>
            <a:r>
              <a:rPr lang="en-US" dirty="0">
                <a:solidFill>
                  <a:schemeClr val="bg1">
                    <a:lumMod val="75000"/>
                  </a:schemeClr>
                </a:solidFill>
                <a:latin typeface="Courier New" panose="02070309020205020404" pitchFamily="49" charset="0"/>
                <a:cs typeface="Courier New" panose="02070309020205020404" pitchFamily="49" charset="0"/>
              </a:rPr>
              <a:t>&lt;</a:t>
            </a:r>
            <a:r>
              <a:rPr lang="en-US" dirty="0" err="1">
                <a:solidFill>
                  <a:schemeClr val="bg1">
                    <a:lumMod val="75000"/>
                  </a:schemeClr>
                </a:solidFill>
                <a:latin typeface="Courier New" panose="02070309020205020404" pitchFamily="49" charset="0"/>
                <a:cs typeface="Courier New" panose="02070309020205020404" pitchFamily="49" charset="0"/>
              </a:rPr>
              <a:t>ret_addr</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err="1">
                <a:solidFill>
                  <a:schemeClr val="bg1">
                    <a:lumMod val="75000"/>
                  </a:schemeClr>
                </a:solidFill>
                <a:latin typeface="Courier New" panose="02070309020205020404" pitchFamily="49" charset="0"/>
                <a:cs typeface="Courier New" panose="02070309020205020404" pitchFamily="49" charset="0"/>
              </a:rPr>
              <a:t>testf</a:t>
            </a:r>
            <a:r>
              <a:rPr lang="en-US" dirty="0">
                <a:solidFill>
                  <a:schemeClr val="bg1">
                    <a:lumMod val="75000"/>
                  </a:schemeClr>
                </a:solidFill>
                <a:latin typeface="Courier New" panose="02070309020205020404" pitchFamily="49" charset="0"/>
                <a:cs typeface="Courier New" panose="02070309020205020404" pitchFamily="49" charset="0"/>
              </a:rPr>
              <a:t>&gt;</a:t>
            </a:r>
            <a:endParaRPr lang="ru-RU" dirty="0">
              <a:solidFill>
                <a:schemeClr val="bg1">
                  <a:lumMod val="75000"/>
                </a:schemeClr>
              </a:solidFill>
              <a:latin typeface="Courier New" panose="02070309020205020404" pitchFamily="49" charset="0"/>
              <a:cs typeface="Courier New" panose="02070309020205020404" pitchFamily="49" charset="0"/>
            </a:endParaRPr>
          </a:p>
        </p:txBody>
      </p:sp>
      <p:sp>
        <p:nvSpPr>
          <p:cNvPr id="8" name="Oval 7">
            <a:extLst>
              <a:ext uri="{FF2B5EF4-FFF2-40B4-BE49-F238E27FC236}">
                <a16:creationId xmlns:a16="http://schemas.microsoft.com/office/drawing/2014/main" id="{EFA69BEF-00AA-44E1-A507-D57A2FBFB968}"/>
              </a:ext>
            </a:extLst>
          </p:cNvPr>
          <p:cNvSpPr/>
          <p:nvPr/>
        </p:nvSpPr>
        <p:spPr>
          <a:xfrm>
            <a:off x="1587458" y="3357880"/>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0D0A3323-21DB-4A9E-B08F-F39A00EF9710}"/>
              </a:ext>
            </a:extLst>
          </p:cNvPr>
          <p:cNvSpPr txBox="1"/>
          <p:nvPr/>
        </p:nvSpPr>
        <p:spPr>
          <a:xfrm>
            <a:off x="9404082" y="384798"/>
            <a:ext cx="2787943" cy="307777"/>
          </a:xfrm>
          <a:prstGeom prst="rect">
            <a:avLst/>
          </a:prstGeom>
          <a:noFill/>
        </p:spPr>
        <p:txBody>
          <a:bodyPr wrap="none" rtlCol="0">
            <a:spAutoFit/>
          </a:bodyPr>
          <a:lstStyle/>
          <a:p>
            <a:r>
              <a:rPr lang="en-US" dirty="0">
                <a:hlinkClick r:id="rId3"/>
              </a:rPr>
              <a:t>4_signals/11_setjmp_problem.c</a:t>
            </a:r>
            <a:endParaRPr lang="ru-RU" dirty="0"/>
          </a:p>
        </p:txBody>
      </p:sp>
      <p:sp>
        <p:nvSpPr>
          <p:cNvPr id="6" name="TextBox 5">
            <a:extLst>
              <a:ext uri="{FF2B5EF4-FFF2-40B4-BE49-F238E27FC236}">
                <a16:creationId xmlns:a16="http://schemas.microsoft.com/office/drawing/2014/main" id="{EC92E5CA-AF4B-4F19-AB69-1957503595B7}"/>
              </a:ext>
            </a:extLst>
          </p:cNvPr>
          <p:cNvSpPr txBox="1"/>
          <p:nvPr/>
        </p:nvSpPr>
        <p:spPr>
          <a:xfrm>
            <a:off x="7736840" y="3357880"/>
            <a:ext cx="2736647" cy="523220"/>
          </a:xfrm>
          <a:prstGeom prst="rect">
            <a:avLst/>
          </a:prstGeom>
          <a:noFill/>
        </p:spPr>
        <p:txBody>
          <a:bodyPr wrap="none" rtlCol="0">
            <a:spAutoFit/>
          </a:bodyPr>
          <a:lstStyle/>
          <a:p>
            <a:pPr algn="ctr"/>
            <a:r>
              <a:rPr lang="ru-RU" b="1" dirty="0"/>
              <a:t>Ошибка!</a:t>
            </a:r>
            <a:br>
              <a:rPr lang="en-US" b="1" dirty="0"/>
            </a:br>
            <a:r>
              <a:rPr lang="ru-RU" dirty="0"/>
              <a:t>На стеке нет адреса возврата!</a:t>
            </a:r>
          </a:p>
        </p:txBody>
      </p:sp>
    </p:spTree>
    <p:extLst>
      <p:ext uri="{BB962C8B-B14F-4D97-AF65-F5344CB8AC3E}">
        <p14:creationId xmlns:p14="http://schemas.microsoft.com/office/powerpoint/2010/main" val="1379465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(4/8)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58</a:t>
            </a:fld>
            <a:endParaRPr/>
          </a:p>
        </p:txBody>
      </p:sp>
      <p:sp>
        <p:nvSpPr>
          <p:cNvPr id="2" name="TextBox 1">
            <a:extLst>
              <a:ext uri="{FF2B5EF4-FFF2-40B4-BE49-F238E27FC236}">
                <a16:creationId xmlns:a16="http://schemas.microsoft.com/office/drawing/2014/main" id="{E3FC1AC7-6398-4DF2-A7D8-935FCA2BE182}"/>
              </a:ext>
            </a:extLst>
          </p:cNvPr>
          <p:cNvSpPr txBox="1"/>
          <p:nvPr/>
        </p:nvSpPr>
        <p:spPr>
          <a:xfrm>
            <a:off x="2852243" y="2128520"/>
            <a:ext cx="5986945" cy="1631216"/>
          </a:xfrm>
          <a:prstGeom prst="rect">
            <a:avLst/>
          </a:prstGeom>
          <a:noFill/>
        </p:spPr>
        <p:txBody>
          <a:bodyPr wrap="square" rtlCol="0">
            <a:spAutoFit/>
          </a:bodyPr>
          <a:lstStyle/>
          <a:p>
            <a:pPr algn="ctr"/>
            <a:r>
              <a:rPr lang="ru-RU" sz="2000" dirty="0"/>
              <a:t>Возможное решение - никогда не делать </a:t>
            </a:r>
            <a:r>
              <a:rPr lang="ru-RU" sz="2000" dirty="0" err="1"/>
              <a:t>return</a:t>
            </a:r>
            <a:r>
              <a:rPr lang="ru-RU" sz="2000" dirty="0"/>
              <a:t>.</a:t>
            </a:r>
            <a:endParaRPr lang="en-US" sz="2000" dirty="0"/>
          </a:p>
          <a:p>
            <a:pPr algn="ctr"/>
            <a:r>
              <a:rPr lang="ru-RU" sz="2000" dirty="0"/>
              <a:t>Все адреса возврата сохранять самому в стек </a:t>
            </a:r>
            <a:r>
              <a:rPr lang="ru-RU" sz="2000" dirty="0" err="1"/>
              <a:t>jmp_buf</a:t>
            </a:r>
            <a:r>
              <a:rPr lang="ru-RU" sz="2000" dirty="0"/>
              <a:t> объектов.</a:t>
            </a:r>
            <a:endParaRPr lang="en-US" sz="2000" dirty="0"/>
          </a:p>
          <a:p>
            <a:pPr algn="ctr"/>
            <a:r>
              <a:rPr lang="ru-RU" sz="2000" dirty="0"/>
              <a:t>Это делает </a:t>
            </a:r>
            <a:r>
              <a:rPr lang="ru-RU" sz="2000" dirty="0" err="1"/>
              <a:t>coro_jmp.h</a:t>
            </a:r>
            <a:r>
              <a:rPr lang="ru-RU" sz="2000" dirty="0"/>
              <a:t> библиотека из первого ДЗ.</a:t>
            </a:r>
          </a:p>
        </p:txBody>
      </p:sp>
      <p:sp>
        <p:nvSpPr>
          <p:cNvPr id="5" name="TextBox 4">
            <a:extLst>
              <a:ext uri="{FF2B5EF4-FFF2-40B4-BE49-F238E27FC236}">
                <a16:creationId xmlns:a16="http://schemas.microsoft.com/office/drawing/2014/main" id="{53BBA5F5-CE86-415B-A280-BB2B4AC1AE9E}"/>
              </a:ext>
            </a:extLst>
          </p:cNvPr>
          <p:cNvSpPr txBox="1"/>
          <p:nvPr/>
        </p:nvSpPr>
        <p:spPr>
          <a:xfrm>
            <a:off x="873760" y="4577080"/>
            <a:ext cx="5384807" cy="1569660"/>
          </a:xfrm>
          <a:prstGeom prst="rect">
            <a:avLst/>
          </a:prstGeom>
          <a:noFill/>
        </p:spPr>
        <p:txBody>
          <a:bodyPr wrap="none" rtlCol="0">
            <a:spAutoFit/>
          </a:bodyPr>
          <a:lstStyle/>
          <a:p>
            <a:pPr fontAlgn="base"/>
            <a:r>
              <a:rPr lang="ru-RU" sz="1600" dirty="0"/>
              <a:t>Минусы:</a:t>
            </a:r>
          </a:p>
          <a:p>
            <a:pPr marL="285750" indent="-285750" fontAlgn="base">
              <a:buFont typeface="Arial" panose="020B0604020202020204" pitchFamily="34" charset="0"/>
              <a:buChar char="•"/>
            </a:pPr>
            <a:r>
              <a:rPr lang="ru-RU" sz="1600" dirty="0"/>
              <a:t>Дополнительная память на много </a:t>
            </a:r>
            <a:r>
              <a:rPr lang="ru-RU" sz="1600" dirty="0" err="1"/>
              <a:t>jmp_buf</a:t>
            </a:r>
            <a:endParaRPr lang="ru-RU" sz="1600" dirty="0"/>
          </a:p>
          <a:p>
            <a:pPr marL="285750" indent="-285750" fontAlgn="base">
              <a:buFont typeface="Arial" panose="020B0604020202020204" pitchFamily="34" charset="0"/>
              <a:buChar char="•"/>
            </a:pPr>
            <a:r>
              <a:rPr lang="ru-RU" sz="1600" dirty="0"/>
              <a:t>В С++ не будут зваться деструкторы</a:t>
            </a:r>
          </a:p>
          <a:p>
            <a:pPr marL="285750" indent="-285750" fontAlgn="base">
              <a:buFont typeface="Arial" panose="020B0604020202020204" pitchFamily="34" charset="0"/>
              <a:buChar char="•"/>
            </a:pPr>
            <a:r>
              <a:rPr lang="ru-RU" sz="1600" dirty="0"/>
              <a:t>Невозможно использовать локальные переменные</a:t>
            </a:r>
          </a:p>
          <a:p>
            <a:pPr marL="285750" indent="-285750" fontAlgn="base">
              <a:buFont typeface="Arial" panose="020B0604020202020204" pitchFamily="34" charset="0"/>
              <a:buChar char="•"/>
            </a:pPr>
            <a:r>
              <a:rPr lang="ru-RU" sz="1600" dirty="0"/>
              <a:t>Легко ошибиться</a:t>
            </a:r>
          </a:p>
          <a:p>
            <a:endParaRPr lang="ru-RU" sz="1600" dirty="0"/>
          </a:p>
        </p:txBody>
      </p:sp>
    </p:spTree>
    <p:extLst>
      <p:ext uri="{BB962C8B-B14F-4D97-AF65-F5344CB8AC3E}">
        <p14:creationId xmlns:p14="http://schemas.microsoft.com/office/powerpoint/2010/main" val="247549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(5/8)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59</a:t>
            </a:fld>
            <a:endParaRPr dirty="0"/>
          </a:p>
        </p:txBody>
      </p:sp>
      <p:sp>
        <p:nvSpPr>
          <p:cNvPr id="2" name="TextBox 1">
            <a:extLst>
              <a:ext uri="{FF2B5EF4-FFF2-40B4-BE49-F238E27FC236}">
                <a16:creationId xmlns:a16="http://schemas.microsoft.com/office/drawing/2014/main" id="{F0CBF0C7-D342-496B-B393-C46FFDFEDE32}"/>
              </a:ext>
            </a:extLst>
          </p:cNvPr>
          <p:cNvSpPr txBox="1"/>
          <p:nvPr/>
        </p:nvSpPr>
        <p:spPr>
          <a:xfrm>
            <a:off x="889000" y="1674674"/>
            <a:ext cx="6856364" cy="1754326"/>
          </a:xfrm>
          <a:prstGeom prst="rect">
            <a:avLst/>
          </a:prstGeom>
          <a:noFill/>
        </p:spPr>
        <p:txBody>
          <a:bodyPr wrap="none" rtlCol="0">
            <a:spAutoFit/>
          </a:bodyPr>
          <a:lstStyle/>
          <a:p>
            <a:pPr fontAlgn="base"/>
            <a:r>
              <a:rPr lang="ru-RU" sz="1800" dirty="0"/>
              <a:t>Создание одной </a:t>
            </a:r>
            <a:r>
              <a:rPr lang="ru-RU" sz="1800" dirty="0" err="1"/>
              <a:t>корутины</a:t>
            </a:r>
            <a:r>
              <a:rPr lang="ru-RU" sz="1800" dirty="0"/>
              <a:t>:</a:t>
            </a:r>
          </a:p>
          <a:p>
            <a:pPr marL="285750" indent="-285750" fontAlgn="base">
              <a:buFont typeface="Arial" panose="020B0604020202020204" pitchFamily="34" charset="0"/>
              <a:buChar char="•"/>
            </a:pPr>
            <a:r>
              <a:rPr lang="ru-RU" sz="1800" dirty="0"/>
              <a:t>Создаем стек, ставим его для обработки сигналов</a:t>
            </a:r>
          </a:p>
          <a:p>
            <a:pPr marL="285750" indent="-285750" fontAlgn="base">
              <a:buFont typeface="Arial" panose="020B0604020202020204" pitchFamily="34" charset="0"/>
              <a:buChar char="•"/>
            </a:pPr>
            <a:r>
              <a:rPr lang="ru-RU" sz="1800" dirty="0"/>
              <a:t>Пускаем сигнал, ядро забросит нас на этот стек</a:t>
            </a:r>
          </a:p>
          <a:p>
            <a:pPr marL="285750" indent="-285750" fontAlgn="base">
              <a:buFont typeface="Arial" panose="020B0604020202020204" pitchFamily="34" charset="0"/>
              <a:buChar char="•"/>
            </a:pPr>
            <a:r>
              <a:rPr lang="ru-RU" sz="1800" dirty="0"/>
              <a:t>Запоминаем это место в  </a:t>
            </a:r>
            <a:r>
              <a:rPr lang="ru-RU" sz="1800" dirty="0" err="1"/>
              <a:t>setjmp</a:t>
            </a:r>
            <a:r>
              <a:rPr lang="ru-RU" sz="1800" dirty="0"/>
              <a:t>, возвращаемся из сигнала</a:t>
            </a:r>
          </a:p>
          <a:p>
            <a:pPr marL="285750" indent="-285750" fontAlgn="base">
              <a:buFont typeface="Arial" panose="020B0604020202020204" pitchFamily="34" charset="0"/>
              <a:buChar char="•"/>
            </a:pPr>
            <a:r>
              <a:rPr lang="ru-RU" sz="1800" dirty="0"/>
              <a:t>Открепляем стек от обработчика</a:t>
            </a:r>
          </a:p>
          <a:p>
            <a:endParaRPr lang="ru-RU" sz="1800" dirty="0"/>
          </a:p>
        </p:txBody>
      </p:sp>
      <p:sp>
        <p:nvSpPr>
          <p:cNvPr id="5" name="TextBox 4">
            <a:extLst>
              <a:ext uri="{FF2B5EF4-FFF2-40B4-BE49-F238E27FC236}">
                <a16:creationId xmlns:a16="http://schemas.microsoft.com/office/drawing/2014/main" id="{01F6913C-C092-4B50-8070-BCFFAAD3A9C7}"/>
              </a:ext>
            </a:extLst>
          </p:cNvPr>
          <p:cNvSpPr txBox="1"/>
          <p:nvPr/>
        </p:nvSpPr>
        <p:spPr>
          <a:xfrm>
            <a:off x="2785016" y="4328160"/>
            <a:ext cx="6121400" cy="1169551"/>
          </a:xfrm>
          <a:prstGeom prst="rect">
            <a:avLst/>
          </a:prstGeom>
          <a:noFill/>
        </p:spPr>
        <p:txBody>
          <a:bodyPr wrap="square" rtlCol="0">
            <a:spAutoFit/>
          </a:bodyPr>
          <a:lstStyle/>
          <a:p>
            <a:pPr marL="285750" indent="-285750">
              <a:buFont typeface="Arial" panose="020B0604020202020204" pitchFamily="34" charset="0"/>
              <a:buChar char="•"/>
            </a:pPr>
            <a:r>
              <a:rPr lang="ru-RU" dirty="0"/>
              <a:t>Сделать </a:t>
            </a:r>
            <a:r>
              <a:rPr lang="ru-RU" dirty="0" err="1"/>
              <a:t>return</a:t>
            </a:r>
            <a:r>
              <a:rPr lang="ru-RU" dirty="0"/>
              <a:t> оттуда будет нельзя, так как на этом стеке адреса возврата нет после его открепления.</a:t>
            </a:r>
            <a:endParaRPr lang="en-US" dirty="0"/>
          </a:p>
          <a:p>
            <a:pPr marL="285750" indent="-285750">
              <a:buFont typeface="Arial" panose="020B0604020202020204" pitchFamily="34" charset="0"/>
              <a:buChar char="•"/>
            </a:pPr>
            <a:r>
              <a:rPr lang="ru-RU" dirty="0"/>
              <a:t>Значит оттуда в конце надо "спрыгивать".</a:t>
            </a:r>
            <a:endParaRPr lang="en-US" dirty="0"/>
          </a:p>
          <a:p>
            <a:pPr marL="285750" indent="-285750">
              <a:buFont typeface="Arial" panose="020B0604020202020204" pitchFamily="34" charset="0"/>
              <a:buChar char="•"/>
            </a:pPr>
            <a:r>
              <a:rPr lang="ru-RU" dirty="0"/>
              <a:t>Куда? - нужно сделать </a:t>
            </a:r>
            <a:r>
              <a:rPr lang="ru-RU" dirty="0" err="1"/>
              <a:t>шедулер</a:t>
            </a:r>
            <a:r>
              <a:rPr lang="ru-RU" dirty="0"/>
              <a:t>. Пользователь будет через него "ловить спрыгивающие" </a:t>
            </a:r>
            <a:r>
              <a:rPr lang="ru-RU" dirty="0" err="1"/>
              <a:t>корутины</a:t>
            </a:r>
            <a:r>
              <a:rPr lang="ru-RU" dirty="0"/>
              <a:t>.</a:t>
            </a:r>
          </a:p>
        </p:txBody>
      </p:sp>
    </p:spTree>
    <p:extLst>
      <p:ext uri="{BB962C8B-B14F-4D97-AF65-F5344CB8AC3E}">
        <p14:creationId xmlns:p14="http://schemas.microsoft.com/office/powerpoint/2010/main" val="272960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2"/>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Процесс</a:t>
            </a:r>
            <a:endParaRPr/>
          </a:p>
        </p:txBody>
      </p:sp>
      <p:sp>
        <p:nvSpPr>
          <p:cNvPr id="262" name="Google Shape;262;p2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a:t>
            </a:fld>
            <a:endParaRPr/>
          </a:p>
        </p:txBody>
      </p:sp>
      <p:sp>
        <p:nvSpPr>
          <p:cNvPr id="263" name="Google Shape;263;p22"/>
          <p:cNvSpPr txBox="1"/>
          <p:nvPr/>
        </p:nvSpPr>
        <p:spPr>
          <a:xfrm>
            <a:off x="3399750" y="2243775"/>
            <a:ext cx="2547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a:t>.env</a:t>
            </a:r>
            <a:endParaRPr sz="2200"/>
          </a:p>
        </p:txBody>
      </p:sp>
      <p:sp>
        <p:nvSpPr>
          <p:cNvPr id="264" name="Google Shape;264;p22"/>
          <p:cNvSpPr txBox="1"/>
          <p:nvPr/>
        </p:nvSpPr>
        <p:spPr>
          <a:xfrm>
            <a:off x="3399750" y="3938775"/>
            <a:ext cx="2256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a:t>.bss</a:t>
            </a:r>
            <a:endParaRPr sz="2200"/>
          </a:p>
        </p:txBody>
      </p:sp>
      <p:sp>
        <p:nvSpPr>
          <p:cNvPr id="265" name="Google Shape;265;p22"/>
          <p:cNvSpPr txBox="1"/>
          <p:nvPr/>
        </p:nvSpPr>
        <p:spPr>
          <a:xfrm>
            <a:off x="3399750" y="2781288"/>
            <a:ext cx="2547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a:t>.stack</a:t>
            </a:r>
            <a:endParaRPr sz="2200"/>
          </a:p>
        </p:txBody>
      </p:sp>
      <p:sp>
        <p:nvSpPr>
          <p:cNvPr id="266" name="Google Shape;266;p22"/>
          <p:cNvSpPr txBox="1"/>
          <p:nvPr/>
        </p:nvSpPr>
        <p:spPr>
          <a:xfrm>
            <a:off x="3271800" y="5141200"/>
            <a:ext cx="2547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a:t>.text</a:t>
            </a:r>
            <a:endParaRPr sz="2200"/>
          </a:p>
        </p:txBody>
      </p:sp>
      <p:sp>
        <p:nvSpPr>
          <p:cNvPr id="267" name="Google Shape;267;p22"/>
          <p:cNvSpPr txBox="1"/>
          <p:nvPr/>
        </p:nvSpPr>
        <p:spPr>
          <a:xfrm>
            <a:off x="3399750" y="3343963"/>
            <a:ext cx="2547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a:t>.heap</a:t>
            </a:r>
            <a:endParaRPr sz="2200"/>
          </a:p>
        </p:txBody>
      </p:sp>
      <p:sp>
        <p:nvSpPr>
          <p:cNvPr id="268" name="Google Shape;268;p22"/>
          <p:cNvSpPr txBox="1"/>
          <p:nvPr/>
        </p:nvSpPr>
        <p:spPr>
          <a:xfrm>
            <a:off x="3271800" y="4563700"/>
            <a:ext cx="2547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a:t>.data</a:t>
            </a:r>
            <a:endParaRPr sz="2200"/>
          </a:p>
        </p:txBody>
      </p:sp>
      <p:cxnSp>
        <p:nvCxnSpPr>
          <p:cNvPr id="269" name="Google Shape;269;p22"/>
          <p:cNvCxnSpPr/>
          <p:nvPr/>
        </p:nvCxnSpPr>
        <p:spPr>
          <a:xfrm>
            <a:off x="2959050" y="1616300"/>
            <a:ext cx="10800" cy="4312200"/>
          </a:xfrm>
          <a:prstGeom prst="straightConnector1">
            <a:avLst/>
          </a:prstGeom>
          <a:noFill/>
          <a:ln w="38100" cap="flat" cmpd="sng">
            <a:solidFill>
              <a:srgbClr val="000000"/>
            </a:solidFill>
            <a:prstDash val="dot"/>
            <a:round/>
            <a:headEnd type="none" w="med" len="med"/>
            <a:tailEnd type="stealth" w="med" len="med"/>
          </a:ln>
        </p:spPr>
      </p:cxnSp>
      <p:cxnSp>
        <p:nvCxnSpPr>
          <p:cNvPr id="270" name="Google Shape;270;p22"/>
          <p:cNvCxnSpPr/>
          <p:nvPr/>
        </p:nvCxnSpPr>
        <p:spPr>
          <a:xfrm rot="10800000" flipH="1">
            <a:off x="2959050" y="2243775"/>
            <a:ext cx="3429300" cy="6900"/>
          </a:xfrm>
          <a:prstGeom prst="straightConnector1">
            <a:avLst/>
          </a:prstGeom>
          <a:noFill/>
          <a:ln w="38100" cap="flat" cmpd="sng">
            <a:solidFill>
              <a:srgbClr val="000000"/>
            </a:solidFill>
            <a:prstDash val="dot"/>
            <a:round/>
            <a:headEnd type="none" w="med" len="med"/>
            <a:tailEnd type="none" w="med" len="med"/>
          </a:ln>
        </p:spPr>
      </p:cxnSp>
      <p:cxnSp>
        <p:nvCxnSpPr>
          <p:cNvPr id="271" name="Google Shape;271;p22"/>
          <p:cNvCxnSpPr/>
          <p:nvPr/>
        </p:nvCxnSpPr>
        <p:spPr>
          <a:xfrm rot="10800000" flipH="1">
            <a:off x="2959050" y="2734888"/>
            <a:ext cx="3429300" cy="6900"/>
          </a:xfrm>
          <a:prstGeom prst="straightConnector1">
            <a:avLst/>
          </a:prstGeom>
          <a:noFill/>
          <a:ln w="38100" cap="flat" cmpd="sng">
            <a:solidFill>
              <a:srgbClr val="000000"/>
            </a:solidFill>
            <a:prstDash val="dot"/>
            <a:round/>
            <a:headEnd type="none" w="med" len="med"/>
            <a:tailEnd type="none" w="med" len="med"/>
          </a:ln>
        </p:spPr>
      </p:cxnSp>
      <p:cxnSp>
        <p:nvCxnSpPr>
          <p:cNvPr id="272" name="Google Shape;272;p22"/>
          <p:cNvCxnSpPr/>
          <p:nvPr/>
        </p:nvCxnSpPr>
        <p:spPr>
          <a:xfrm rot="10800000" flipH="1">
            <a:off x="2971650" y="3346838"/>
            <a:ext cx="3429300" cy="6900"/>
          </a:xfrm>
          <a:prstGeom prst="straightConnector1">
            <a:avLst/>
          </a:prstGeom>
          <a:noFill/>
          <a:ln w="38100" cap="flat" cmpd="sng">
            <a:solidFill>
              <a:srgbClr val="000000"/>
            </a:solidFill>
            <a:prstDash val="dot"/>
            <a:round/>
            <a:headEnd type="none" w="med" len="med"/>
            <a:tailEnd type="none" w="med" len="med"/>
          </a:ln>
        </p:spPr>
      </p:cxnSp>
      <p:cxnSp>
        <p:nvCxnSpPr>
          <p:cNvPr id="273" name="Google Shape;273;p22"/>
          <p:cNvCxnSpPr/>
          <p:nvPr/>
        </p:nvCxnSpPr>
        <p:spPr>
          <a:xfrm rot="10800000" flipH="1">
            <a:off x="2971650" y="3902913"/>
            <a:ext cx="3429300" cy="6900"/>
          </a:xfrm>
          <a:prstGeom prst="straightConnector1">
            <a:avLst/>
          </a:prstGeom>
          <a:noFill/>
          <a:ln w="38100" cap="flat" cmpd="sng">
            <a:solidFill>
              <a:srgbClr val="000000"/>
            </a:solidFill>
            <a:prstDash val="dot"/>
            <a:round/>
            <a:headEnd type="none" w="med" len="med"/>
            <a:tailEnd type="none" w="med" len="med"/>
          </a:ln>
        </p:spPr>
      </p:cxnSp>
      <p:cxnSp>
        <p:nvCxnSpPr>
          <p:cNvPr id="274" name="Google Shape;274;p22"/>
          <p:cNvCxnSpPr/>
          <p:nvPr/>
        </p:nvCxnSpPr>
        <p:spPr>
          <a:xfrm rot="10800000" flipH="1">
            <a:off x="2971650" y="4504525"/>
            <a:ext cx="3429300" cy="6900"/>
          </a:xfrm>
          <a:prstGeom prst="straightConnector1">
            <a:avLst/>
          </a:prstGeom>
          <a:noFill/>
          <a:ln w="38100" cap="flat" cmpd="sng">
            <a:solidFill>
              <a:srgbClr val="000000"/>
            </a:solidFill>
            <a:prstDash val="dot"/>
            <a:round/>
            <a:headEnd type="none" w="med" len="med"/>
            <a:tailEnd type="none" w="med" len="med"/>
          </a:ln>
        </p:spPr>
      </p:cxnSp>
      <p:cxnSp>
        <p:nvCxnSpPr>
          <p:cNvPr id="275" name="Google Shape;275;p22"/>
          <p:cNvCxnSpPr/>
          <p:nvPr/>
        </p:nvCxnSpPr>
        <p:spPr>
          <a:xfrm rot="10800000" flipH="1">
            <a:off x="2971650" y="5110588"/>
            <a:ext cx="3429300" cy="6900"/>
          </a:xfrm>
          <a:prstGeom prst="straightConnector1">
            <a:avLst/>
          </a:prstGeom>
          <a:noFill/>
          <a:ln w="38100" cap="flat" cmpd="sng">
            <a:solidFill>
              <a:srgbClr val="000000"/>
            </a:solidFill>
            <a:prstDash val="dot"/>
            <a:round/>
            <a:headEnd type="none" w="med" len="med"/>
            <a:tailEnd type="none" w="med" len="med"/>
          </a:ln>
        </p:spPr>
      </p:cxnSp>
      <p:sp>
        <p:nvSpPr>
          <p:cNvPr id="276" name="Google Shape;276;p22"/>
          <p:cNvSpPr txBox="1"/>
          <p:nvPr/>
        </p:nvSpPr>
        <p:spPr>
          <a:xfrm>
            <a:off x="911875" y="1402150"/>
            <a:ext cx="1847700" cy="531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ru-RU" sz="2250">
                <a:highlight>
                  <a:srgbClr val="FFFFFF"/>
                </a:highlight>
              </a:rPr>
              <a:t>0xffffffff</a:t>
            </a:r>
            <a:endParaRPr sz="1850">
              <a:highlight>
                <a:srgbClr val="FFFFFF"/>
              </a:highlight>
            </a:endParaRPr>
          </a:p>
        </p:txBody>
      </p:sp>
      <p:sp>
        <p:nvSpPr>
          <p:cNvPr id="277" name="Google Shape;277;p22"/>
          <p:cNvSpPr txBox="1"/>
          <p:nvPr/>
        </p:nvSpPr>
        <p:spPr>
          <a:xfrm>
            <a:off x="911875" y="5633650"/>
            <a:ext cx="1847700" cy="4695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ru-RU" sz="1850">
                <a:highlight>
                  <a:srgbClr val="FFFFFF"/>
                </a:highlight>
              </a:rPr>
              <a:t>0x0</a:t>
            </a:r>
            <a:endParaRPr sz="1850">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300"/>
                                        <p:tgtEl>
                                          <p:spTgt spid="275"/>
                                        </p:tgtEl>
                                      </p:cBhvr>
                                    </p:animEffect>
                                  </p:childTnLst>
                                </p:cTn>
                              </p:par>
                              <p:par>
                                <p:cTn id="11" presetID="10" presetClass="entr" presetSubtype="0" fill="hold" nodeType="withEffect">
                                  <p:stCondLst>
                                    <p:cond delay="0"/>
                                  </p:stCondLst>
                                  <p:childTnLst>
                                    <p:set>
                                      <p:cBhvr>
                                        <p:cTn id="12" dur="1" fill="hold">
                                          <p:stCondLst>
                                            <p:cond delay="0"/>
                                          </p:stCondLst>
                                        </p:cTn>
                                        <p:tgtEl>
                                          <p:spTgt spid="274"/>
                                        </p:tgtEl>
                                        <p:attrNameLst>
                                          <p:attrName>style.visibility</p:attrName>
                                        </p:attrNameLst>
                                      </p:cBhvr>
                                      <p:to>
                                        <p:strVal val="visible"/>
                                      </p:to>
                                    </p:set>
                                    <p:animEffect transition="in" filter="fade">
                                      <p:cBhvr>
                                        <p:cTn id="13" dur="1000"/>
                                        <p:tgtEl>
                                          <p:spTgt spid="274"/>
                                        </p:tgtEl>
                                      </p:cBhvr>
                                    </p:animEffect>
                                  </p:childTnLst>
                                </p:cTn>
                              </p:par>
                              <p:par>
                                <p:cTn id="14" presetID="10" presetClass="entr" presetSubtype="0" fill="hold" nodeType="withEffect">
                                  <p:stCondLst>
                                    <p:cond delay="0"/>
                                  </p:stCondLst>
                                  <p:childTnLst>
                                    <p:set>
                                      <p:cBhvr>
                                        <p:cTn id="15" dur="1" fill="hold">
                                          <p:stCondLst>
                                            <p:cond delay="0"/>
                                          </p:stCondLst>
                                        </p:cTn>
                                        <p:tgtEl>
                                          <p:spTgt spid="268"/>
                                        </p:tgtEl>
                                        <p:attrNameLst>
                                          <p:attrName>style.visibility</p:attrName>
                                        </p:attrNameLst>
                                      </p:cBhvr>
                                      <p:to>
                                        <p:strVal val="visible"/>
                                      </p:to>
                                    </p:set>
                                    <p:animEffect transition="in" filter="fade">
                                      <p:cBhvr>
                                        <p:cTn id="16" dur="800"/>
                                        <p:tgtEl>
                                          <p:spTgt spid="268"/>
                                        </p:tgtEl>
                                      </p:cBhvr>
                                    </p:animEffect>
                                  </p:childTnLst>
                                </p:cTn>
                              </p:par>
                              <p:par>
                                <p:cTn id="17" presetID="10" presetClass="entr" presetSubtype="0" fill="hold" nodeType="withEffect">
                                  <p:stCondLst>
                                    <p:cond delay="0"/>
                                  </p:stCondLst>
                                  <p:childTnLst>
                                    <p:set>
                                      <p:cBhvr>
                                        <p:cTn id="18" dur="1" fill="hold">
                                          <p:stCondLst>
                                            <p:cond delay="0"/>
                                          </p:stCondLst>
                                        </p:cTn>
                                        <p:tgtEl>
                                          <p:spTgt spid="274"/>
                                        </p:tgtEl>
                                        <p:attrNameLst>
                                          <p:attrName>style.visibility</p:attrName>
                                        </p:attrNameLst>
                                      </p:cBhvr>
                                      <p:to>
                                        <p:strVal val="visible"/>
                                      </p:to>
                                    </p:set>
                                    <p:animEffect transition="in" filter="fade">
                                      <p:cBhvr>
                                        <p:cTn id="19" dur="1000"/>
                                        <p:tgtEl>
                                          <p:spTgt spid="274"/>
                                        </p:tgtEl>
                                      </p:cBhvr>
                                    </p:animEffect>
                                  </p:childTnLst>
                                </p:cTn>
                              </p:par>
                              <p:par>
                                <p:cTn id="20" presetID="10" presetClass="entr" presetSubtype="0" fill="hold" nodeType="withEffect">
                                  <p:stCondLst>
                                    <p:cond delay="0"/>
                                  </p:stCondLst>
                                  <p:childTnLst>
                                    <p:set>
                                      <p:cBhvr>
                                        <p:cTn id="21" dur="1" fill="hold">
                                          <p:stCondLst>
                                            <p:cond delay="0"/>
                                          </p:stCondLst>
                                        </p:cTn>
                                        <p:tgtEl>
                                          <p:spTgt spid="264"/>
                                        </p:tgtEl>
                                        <p:attrNameLst>
                                          <p:attrName>style.visibility</p:attrName>
                                        </p:attrNameLst>
                                      </p:cBhvr>
                                      <p:to>
                                        <p:strVal val="visible"/>
                                      </p:to>
                                    </p:set>
                                    <p:animEffect transition="in" filter="fade">
                                      <p:cBhvr>
                                        <p:cTn id="22" dur="1300"/>
                                        <p:tgtEl>
                                          <p:spTgt spid="264"/>
                                        </p:tgtEl>
                                      </p:cBhvr>
                                    </p:animEffect>
                                  </p:childTnLst>
                                </p:cTn>
                              </p:par>
                              <p:par>
                                <p:cTn id="23" presetID="10" presetClass="entr" presetSubtype="0" fill="hold" nodeType="withEffect">
                                  <p:stCondLst>
                                    <p:cond delay="0"/>
                                  </p:stCondLst>
                                  <p:childTnLst>
                                    <p:set>
                                      <p:cBhvr>
                                        <p:cTn id="24" dur="1" fill="hold">
                                          <p:stCondLst>
                                            <p:cond delay="0"/>
                                          </p:stCondLst>
                                        </p:cTn>
                                        <p:tgtEl>
                                          <p:spTgt spid="267"/>
                                        </p:tgtEl>
                                        <p:attrNameLst>
                                          <p:attrName>style.visibility</p:attrName>
                                        </p:attrNameLst>
                                      </p:cBhvr>
                                      <p:to>
                                        <p:strVal val="visible"/>
                                      </p:to>
                                    </p:set>
                                    <p:animEffect transition="in" filter="fade">
                                      <p:cBhvr>
                                        <p:cTn id="25" dur="1000"/>
                                        <p:tgtEl>
                                          <p:spTgt spid="267"/>
                                        </p:tgtEl>
                                      </p:cBhvr>
                                    </p:animEffect>
                                  </p:childTnLst>
                                </p:cTn>
                              </p:par>
                              <p:par>
                                <p:cTn id="26" presetID="10" presetClass="entr" presetSubtype="0" fill="hold" nodeType="withEffect">
                                  <p:stCondLst>
                                    <p:cond delay="0"/>
                                  </p:stCondLst>
                                  <p:childTnLst>
                                    <p:set>
                                      <p:cBhvr>
                                        <p:cTn id="27" dur="1" fill="hold">
                                          <p:stCondLst>
                                            <p:cond delay="0"/>
                                          </p:stCondLst>
                                        </p:cTn>
                                        <p:tgtEl>
                                          <p:spTgt spid="272"/>
                                        </p:tgtEl>
                                        <p:attrNameLst>
                                          <p:attrName>style.visibility</p:attrName>
                                        </p:attrNameLst>
                                      </p:cBhvr>
                                      <p:to>
                                        <p:strVal val="visible"/>
                                      </p:to>
                                    </p:set>
                                    <p:animEffect transition="in" filter="fade">
                                      <p:cBhvr>
                                        <p:cTn id="28" dur="2100"/>
                                        <p:tgtEl>
                                          <p:spTgt spid="272"/>
                                        </p:tgtEl>
                                      </p:cBhvr>
                                    </p:animEffect>
                                  </p:childTnLst>
                                </p:cTn>
                              </p:par>
                              <p:par>
                                <p:cTn id="29" presetID="10" presetClass="entr" presetSubtype="0" fill="hold" nodeType="withEffect">
                                  <p:stCondLst>
                                    <p:cond delay="0"/>
                                  </p:stCondLst>
                                  <p:childTnLst>
                                    <p:set>
                                      <p:cBhvr>
                                        <p:cTn id="30" dur="1" fill="hold">
                                          <p:stCondLst>
                                            <p:cond delay="0"/>
                                          </p:stCondLst>
                                        </p:cTn>
                                        <p:tgtEl>
                                          <p:spTgt spid="265"/>
                                        </p:tgtEl>
                                        <p:attrNameLst>
                                          <p:attrName>style.visibility</p:attrName>
                                        </p:attrNameLst>
                                      </p:cBhvr>
                                      <p:to>
                                        <p:strVal val="visible"/>
                                      </p:to>
                                    </p:set>
                                    <p:animEffect transition="in" filter="fade">
                                      <p:cBhvr>
                                        <p:cTn id="31" dur="1000"/>
                                        <p:tgtEl>
                                          <p:spTgt spid="265"/>
                                        </p:tgtEl>
                                      </p:cBhvr>
                                    </p:animEffect>
                                  </p:childTnLst>
                                </p:cTn>
                              </p:par>
                              <p:par>
                                <p:cTn id="32" presetID="10" presetClass="entr" presetSubtype="0" fill="hold" nodeType="withEffect">
                                  <p:stCondLst>
                                    <p:cond delay="0"/>
                                  </p:stCondLst>
                                  <p:childTnLst>
                                    <p:set>
                                      <p:cBhvr>
                                        <p:cTn id="33" dur="1" fill="hold">
                                          <p:stCondLst>
                                            <p:cond delay="0"/>
                                          </p:stCondLst>
                                        </p:cTn>
                                        <p:tgtEl>
                                          <p:spTgt spid="271"/>
                                        </p:tgtEl>
                                        <p:attrNameLst>
                                          <p:attrName>style.visibility</p:attrName>
                                        </p:attrNameLst>
                                      </p:cBhvr>
                                      <p:to>
                                        <p:strVal val="visible"/>
                                      </p:to>
                                    </p:set>
                                    <p:animEffect transition="in" filter="fade">
                                      <p:cBhvr>
                                        <p:cTn id="34" dur="2600"/>
                                        <p:tgtEl>
                                          <p:spTgt spid="271"/>
                                        </p:tgtEl>
                                      </p:cBhvr>
                                    </p:animEffect>
                                  </p:childTnLst>
                                </p:cTn>
                              </p:par>
                              <p:par>
                                <p:cTn id="35" presetID="10" presetClass="entr" presetSubtype="0" fill="hold" nodeType="withEffect">
                                  <p:stCondLst>
                                    <p:cond delay="0"/>
                                  </p:stCondLst>
                                  <p:childTnLst>
                                    <p:set>
                                      <p:cBhvr>
                                        <p:cTn id="36" dur="1" fill="hold">
                                          <p:stCondLst>
                                            <p:cond delay="0"/>
                                          </p:stCondLst>
                                        </p:cTn>
                                        <p:tgtEl>
                                          <p:spTgt spid="263"/>
                                        </p:tgtEl>
                                        <p:attrNameLst>
                                          <p:attrName>style.visibility</p:attrName>
                                        </p:attrNameLst>
                                      </p:cBhvr>
                                      <p:to>
                                        <p:strVal val="visible"/>
                                      </p:to>
                                    </p:set>
                                    <p:animEffect transition="in" filter="fade">
                                      <p:cBhvr>
                                        <p:cTn id="37" dur="1000"/>
                                        <p:tgtEl>
                                          <p:spTgt spid="263"/>
                                        </p:tgtEl>
                                      </p:cBhvr>
                                    </p:animEffect>
                                  </p:childTnLst>
                                </p:cTn>
                              </p:par>
                              <p:par>
                                <p:cTn id="38" presetID="10" presetClass="entr" presetSubtype="0" fill="hold" nodeType="withEffect">
                                  <p:stCondLst>
                                    <p:cond delay="0"/>
                                  </p:stCondLst>
                                  <p:childTnLst>
                                    <p:set>
                                      <p:cBhvr>
                                        <p:cTn id="39" dur="1" fill="hold">
                                          <p:stCondLst>
                                            <p:cond delay="0"/>
                                          </p:stCondLst>
                                        </p:cTn>
                                        <p:tgtEl>
                                          <p:spTgt spid="270"/>
                                        </p:tgtEl>
                                        <p:attrNameLst>
                                          <p:attrName>style.visibility</p:attrName>
                                        </p:attrNameLst>
                                      </p:cBhvr>
                                      <p:to>
                                        <p:strVal val="visible"/>
                                      </p:to>
                                    </p:set>
                                    <p:animEffect transition="in" filter="fade">
                                      <p:cBhvr>
                                        <p:cTn id="40" dur="32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p:txBody>
          <a:bodyPr/>
          <a:lstStyle/>
          <a:p>
            <a:pPr marL="25400" indent="0">
              <a:buNone/>
            </a:pPr>
            <a:r>
              <a:rPr lang="en-US" dirty="0" err="1"/>
              <a:t>libcoro</a:t>
            </a:r>
            <a:r>
              <a:rPr lang="en-US" dirty="0"/>
              <a:t> (6/8)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60</a:t>
            </a:fld>
            <a:endParaRPr/>
          </a:p>
        </p:txBody>
      </p:sp>
      <p:sp>
        <p:nvSpPr>
          <p:cNvPr id="2" name="TextBox 1">
            <a:extLst>
              <a:ext uri="{FF2B5EF4-FFF2-40B4-BE49-F238E27FC236}">
                <a16:creationId xmlns:a16="http://schemas.microsoft.com/office/drawing/2014/main" id="{36D6D908-619A-4AFE-B588-676138563728}"/>
              </a:ext>
            </a:extLst>
          </p:cNvPr>
          <p:cNvSpPr txBox="1"/>
          <p:nvPr/>
        </p:nvSpPr>
        <p:spPr>
          <a:xfrm>
            <a:off x="5113198" y="2951946"/>
            <a:ext cx="1965603" cy="954107"/>
          </a:xfrm>
          <a:prstGeom prst="rect">
            <a:avLst/>
          </a:prstGeom>
          <a:noFill/>
        </p:spPr>
        <p:txBody>
          <a:bodyPr wrap="none" rtlCol="0">
            <a:spAutoFit/>
          </a:bodyPr>
          <a:lstStyle/>
          <a:p>
            <a:pPr fontAlgn="base"/>
            <a:r>
              <a:rPr lang="en-US" dirty="0">
                <a:hlinkClick r:id="rId3"/>
              </a:rPr>
              <a:t>4_signals/12_libcoro.h</a:t>
            </a:r>
            <a:endParaRPr lang="en-US" dirty="0"/>
          </a:p>
          <a:p>
            <a:pPr fontAlgn="base"/>
            <a:endParaRPr lang="en-US" dirty="0">
              <a:hlinkClick r:id="rId4"/>
            </a:endParaRPr>
          </a:p>
          <a:p>
            <a:pPr fontAlgn="base"/>
            <a:endParaRPr lang="en-US" dirty="0">
              <a:hlinkClick r:id="rId4"/>
            </a:endParaRPr>
          </a:p>
          <a:p>
            <a:pPr fontAlgn="base"/>
            <a:r>
              <a:rPr lang="en-US" dirty="0">
                <a:hlinkClick r:id="rId4"/>
              </a:rPr>
              <a:t>4_signals/12_libcoro.c</a:t>
            </a:r>
            <a:endParaRPr lang="en-US" dirty="0"/>
          </a:p>
        </p:txBody>
      </p:sp>
    </p:spTree>
    <p:extLst>
      <p:ext uri="{BB962C8B-B14F-4D97-AF65-F5344CB8AC3E}">
        <p14:creationId xmlns:p14="http://schemas.microsoft.com/office/powerpoint/2010/main" val="3158755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a:xfrm>
            <a:off x="916529" y="326339"/>
            <a:ext cx="9726295" cy="823913"/>
          </a:xfrm>
        </p:spPr>
        <p:txBody>
          <a:bodyPr/>
          <a:lstStyle/>
          <a:p>
            <a:pPr marL="25400" indent="0">
              <a:buNone/>
            </a:pPr>
            <a:r>
              <a:rPr lang="en-US" dirty="0" err="1"/>
              <a:t>libcoro</a:t>
            </a:r>
            <a:r>
              <a:rPr lang="en-US" dirty="0"/>
              <a:t> (7/8)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61</a:t>
            </a:fld>
            <a:endParaRPr/>
          </a:p>
        </p:txBody>
      </p:sp>
      <p:sp>
        <p:nvSpPr>
          <p:cNvPr id="2" name="TextBox 1">
            <a:extLst>
              <a:ext uri="{FF2B5EF4-FFF2-40B4-BE49-F238E27FC236}">
                <a16:creationId xmlns:a16="http://schemas.microsoft.com/office/drawing/2014/main" id="{A8BB2B6E-7D0A-4984-A09B-2A574B9A72B7}"/>
              </a:ext>
            </a:extLst>
          </p:cNvPr>
          <p:cNvSpPr txBox="1"/>
          <p:nvPr/>
        </p:nvSpPr>
        <p:spPr>
          <a:xfrm>
            <a:off x="637129" y="899160"/>
            <a:ext cx="5440913" cy="550920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#define </a:t>
            </a:r>
            <a:r>
              <a:rPr lang="en-US" sz="1100" dirty="0" err="1">
                <a:latin typeface="Courier New" panose="02070309020205020404" pitchFamily="49" charset="0"/>
                <a:cs typeface="Courier New" panose="02070309020205020404" pitchFamily="49" charset="0"/>
              </a:rPr>
              <a:t>coro_count</a:t>
            </a:r>
            <a:r>
              <a:rPr lang="en-US" sz="1100" dirty="0">
                <a:latin typeface="Courier New" panose="02070309020205020404" pitchFamily="49" charset="0"/>
                <a:cs typeface="Courier New" panose="02070309020205020404" pitchFamily="49" charset="0"/>
              </a:rPr>
              <a:t> 3</a:t>
            </a:r>
          </a:p>
          <a:p>
            <a:r>
              <a:rPr lang="en-US" sz="1100" dirty="0">
                <a:latin typeface="Courier New" panose="02070309020205020404" pitchFamily="49" charset="0"/>
                <a:cs typeface="Courier New" panose="02070309020205020404" pitchFamily="49" charset="0"/>
              </a:rPr>
              <a:t>static struct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coros</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coro_count</a:t>
            </a:r>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void</a:t>
            </a:r>
          </a:p>
          <a:p>
            <a:r>
              <a:rPr lang="en-US" sz="1100" dirty="0">
                <a:latin typeface="Courier New" panose="02070309020205020404" pitchFamily="49" charset="0"/>
                <a:cs typeface="Courier New" panose="02070309020205020404" pitchFamily="49" charset="0"/>
              </a:rPr>
              <a:t>recursive(int deep, int 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("%d: recursive step %d\n", id, deep);</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coro_yield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(deep &lt; 2)</a:t>
            </a:r>
          </a:p>
          <a:p>
            <a:r>
              <a:rPr lang="en-US" sz="1100" dirty="0">
                <a:latin typeface="Courier New" panose="02070309020205020404" pitchFamily="49" charset="0"/>
                <a:cs typeface="Courier New" panose="02070309020205020404" pitchFamily="49" charset="0"/>
              </a:rPr>
              <a:t>		recursive(deep + 1, id);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("%d: finish recursive step %d\n", id, deep);</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int</a:t>
            </a:r>
          </a:p>
          <a:p>
            <a:r>
              <a:rPr lang="en-US" sz="1100" dirty="0" err="1">
                <a:latin typeface="Courier New" panose="02070309020205020404" pitchFamily="49" charset="0"/>
                <a:cs typeface="Courier New" panose="02070309020205020404" pitchFamily="49" charset="0"/>
              </a:rPr>
              <a:t>coro_func</a:t>
            </a:r>
            <a:r>
              <a:rPr lang="en-US" sz="1100" dirty="0">
                <a:latin typeface="Courier New" panose="02070309020205020404" pitchFamily="49" charset="0"/>
                <a:cs typeface="Courier New" panose="02070309020205020404" pitchFamily="49" charset="0"/>
              </a:rPr>
              <a:t>(void *</a:t>
            </a:r>
            <a:r>
              <a:rPr lang="en-US" sz="1100" dirty="0" err="1">
                <a:latin typeface="Courier New" panose="02070309020205020404" pitchFamily="49" charset="0"/>
                <a:cs typeface="Courier New" panose="02070309020205020404" pitchFamily="49" charset="0"/>
              </a:rPr>
              <a:t>ptr</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int id = (int) </a:t>
            </a:r>
            <a:r>
              <a:rPr lang="en-US" sz="1100" dirty="0" err="1">
                <a:latin typeface="Courier New" panose="02070309020205020404" pitchFamily="49" charset="0"/>
                <a:cs typeface="Courier New" panose="02070309020205020404" pitchFamily="49" charset="0"/>
              </a:rPr>
              <a:t>ptr</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("%d: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is started\n", id);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coro_yield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recursive(0, id);</a:t>
            </a:r>
          </a:p>
          <a:p>
            <a:r>
              <a:rPr lang="en-US" sz="1100" dirty="0">
                <a:latin typeface="Courier New" panose="02070309020205020404" pitchFamily="49" charset="0"/>
                <a:cs typeface="Courier New" panose="02070309020205020404" pitchFamily="49" charset="0"/>
              </a:rPr>
              <a:t>	return id;</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static int</a:t>
            </a:r>
          </a:p>
          <a:p>
            <a:r>
              <a:rPr lang="en-US" sz="1100" dirty="0" err="1">
                <a:latin typeface="Courier New" panose="02070309020205020404" pitchFamily="49" charset="0"/>
                <a:cs typeface="Courier New" panose="02070309020205020404" pitchFamily="49" charset="0"/>
              </a:rPr>
              <a:t>coro_tree_func</a:t>
            </a:r>
            <a:r>
              <a:rPr lang="en-US" sz="1100" dirty="0">
                <a:latin typeface="Courier New" panose="02070309020205020404" pitchFamily="49" charset="0"/>
                <a:cs typeface="Courier New" panose="02070309020205020404" pitchFamily="49" charset="0"/>
              </a:rPr>
              <a:t>(void *</a:t>
            </a:r>
            <a:r>
              <a:rPr lang="en-US" sz="1100" dirty="0" err="1">
                <a:latin typeface="Courier New" panose="02070309020205020404" pitchFamily="49" charset="0"/>
                <a:cs typeface="Courier New" panose="02070309020205020404" pitchFamily="49" charset="0"/>
              </a:rPr>
              <a:t>ptr</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int id = (int) </a:t>
            </a:r>
            <a:r>
              <a:rPr lang="en-US" sz="1100" dirty="0" err="1">
                <a:latin typeface="Courier New" panose="02070309020205020404" pitchFamily="49" charset="0"/>
                <a:cs typeface="Courier New" panose="02070309020205020404" pitchFamily="49" charset="0"/>
              </a:rPr>
              <a:t>ptr</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("%d: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line is started\n", id);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coro_yield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(id &gt; 1)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("%d: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line end\n", id);</a:t>
            </a:r>
          </a:p>
          <a:p>
            <a:r>
              <a:rPr lang="en-US" sz="1100" dirty="0">
                <a:latin typeface="Courier New" panose="02070309020205020404" pitchFamily="49" charset="0"/>
                <a:cs typeface="Courier New" panose="02070309020205020404" pitchFamily="49" charset="0"/>
              </a:rPr>
              <a:t>	} else {</a:t>
            </a:r>
            <a:endParaRPr lang="ru-RU" sz="11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BC0B27FB-1238-4E19-8E5A-0A2A2082421E}"/>
              </a:ext>
            </a:extLst>
          </p:cNvPr>
          <p:cNvSpPr txBox="1"/>
          <p:nvPr/>
        </p:nvSpPr>
        <p:spPr>
          <a:xfrm>
            <a:off x="6357442" y="847524"/>
            <a:ext cx="5769528" cy="5162952"/>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("%d: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line next\n", id);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coro_new</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coro_tree_func</a:t>
            </a:r>
            <a:r>
              <a:rPr lang="en-US" sz="1100" dirty="0">
                <a:latin typeface="Courier New" panose="02070309020205020404" pitchFamily="49" charset="0"/>
                <a:cs typeface="Courier New" panose="02070309020205020404" pitchFamily="49" charset="0"/>
              </a:rPr>
              <a:t>, (void *) (id + 1));</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coro_yield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return id;</a:t>
            </a:r>
          </a:p>
          <a:p>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int</a:t>
            </a:r>
          </a:p>
          <a:p>
            <a:r>
              <a:rPr lang="en-US" sz="1100" dirty="0">
                <a:latin typeface="Courier New" panose="02070309020205020404" pitchFamily="49" charset="0"/>
                <a:cs typeface="Courier New" panose="02070309020205020404" pitchFamily="49" charset="0"/>
              </a:rPr>
              <a:t>main(void)</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("Start main\n");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coro_sched_init</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for (int </a:t>
            </a:r>
            <a:r>
              <a:rPr lang="en-US" sz="1100" dirty="0" err="1">
                <a:latin typeface="Courier New" panose="02070309020205020404" pitchFamily="49" charset="0"/>
                <a:cs typeface="Courier New" panose="02070309020205020404" pitchFamily="49" charset="0"/>
              </a:rPr>
              <a:t>i</a:t>
            </a:r>
            <a:r>
              <a:rPr lang="en-US" sz="1100" dirty="0">
                <a:latin typeface="Courier New" panose="02070309020205020404" pitchFamily="49" charset="0"/>
                <a:cs typeface="Courier New" panose="02070309020205020404" pitchFamily="49" charset="0"/>
              </a:rPr>
              <a:t> = 0; </a:t>
            </a:r>
            <a:r>
              <a:rPr lang="en-US" sz="1100" dirty="0" err="1">
                <a:latin typeface="Courier New" panose="02070309020205020404" pitchFamily="49" charset="0"/>
                <a:cs typeface="Courier New" panose="02070309020205020404" pitchFamily="49" charset="0"/>
              </a:rPr>
              <a:t>i</a:t>
            </a:r>
            <a:r>
              <a:rPr lang="en-US" sz="1100" dirty="0">
                <a:latin typeface="Courier New" panose="02070309020205020404" pitchFamily="49" charset="0"/>
                <a:cs typeface="Courier New" panose="02070309020205020404" pitchFamily="49" charset="0"/>
              </a:rPr>
              <a:t> &lt; </a:t>
            </a:r>
            <a:r>
              <a:rPr lang="en-US" sz="1100" dirty="0" err="1">
                <a:latin typeface="Courier New" panose="02070309020205020404" pitchFamily="49" charset="0"/>
                <a:cs typeface="Courier New" panose="02070309020205020404" pitchFamily="49" charset="0"/>
              </a:rPr>
              <a:t>coro_count</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coros</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i</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coro_new</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coro_func</a:t>
            </a:r>
            <a:r>
              <a:rPr lang="en-US" sz="1100" dirty="0">
                <a:latin typeface="Courier New" panose="02070309020205020404" pitchFamily="49" charset="0"/>
                <a:cs typeface="Courier New" panose="02070309020205020404" pitchFamily="49" charset="0"/>
              </a:rPr>
              <a:t>, (void *) </a:t>
            </a:r>
            <a:r>
              <a:rPr lang="en-US" sz="1100" dirty="0" err="1">
                <a:latin typeface="Courier New" panose="02070309020205020404" pitchFamily="49" charset="0"/>
                <a:cs typeface="Courier New" panose="02070309020205020404" pitchFamily="49" charset="0"/>
              </a:rPr>
              <a:t>i</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struct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*c;</a:t>
            </a:r>
          </a:p>
          <a:p>
            <a:r>
              <a:rPr lang="en-US" sz="1100" dirty="0">
                <a:latin typeface="Courier New" panose="02070309020205020404" pitchFamily="49" charset="0"/>
                <a:cs typeface="Courier New" panose="02070309020205020404" pitchFamily="49" charset="0"/>
              </a:rPr>
              <a:t>	while ((c = </a:t>
            </a:r>
            <a:r>
              <a:rPr lang="en-US" sz="1100" dirty="0" err="1">
                <a:latin typeface="Courier New" panose="02070309020205020404" pitchFamily="49" charset="0"/>
                <a:cs typeface="Courier New" panose="02070309020205020404" pitchFamily="49" charset="0"/>
              </a:rPr>
              <a:t>coro_sched_wait</a:t>
            </a:r>
            <a:r>
              <a:rPr lang="en-US" sz="1100" dirty="0">
                <a:latin typeface="Courier New" panose="02070309020205020404" pitchFamily="49" charset="0"/>
                <a:cs typeface="Courier New" panose="02070309020205020404" pitchFamily="49" charset="0"/>
              </a:rPr>
              <a:t>()) != NULL)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("Finished %d\n", </a:t>
            </a:r>
            <a:r>
              <a:rPr lang="en-US" sz="1100" dirty="0" err="1">
                <a:latin typeface="Courier New" panose="02070309020205020404" pitchFamily="49" charset="0"/>
                <a:cs typeface="Courier New" panose="02070309020205020404" pitchFamily="49" charset="0"/>
              </a:rPr>
              <a:t>coro_status</a:t>
            </a:r>
            <a:r>
              <a:rPr lang="en-US" sz="1100" dirty="0">
                <a:latin typeface="Courier New" panose="02070309020205020404" pitchFamily="49" charset="0"/>
                <a:cs typeface="Courier New" panose="02070309020205020404" pitchFamily="49" charset="0"/>
              </a:rPr>
              <a:t>(c));</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coro_delete</a:t>
            </a:r>
            <a:r>
              <a:rPr lang="en-US" sz="1100" dirty="0">
                <a:latin typeface="Courier New" panose="02070309020205020404" pitchFamily="49" charset="0"/>
                <a:cs typeface="Courier New" panose="02070309020205020404" pitchFamily="49" charset="0"/>
              </a:rPr>
              <a:t>(c);</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("Finished simple\n");</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coro_new</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coro_tree_func</a:t>
            </a:r>
            <a:r>
              <a:rPr lang="en-US" sz="1100" dirty="0">
                <a:latin typeface="Courier New" panose="02070309020205020404" pitchFamily="49" charset="0"/>
                <a:cs typeface="Courier New" panose="02070309020205020404" pitchFamily="49" charset="0"/>
              </a:rPr>
              <a:t>, (void *) 0);</a:t>
            </a:r>
          </a:p>
          <a:p>
            <a:r>
              <a:rPr lang="en-US" sz="1100" dirty="0">
                <a:latin typeface="Courier New" panose="02070309020205020404" pitchFamily="49" charset="0"/>
                <a:cs typeface="Courier New" panose="02070309020205020404" pitchFamily="49" charset="0"/>
              </a:rPr>
              <a:t>	while ((c = </a:t>
            </a:r>
            <a:r>
              <a:rPr lang="en-US" sz="1100" dirty="0" err="1">
                <a:latin typeface="Courier New" panose="02070309020205020404" pitchFamily="49" charset="0"/>
                <a:cs typeface="Courier New" panose="02070309020205020404" pitchFamily="49" charset="0"/>
              </a:rPr>
              <a:t>coro_sched_wait</a:t>
            </a:r>
            <a:r>
              <a:rPr lang="en-US" sz="1100" dirty="0">
                <a:latin typeface="Courier New" panose="02070309020205020404" pitchFamily="49" charset="0"/>
                <a:cs typeface="Courier New" panose="02070309020205020404" pitchFamily="49" charset="0"/>
              </a:rPr>
              <a:t>()) != NULL)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("Finished %d\n", </a:t>
            </a:r>
            <a:r>
              <a:rPr lang="en-US" sz="1100" dirty="0" err="1">
                <a:latin typeface="Courier New" panose="02070309020205020404" pitchFamily="49" charset="0"/>
                <a:cs typeface="Courier New" panose="02070309020205020404" pitchFamily="49" charset="0"/>
              </a:rPr>
              <a:t>coro_status</a:t>
            </a:r>
            <a:r>
              <a:rPr lang="en-US" sz="1100" dirty="0">
                <a:latin typeface="Courier New" panose="02070309020205020404" pitchFamily="49" charset="0"/>
                <a:cs typeface="Courier New" panose="02070309020205020404" pitchFamily="49" charset="0"/>
              </a:rPr>
              <a:t>(c));</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coro_delete</a:t>
            </a:r>
            <a:r>
              <a:rPr lang="en-US" sz="1100" dirty="0">
                <a:latin typeface="Courier New" panose="02070309020205020404" pitchFamily="49" charset="0"/>
                <a:cs typeface="Courier New" panose="02070309020205020404" pitchFamily="49" charset="0"/>
              </a:rPr>
              <a:t>(c);</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printf</a:t>
            </a:r>
            <a:r>
              <a:rPr lang="en-US" sz="1100" dirty="0">
                <a:latin typeface="Courier New" panose="02070309020205020404" pitchFamily="49" charset="0"/>
                <a:cs typeface="Courier New" panose="02070309020205020404" pitchFamily="49" charset="0"/>
              </a:rPr>
              <a:t>("Finish main\n");</a:t>
            </a:r>
          </a:p>
          <a:p>
            <a:r>
              <a:rPr lang="en-US" sz="1100" dirty="0">
                <a:latin typeface="Courier New" panose="02070309020205020404" pitchFamily="49" charset="0"/>
                <a:cs typeface="Courier New" panose="02070309020205020404" pitchFamily="49" charset="0"/>
              </a:rPr>
              <a:t>	return 0;</a:t>
            </a:r>
          </a:p>
          <a:p>
            <a:r>
              <a:rPr lang="en-US" sz="1100" dirty="0">
                <a:latin typeface="Courier New" panose="02070309020205020404" pitchFamily="49" charset="0"/>
                <a:cs typeface="Courier New" panose="02070309020205020404" pitchFamily="49" charset="0"/>
              </a:rPr>
              <a:t>}</a:t>
            </a:r>
          </a:p>
          <a:p>
            <a:endParaRPr lang="ru-RU" sz="105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5AF2C76-75C6-423F-B188-21FB292FE1D3}"/>
              </a:ext>
            </a:extLst>
          </p:cNvPr>
          <p:cNvSpPr txBox="1"/>
          <p:nvPr/>
        </p:nvSpPr>
        <p:spPr>
          <a:xfrm>
            <a:off x="9128760" y="326339"/>
            <a:ext cx="2731838" cy="307777"/>
          </a:xfrm>
          <a:prstGeom prst="rect">
            <a:avLst/>
          </a:prstGeom>
          <a:noFill/>
        </p:spPr>
        <p:txBody>
          <a:bodyPr wrap="none" rtlCol="0">
            <a:spAutoFit/>
          </a:bodyPr>
          <a:lstStyle/>
          <a:p>
            <a:r>
              <a:rPr lang="en-US" dirty="0">
                <a:hlinkClick r:id="rId3"/>
              </a:rPr>
              <a:t>4_signals/12_libcoro_example.c</a:t>
            </a:r>
            <a:endParaRPr lang="ru-RU" dirty="0"/>
          </a:p>
        </p:txBody>
      </p:sp>
    </p:spTree>
    <p:extLst>
      <p:ext uri="{BB962C8B-B14F-4D97-AF65-F5344CB8AC3E}">
        <p14:creationId xmlns:p14="http://schemas.microsoft.com/office/powerpoint/2010/main" val="1277670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2A983-DAC2-410C-B17F-7DA11547A216}"/>
              </a:ext>
            </a:extLst>
          </p:cNvPr>
          <p:cNvSpPr>
            <a:spLocks noGrp="1"/>
          </p:cNvSpPr>
          <p:nvPr>
            <p:ph type="body" idx="2"/>
          </p:nvPr>
        </p:nvSpPr>
        <p:spPr>
          <a:xfrm>
            <a:off x="967329" y="407619"/>
            <a:ext cx="9726295" cy="823913"/>
          </a:xfrm>
        </p:spPr>
        <p:txBody>
          <a:bodyPr/>
          <a:lstStyle/>
          <a:p>
            <a:pPr marL="25400" indent="0">
              <a:buNone/>
            </a:pPr>
            <a:r>
              <a:rPr lang="en-US" dirty="0" err="1"/>
              <a:t>libcoro</a:t>
            </a:r>
            <a:r>
              <a:rPr lang="en-US" dirty="0"/>
              <a:t> (8/8)</a:t>
            </a:r>
            <a:endParaRPr lang="ru-RU" dirty="0"/>
          </a:p>
        </p:txBody>
      </p:sp>
      <p:sp>
        <p:nvSpPr>
          <p:cNvPr id="4" name="Slide Number Placeholder 3">
            <a:extLst>
              <a:ext uri="{FF2B5EF4-FFF2-40B4-BE49-F238E27FC236}">
                <a16:creationId xmlns:a16="http://schemas.microsoft.com/office/drawing/2014/main" id="{E13D00E7-AFF9-4781-AC1D-9D8BCA4BD00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62</a:t>
            </a:fld>
            <a:endParaRPr/>
          </a:p>
        </p:txBody>
      </p:sp>
      <p:sp>
        <p:nvSpPr>
          <p:cNvPr id="5" name="TextBox 4">
            <a:extLst>
              <a:ext uri="{FF2B5EF4-FFF2-40B4-BE49-F238E27FC236}">
                <a16:creationId xmlns:a16="http://schemas.microsoft.com/office/drawing/2014/main" id="{BFFC7F59-04C1-45C0-9072-6240EAC91258}"/>
              </a:ext>
            </a:extLst>
          </p:cNvPr>
          <p:cNvSpPr txBox="1"/>
          <p:nvPr/>
        </p:nvSpPr>
        <p:spPr>
          <a:xfrm>
            <a:off x="9128760" y="326339"/>
            <a:ext cx="2731838" cy="307777"/>
          </a:xfrm>
          <a:prstGeom prst="rect">
            <a:avLst/>
          </a:prstGeom>
          <a:noFill/>
        </p:spPr>
        <p:txBody>
          <a:bodyPr wrap="none" rtlCol="0">
            <a:spAutoFit/>
          </a:bodyPr>
          <a:lstStyle/>
          <a:p>
            <a:r>
              <a:rPr lang="en-US" dirty="0">
                <a:hlinkClick r:id="rId3"/>
              </a:rPr>
              <a:t>4_signals/12_libcoro_example.c</a:t>
            </a:r>
            <a:endParaRPr lang="ru-RU" dirty="0"/>
          </a:p>
        </p:txBody>
      </p:sp>
      <p:sp>
        <p:nvSpPr>
          <p:cNvPr id="2" name="TextBox 1">
            <a:extLst>
              <a:ext uri="{FF2B5EF4-FFF2-40B4-BE49-F238E27FC236}">
                <a16:creationId xmlns:a16="http://schemas.microsoft.com/office/drawing/2014/main" id="{F84D4A01-F07A-4FBE-8600-AE4CB9757BE8}"/>
              </a:ext>
            </a:extLst>
          </p:cNvPr>
          <p:cNvSpPr txBox="1"/>
          <p:nvPr/>
        </p:nvSpPr>
        <p:spPr>
          <a:xfrm>
            <a:off x="967329" y="994513"/>
            <a:ext cx="3903633" cy="5386090"/>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$&gt; </a:t>
            </a:r>
            <a:r>
              <a:rPr lang="en-US" sz="1200" dirty="0" err="1">
                <a:latin typeface="Courier New" panose="02070309020205020404" pitchFamily="49" charset="0"/>
                <a:cs typeface="Courier New" panose="02070309020205020404" pitchFamily="49" charset="0"/>
              </a:rPr>
              <a:t>gcc</a:t>
            </a:r>
            <a:r>
              <a:rPr lang="en-US" sz="1200" dirty="0">
                <a:latin typeface="Courier New" panose="02070309020205020404" pitchFamily="49" charset="0"/>
                <a:cs typeface="Courier New" panose="02070309020205020404" pitchFamily="49" charset="0"/>
              </a:rPr>
              <a:t> 12_libcoro_example.c 12_libcoro.c</a:t>
            </a:r>
          </a:p>
          <a:p>
            <a:r>
              <a:rPr lang="en-US" sz="1200" dirty="0">
                <a:latin typeface="Courier New" panose="02070309020205020404" pitchFamily="49" charset="0"/>
                <a:cs typeface="Courier New" panose="02070309020205020404" pitchFamily="49" charset="0"/>
              </a:rPr>
              <a:t>$&gt;./</a:t>
            </a:r>
            <a:r>
              <a:rPr lang="en-US" sz="1200" dirty="0" err="1">
                <a:latin typeface="Courier New" panose="02070309020205020404" pitchFamily="49" charset="0"/>
                <a:cs typeface="Courier New" panose="02070309020205020404" pitchFamily="49" charset="0"/>
              </a:rPr>
              <a:t>a.out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Start main</a:t>
            </a:r>
          </a:p>
          <a:p>
            <a:r>
              <a:rPr lang="en-US" sz="1200" dirty="0">
                <a:latin typeface="Courier New" panose="02070309020205020404" pitchFamily="49" charset="0"/>
                <a:cs typeface="Courier New" panose="02070309020205020404" pitchFamily="49" charset="0"/>
              </a:rPr>
              <a:t>2: </a:t>
            </a:r>
            <a:r>
              <a:rPr lang="en-US" sz="1200" dirty="0" err="1">
                <a:latin typeface="Courier New" panose="02070309020205020404" pitchFamily="49" charset="0"/>
                <a:cs typeface="Courier New" panose="02070309020205020404" pitchFamily="49" charset="0"/>
              </a:rPr>
              <a:t>coro</a:t>
            </a:r>
            <a:r>
              <a:rPr lang="en-US" sz="1200" dirty="0">
                <a:latin typeface="Courier New" panose="02070309020205020404" pitchFamily="49" charset="0"/>
                <a:cs typeface="Courier New" panose="02070309020205020404" pitchFamily="49" charset="0"/>
              </a:rPr>
              <a:t> is started</a:t>
            </a:r>
          </a:p>
          <a:p>
            <a:r>
              <a:rPr lang="en-US" sz="1200" dirty="0">
                <a:latin typeface="Courier New" panose="02070309020205020404" pitchFamily="49" charset="0"/>
                <a:cs typeface="Courier New" panose="02070309020205020404" pitchFamily="49" charset="0"/>
              </a:rPr>
              <a:t>1: </a:t>
            </a:r>
            <a:r>
              <a:rPr lang="en-US" sz="1200" dirty="0" err="1">
                <a:latin typeface="Courier New" panose="02070309020205020404" pitchFamily="49" charset="0"/>
                <a:cs typeface="Courier New" panose="02070309020205020404" pitchFamily="49" charset="0"/>
              </a:rPr>
              <a:t>coro</a:t>
            </a:r>
            <a:r>
              <a:rPr lang="en-US" sz="1200" dirty="0">
                <a:latin typeface="Courier New" panose="02070309020205020404" pitchFamily="49" charset="0"/>
                <a:cs typeface="Courier New" panose="02070309020205020404" pitchFamily="49" charset="0"/>
              </a:rPr>
              <a:t> is started</a:t>
            </a:r>
          </a:p>
          <a:p>
            <a:r>
              <a:rPr lang="en-US" sz="1200" dirty="0">
                <a:latin typeface="Courier New" panose="02070309020205020404" pitchFamily="49" charset="0"/>
                <a:cs typeface="Courier New" panose="02070309020205020404" pitchFamily="49" charset="0"/>
              </a:rPr>
              <a:t>0: </a:t>
            </a:r>
            <a:r>
              <a:rPr lang="en-US" sz="1200" dirty="0" err="1">
                <a:latin typeface="Courier New" panose="02070309020205020404" pitchFamily="49" charset="0"/>
                <a:cs typeface="Courier New" panose="02070309020205020404" pitchFamily="49" charset="0"/>
              </a:rPr>
              <a:t>coro</a:t>
            </a:r>
            <a:r>
              <a:rPr lang="en-US" sz="1200" dirty="0">
                <a:latin typeface="Courier New" panose="02070309020205020404" pitchFamily="49" charset="0"/>
                <a:cs typeface="Courier New" panose="02070309020205020404" pitchFamily="49" charset="0"/>
              </a:rPr>
              <a:t> is started</a:t>
            </a:r>
          </a:p>
          <a:p>
            <a:r>
              <a:rPr lang="en-US" sz="1200" dirty="0">
                <a:latin typeface="Courier New" panose="02070309020205020404" pitchFamily="49" charset="0"/>
                <a:cs typeface="Courier New" panose="02070309020205020404" pitchFamily="49" charset="0"/>
              </a:rPr>
              <a:t>2: recursive step 0</a:t>
            </a:r>
          </a:p>
          <a:p>
            <a:r>
              <a:rPr lang="en-US" sz="1200" dirty="0">
                <a:latin typeface="Courier New" panose="02070309020205020404" pitchFamily="49" charset="0"/>
                <a:cs typeface="Courier New" panose="02070309020205020404" pitchFamily="49" charset="0"/>
              </a:rPr>
              <a:t>1: recursive step 0</a:t>
            </a:r>
          </a:p>
          <a:p>
            <a:r>
              <a:rPr lang="en-US" sz="1200" dirty="0">
                <a:latin typeface="Courier New" panose="02070309020205020404" pitchFamily="49" charset="0"/>
                <a:cs typeface="Courier New" panose="02070309020205020404" pitchFamily="49" charset="0"/>
              </a:rPr>
              <a:t>0: recursive step 0</a:t>
            </a:r>
          </a:p>
          <a:p>
            <a:r>
              <a:rPr lang="en-US" sz="1200" dirty="0">
                <a:latin typeface="Courier New" panose="02070309020205020404" pitchFamily="49" charset="0"/>
                <a:cs typeface="Courier New" panose="02070309020205020404" pitchFamily="49" charset="0"/>
              </a:rPr>
              <a:t>2: recursive step 1</a:t>
            </a:r>
          </a:p>
          <a:p>
            <a:r>
              <a:rPr lang="en-US" sz="1200" dirty="0">
                <a:latin typeface="Courier New" panose="02070309020205020404" pitchFamily="49" charset="0"/>
                <a:cs typeface="Courier New" panose="02070309020205020404" pitchFamily="49" charset="0"/>
              </a:rPr>
              <a:t>1: recursive step 1</a:t>
            </a:r>
          </a:p>
          <a:p>
            <a:r>
              <a:rPr lang="en-US" sz="1200" dirty="0">
                <a:latin typeface="Courier New" panose="02070309020205020404" pitchFamily="49" charset="0"/>
                <a:cs typeface="Courier New" panose="02070309020205020404" pitchFamily="49" charset="0"/>
              </a:rPr>
              <a:t>0: recursive step 1</a:t>
            </a:r>
          </a:p>
          <a:p>
            <a:r>
              <a:rPr lang="en-US" sz="1200" dirty="0">
                <a:latin typeface="Courier New" panose="02070309020205020404" pitchFamily="49" charset="0"/>
                <a:cs typeface="Courier New" panose="02070309020205020404" pitchFamily="49" charset="0"/>
              </a:rPr>
              <a:t>2: recursive step 2</a:t>
            </a:r>
          </a:p>
          <a:p>
            <a:r>
              <a:rPr lang="en-US" sz="1200" dirty="0">
                <a:latin typeface="Courier New" panose="02070309020205020404" pitchFamily="49" charset="0"/>
                <a:cs typeface="Courier New" panose="02070309020205020404" pitchFamily="49" charset="0"/>
              </a:rPr>
              <a:t>1: recursive step 2</a:t>
            </a:r>
          </a:p>
          <a:p>
            <a:r>
              <a:rPr lang="en-US" sz="1200" dirty="0">
                <a:latin typeface="Courier New" panose="02070309020205020404" pitchFamily="49" charset="0"/>
                <a:cs typeface="Courier New" panose="02070309020205020404" pitchFamily="49" charset="0"/>
              </a:rPr>
              <a:t>0: recursive step 2</a:t>
            </a:r>
          </a:p>
          <a:p>
            <a:r>
              <a:rPr lang="en-US" sz="1200" dirty="0">
                <a:latin typeface="Courier New" panose="02070309020205020404" pitchFamily="49" charset="0"/>
                <a:cs typeface="Courier New" panose="02070309020205020404" pitchFamily="49" charset="0"/>
              </a:rPr>
              <a:t>2: finish recursive step 2</a:t>
            </a:r>
          </a:p>
          <a:p>
            <a:r>
              <a:rPr lang="en-US" sz="1200" dirty="0">
                <a:latin typeface="Courier New" panose="02070309020205020404" pitchFamily="49" charset="0"/>
                <a:cs typeface="Courier New" panose="02070309020205020404" pitchFamily="49" charset="0"/>
              </a:rPr>
              <a:t>2: finish recursive step 1</a:t>
            </a:r>
          </a:p>
          <a:p>
            <a:r>
              <a:rPr lang="en-US" sz="1200" dirty="0">
                <a:latin typeface="Courier New" panose="02070309020205020404" pitchFamily="49" charset="0"/>
                <a:cs typeface="Courier New" panose="02070309020205020404" pitchFamily="49" charset="0"/>
              </a:rPr>
              <a:t>2: finish recursive step 0</a:t>
            </a:r>
          </a:p>
          <a:p>
            <a:r>
              <a:rPr lang="en-US" sz="1200" dirty="0">
                <a:latin typeface="Courier New" panose="02070309020205020404" pitchFamily="49" charset="0"/>
                <a:cs typeface="Courier New" panose="02070309020205020404" pitchFamily="49" charset="0"/>
              </a:rPr>
              <a:t>Finished 2</a:t>
            </a:r>
          </a:p>
          <a:p>
            <a:r>
              <a:rPr lang="en-US" sz="1200" dirty="0">
                <a:latin typeface="Courier New" panose="02070309020205020404" pitchFamily="49" charset="0"/>
                <a:cs typeface="Courier New" panose="02070309020205020404" pitchFamily="49" charset="0"/>
              </a:rPr>
              <a:t>1: finish recursive step 2</a:t>
            </a:r>
          </a:p>
          <a:p>
            <a:r>
              <a:rPr lang="en-US" sz="1200" dirty="0">
                <a:latin typeface="Courier New" panose="02070309020205020404" pitchFamily="49" charset="0"/>
                <a:cs typeface="Courier New" panose="02070309020205020404" pitchFamily="49" charset="0"/>
              </a:rPr>
              <a:t>1: finish recursive step 1</a:t>
            </a:r>
          </a:p>
          <a:p>
            <a:r>
              <a:rPr lang="en-US" sz="1200" dirty="0">
                <a:latin typeface="Courier New" panose="02070309020205020404" pitchFamily="49" charset="0"/>
                <a:cs typeface="Courier New" panose="02070309020205020404" pitchFamily="49" charset="0"/>
              </a:rPr>
              <a:t>1: finish recursive step 0</a:t>
            </a:r>
          </a:p>
          <a:p>
            <a:r>
              <a:rPr lang="en-US" sz="1200" dirty="0">
                <a:latin typeface="Courier New" panose="02070309020205020404" pitchFamily="49" charset="0"/>
                <a:cs typeface="Courier New" panose="02070309020205020404" pitchFamily="49" charset="0"/>
              </a:rPr>
              <a:t>Finished 1</a:t>
            </a:r>
          </a:p>
          <a:p>
            <a:r>
              <a:rPr lang="en-US" sz="1200" dirty="0">
                <a:latin typeface="Courier New" panose="02070309020205020404" pitchFamily="49" charset="0"/>
                <a:cs typeface="Courier New" panose="02070309020205020404" pitchFamily="49" charset="0"/>
              </a:rPr>
              <a:t>0: finish recursive step 2</a:t>
            </a:r>
          </a:p>
          <a:p>
            <a:r>
              <a:rPr lang="en-US" sz="1200" dirty="0">
                <a:latin typeface="Courier New" panose="02070309020205020404" pitchFamily="49" charset="0"/>
                <a:cs typeface="Courier New" panose="02070309020205020404" pitchFamily="49" charset="0"/>
              </a:rPr>
              <a:t>0: finish recursive step 1</a:t>
            </a:r>
          </a:p>
          <a:p>
            <a:r>
              <a:rPr lang="en-US" sz="1200" dirty="0">
                <a:latin typeface="Courier New" panose="02070309020205020404" pitchFamily="49" charset="0"/>
                <a:cs typeface="Courier New" panose="02070309020205020404" pitchFamily="49" charset="0"/>
              </a:rPr>
              <a:t>0: finish recursive step 0</a:t>
            </a:r>
          </a:p>
          <a:p>
            <a:r>
              <a:rPr lang="en-US" sz="1200" dirty="0">
                <a:latin typeface="Courier New" panose="02070309020205020404" pitchFamily="49" charset="0"/>
                <a:cs typeface="Courier New" panose="02070309020205020404" pitchFamily="49" charset="0"/>
              </a:rPr>
              <a:t>Finished 0</a:t>
            </a:r>
          </a:p>
          <a:p>
            <a:r>
              <a:rPr lang="en-US" sz="1200" dirty="0">
                <a:latin typeface="Courier New" panose="02070309020205020404" pitchFamily="49" charset="0"/>
                <a:cs typeface="Courier New" panose="02070309020205020404" pitchFamily="49" charset="0"/>
              </a:rPr>
              <a:t>Finished simple</a:t>
            </a:r>
          </a:p>
        </p:txBody>
      </p:sp>
      <p:sp>
        <p:nvSpPr>
          <p:cNvPr id="6" name="TextBox 5">
            <a:extLst>
              <a:ext uri="{FF2B5EF4-FFF2-40B4-BE49-F238E27FC236}">
                <a16:creationId xmlns:a16="http://schemas.microsoft.com/office/drawing/2014/main" id="{066E9ADD-C84D-4002-8710-0820BE73C3E2}"/>
              </a:ext>
            </a:extLst>
          </p:cNvPr>
          <p:cNvSpPr txBox="1"/>
          <p:nvPr/>
        </p:nvSpPr>
        <p:spPr>
          <a:xfrm>
            <a:off x="5643565" y="994513"/>
            <a:ext cx="2138727" cy="1785104"/>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0: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line is started</a:t>
            </a:r>
          </a:p>
          <a:p>
            <a:r>
              <a:rPr lang="en-US" sz="1100" dirty="0">
                <a:latin typeface="Courier New" panose="02070309020205020404" pitchFamily="49" charset="0"/>
                <a:cs typeface="Courier New" panose="02070309020205020404" pitchFamily="49" charset="0"/>
              </a:rPr>
              <a:t>0: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line next</a:t>
            </a:r>
          </a:p>
          <a:p>
            <a:r>
              <a:rPr lang="en-US" sz="1100" dirty="0">
                <a:latin typeface="Courier New" panose="02070309020205020404" pitchFamily="49" charset="0"/>
                <a:cs typeface="Courier New" panose="02070309020205020404" pitchFamily="49" charset="0"/>
              </a:rPr>
              <a:t>1: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line is started</a:t>
            </a:r>
          </a:p>
          <a:p>
            <a:r>
              <a:rPr lang="en-US" sz="1100" dirty="0">
                <a:latin typeface="Courier New" panose="02070309020205020404" pitchFamily="49" charset="0"/>
                <a:cs typeface="Courier New" panose="02070309020205020404" pitchFamily="49" charset="0"/>
              </a:rPr>
              <a:t>Finished 0</a:t>
            </a:r>
          </a:p>
          <a:p>
            <a:r>
              <a:rPr lang="en-US" sz="1100" dirty="0">
                <a:latin typeface="Courier New" panose="02070309020205020404" pitchFamily="49" charset="0"/>
                <a:cs typeface="Courier New" panose="02070309020205020404" pitchFamily="49" charset="0"/>
              </a:rPr>
              <a:t>1: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line next</a:t>
            </a:r>
          </a:p>
          <a:p>
            <a:r>
              <a:rPr lang="en-US" sz="1100" dirty="0">
                <a:latin typeface="Courier New" panose="02070309020205020404" pitchFamily="49" charset="0"/>
                <a:cs typeface="Courier New" panose="02070309020205020404" pitchFamily="49" charset="0"/>
              </a:rPr>
              <a:t>2: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line is started</a:t>
            </a:r>
          </a:p>
          <a:p>
            <a:r>
              <a:rPr lang="en-US" sz="1100" dirty="0">
                <a:latin typeface="Courier New" panose="02070309020205020404" pitchFamily="49" charset="0"/>
                <a:cs typeface="Courier New" panose="02070309020205020404" pitchFamily="49" charset="0"/>
              </a:rPr>
              <a:t>Finished 1</a:t>
            </a:r>
          </a:p>
          <a:p>
            <a:r>
              <a:rPr lang="en-US" sz="1100" dirty="0">
                <a:latin typeface="Courier New" panose="02070309020205020404" pitchFamily="49" charset="0"/>
                <a:cs typeface="Courier New" panose="02070309020205020404" pitchFamily="49" charset="0"/>
              </a:rPr>
              <a:t>2: </a:t>
            </a:r>
            <a:r>
              <a:rPr lang="en-US" sz="1100" dirty="0" err="1">
                <a:latin typeface="Courier New" panose="02070309020205020404" pitchFamily="49" charset="0"/>
                <a:cs typeface="Courier New" panose="02070309020205020404" pitchFamily="49" charset="0"/>
              </a:rPr>
              <a:t>coro</a:t>
            </a:r>
            <a:r>
              <a:rPr lang="en-US" sz="1100" dirty="0">
                <a:latin typeface="Courier New" panose="02070309020205020404" pitchFamily="49" charset="0"/>
                <a:cs typeface="Courier New" panose="02070309020205020404" pitchFamily="49" charset="0"/>
              </a:rPr>
              <a:t> line end</a:t>
            </a:r>
          </a:p>
          <a:p>
            <a:r>
              <a:rPr lang="en-US" sz="1100" dirty="0">
                <a:latin typeface="Courier New" panose="02070309020205020404" pitchFamily="49" charset="0"/>
                <a:cs typeface="Courier New" panose="02070309020205020404" pitchFamily="49" charset="0"/>
              </a:rPr>
              <a:t>Finished 2</a:t>
            </a:r>
          </a:p>
          <a:p>
            <a:r>
              <a:rPr lang="en-US" sz="1100" dirty="0">
                <a:latin typeface="Courier New" panose="02070309020205020404" pitchFamily="49" charset="0"/>
                <a:cs typeface="Courier New" panose="02070309020205020404" pitchFamily="49" charset="0"/>
              </a:rPr>
              <a:t>Finish main</a:t>
            </a:r>
            <a:endParaRPr lang="ru-RU"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0717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1E6FBA-4CEF-44F4-8CE0-563C40955183}"/>
              </a:ext>
            </a:extLst>
          </p:cNvPr>
          <p:cNvSpPr>
            <a:spLocks noGrp="1"/>
          </p:cNvSpPr>
          <p:nvPr>
            <p:ph type="body" idx="2"/>
          </p:nvPr>
        </p:nvSpPr>
        <p:spPr/>
        <p:txBody>
          <a:bodyPr/>
          <a:lstStyle/>
          <a:p>
            <a:pPr marL="25400" indent="0">
              <a:buNone/>
            </a:pPr>
            <a:r>
              <a:rPr lang="ru-RU" b="0" dirty="0"/>
              <a:t>Размышления </a:t>
            </a:r>
            <a:r>
              <a:rPr lang="en-US" b="0" dirty="0"/>
              <a:t>(1/2)</a:t>
            </a:r>
            <a:endParaRPr lang="ru-RU" b="0" dirty="0"/>
          </a:p>
        </p:txBody>
      </p:sp>
      <p:sp>
        <p:nvSpPr>
          <p:cNvPr id="4" name="Slide Number Placeholder 3">
            <a:extLst>
              <a:ext uri="{FF2B5EF4-FFF2-40B4-BE49-F238E27FC236}">
                <a16:creationId xmlns:a16="http://schemas.microsoft.com/office/drawing/2014/main" id="{B3971F84-2DB1-4820-8396-B014B1E482BD}"/>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63</a:t>
            </a:fld>
            <a:endParaRPr/>
          </a:p>
        </p:txBody>
      </p:sp>
      <p:sp>
        <p:nvSpPr>
          <p:cNvPr id="5" name="TextBox 4">
            <a:extLst>
              <a:ext uri="{FF2B5EF4-FFF2-40B4-BE49-F238E27FC236}">
                <a16:creationId xmlns:a16="http://schemas.microsoft.com/office/drawing/2014/main" id="{968B015F-F598-42AB-BCBC-7B3AA9BAC97B}"/>
              </a:ext>
            </a:extLst>
          </p:cNvPr>
          <p:cNvSpPr txBox="1"/>
          <p:nvPr/>
        </p:nvSpPr>
        <p:spPr>
          <a:xfrm>
            <a:off x="1776636" y="1917332"/>
            <a:ext cx="8138160" cy="1015663"/>
          </a:xfrm>
          <a:prstGeom prst="rect">
            <a:avLst/>
          </a:prstGeom>
          <a:noFill/>
        </p:spPr>
        <p:txBody>
          <a:bodyPr wrap="square" rtlCol="0">
            <a:spAutoFit/>
          </a:bodyPr>
          <a:lstStyle/>
          <a:p>
            <a:pPr algn="ctr"/>
            <a:r>
              <a:rPr lang="ru-RU" sz="2000" dirty="0"/>
              <a:t>Расширенный обработчик в </a:t>
            </a:r>
            <a:r>
              <a:rPr lang="ru-RU" sz="2000" dirty="0" err="1"/>
              <a:t>sigaction</a:t>
            </a:r>
            <a:r>
              <a:rPr lang="ru-RU" sz="2000" dirty="0"/>
              <a:t> принимает </a:t>
            </a:r>
            <a:r>
              <a:rPr lang="ru-RU" sz="2000" u="sng" dirty="0" err="1"/>
              <a:t>ucontext_t</a:t>
            </a:r>
            <a:r>
              <a:rPr lang="ru-RU" sz="2000" dirty="0"/>
              <a:t> прерванного потока.</a:t>
            </a:r>
            <a:endParaRPr lang="en-US" sz="2000" dirty="0"/>
          </a:p>
          <a:p>
            <a:pPr algn="ctr"/>
            <a:r>
              <a:rPr lang="ru-RU" sz="2000" u="sng" dirty="0"/>
              <a:t>Можно ли использовать это для создания </a:t>
            </a:r>
            <a:r>
              <a:rPr lang="ru-RU" sz="2000" u="sng" dirty="0" err="1"/>
              <a:t>корутин</a:t>
            </a:r>
            <a:r>
              <a:rPr lang="ru-RU" sz="2000" u="sng" dirty="0"/>
              <a:t>?</a:t>
            </a:r>
            <a:endParaRPr lang="ru-RU" sz="2000" dirty="0"/>
          </a:p>
        </p:txBody>
      </p:sp>
      <p:sp>
        <p:nvSpPr>
          <p:cNvPr id="6" name="TextBox 5">
            <a:extLst>
              <a:ext uri="{FF2B5EF4-FFF2-40B4-BE49-F238E27FC236}">
                <a16:creationId xmlns:a16="http://schemas.microsoft.com/office/drawing/2014/main" id="{3D6AEAC2-6483-46F3-A871-B6564750E753}"/>
              </a:ext>
            </a:extLst>
          </p:cNvPr>
          <p:cNvSpPr txBox="1"/>
          <p:nvPr/>
        </p:nvSpPr>
        <p:spPr>
          <a:xfrm>
            <a:off x="706120" y="3662680"/>
            <a:ext cx="8287846" cy="830997"/>
          </a:xfrm>
          <a:prstGeom prst="rect">
            <a:avLst/>
          </a:prstGeom>
          <a:noFill/>
        </p:spPr>
        <p:txBody>
          <a:bodyPr wrap="none" rtlCol="0">
            <a:spAutoFit/>
          </a:bodyPr>
          <a:lstStyle/>
          <a:p>
            <a:pPr fontAlgn="base"/>
            <a:r>
              <a:rPr lang="ru-RU" sz="1600" dirty="0"/>
              <a:t>Нет. Почему:</a:t>
            </a:r>
          </a:p>
          <a:p>
            <a:pPr marL="342900" indent="-342900" fontAlgn="base">
              <a:buFont typeface="+mj-lt"/>
              <a:buAutoNum type="arabicPeriod"/>
            </a:pPr>
            <a:r>
              <a:rPr lang="ru-RU" sz="1600" dirty="0" err="1"/>
              <a:t>Корутины</a:t>
            </a:r>
            <a:r>
              <a:rPr lang="ru-RU" sz="1600" dirty="0"/>
              <a:t> на </a:t>
            </a:r>
            <a:r>
              <a:rPr lang="ru-RU" sz="1600" dirty="0" err="1"/>
              <a:t>swapcontext</a:t>
            </a:r>
            <a:r>
              <a:rPr lang="ru-RU" sz="1600" dirty="0"/>
              <a:t> можно сделать и без сигналов</a:t>
            </a:r>
          </a:p>
          <a:p>
            <a:pPr marL="342900" indent="-342900" fontAlgn="base">
              <a:buFont typeface="+mj-lt"/>
              <a:buAutoNum type="arabicPeriod"/>
            </a:pPr>
            <a:r>
              <a:rPr lang="ru-RU" sz="1600" dirty="0"/>
              <a:t>На </a:t>
            </a:r>
            <a:r>
              <a:rPr lang="ru-RU" sz="1600" dirty="0" err="1"/>
              <a:t>Linux</a:t>
            </a:r>
            <a:r>
              <a:rPr lang="ru-RU" sz="1600" dirty="0"/>
              <a:t> до версии 4.7 прыжки по этому </a:t>
            </a:r>
            <a:r>
              <a:rPr lang="ru-RU" sz="1600" dirty="0" err="1"/>
              <a:t>ucontext</a:t>
            </a:r>
            <a:r>
              <a:rPr lang="ru-RU" sz="1600" dirty="0"/>
              <a:t> приводили к падению процесса</a:t>
            </a:r>
          </a:p>
        </p:txBody>
      </p:sp>
    </p:spTree>
    <p:extLst>
      <p:ext uri="{BB962C8B-B14F-4D97-AF65-F5344CB8AC3E}">
        <p14:creationId xmlns:p14="http://schemas.microsoft.com/office/powerpoint/2010/main" val="69182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1E6FBA-4CEF-44F4-8CE0-563C40955183}"/>
              </a:ext>
            </a:extLst>
          </p:cNvPr>
          <p:cNvSpPr>
            <a:spLocks noGrp="1"/>
          </p:cNvSpPr>
          <p:nvPr>
            <p:ph type="body" idx="2"/>
          </p:nvPr>
        </p:nvSpPr>
        <p:spPr/>
        <p:txBody>
          <a:bodyPr/>
          <a:lstStyle/>
          <a:p>
            <a:pPr marL="25400" indent="0">
              <a:buNone/>
            </a:pPr>
            <a:r>
              <a:rPr lang="ru-RU" b="0" dirty="0"/>
              <a:t>Размышления </a:t>
            </a:r>
            <a:r>
              <a:rPr lang="en-US" b="0" dirty="0"/>
              <a:t>(2/2)</a:t>
            </a:r>
            <a:endParaRPr lang="ru-RU" b="0" dirty="0"/>
          </a:p>
        </p:txBody>
      </p:sp>
      <p:sp>
        <p:nvSpPr>
          <p:cNvPr id="4" name="Slide Number Placeholder 3">
            <a:extLst>
              <a:ext uri="{FF2B5EF4-FFF2-40B4-BE49-F238E27FC236}">
                <a16:creationId xmlns:a16="http://schemas.microsoft.com/office/drawing/2014/main" id="{B3971F84-2DB1-4820-8396-B014B1E482BD}"/>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64</a:t>
            </a:fld>
            <a:endParaRPr/>
          </a:p>
        </p:txBody>
      </p:sp>
      <p:sp>
        <p:nvSpPr>
          <p:cNvPr id="5" name="TextBox 4">
            <a:extLst>
              <a:ext uri="{FF2B5EF4-FFF2-40B4-BE49-F238E27FC236}">
                <a16:creationId xmlns:a16="http://schemas.microsoft.com/office/drawing/2014/main" id="{968B015F-F598-42AB-BCBC-7B3AA9BAC97B}"/>
              </a:ext>
            </a:extLst>
          </p:cNvPr>
          <p:cNvSpPr txBox="1"/>
          <p:nvPr/>
        </p:nvSpPr>
        <p:spPr>
          <a:xfrm>
            <a:off x="1776636" y="1917332"/>
            <a:ext cx="8138160" cy="400110"/>
          </a:xfrm>
          <a:prstGeom prst="rect">
            <a:avLst/>
          </a:prstGeom>
          <a:noFill/>
        </p:spPr>
        <p:txBody>
          <a:bodyPr wrap="square" rtlCol="0">
            <a:spAutoFit/>
          </a:bodyPr>
          <a:lstStyle/>
          <a:p>
            <a:pPr algn="ctr"/>
            <a:r>
              <a:rPr lang="ru-RU" sz="2000" u="sng" dirty="0"/>
              <a:t>Можно ли сделать на сигналах вытесняющую многозадачность?</a:t>
            </a:r>
            <a:endParaRPr lang="ru-RU" sz="3200" dirty="0"/>
          </a:p>
        </p:txBody>
      </p:sp>
      <p:sp>
        <p:nvSpPr>
          <p:cNvPr id="6" name="TextBox 5">
            <a:extLst>
              <a:ext uri="{FF2B5EF4-FFF2-40B4-BE49-F238E27FC236}">
                <a16:creationId xmlns:a16="http://schemas.microsoft.com/office/drawing/2014/main" id="{3D6AEAC2-6483-46F3-A871-B6564750E753}"/>
              </a:ext>
            </a:extLst>
          </p:cNvPr>
          <p:cNvSpPr txBox="1"/>
          <p:nvPr/>
        </p:nvSpPr>
        <p:spPr>
          <a:xfrm>
            <a:off x="758714" y="3774439"/>
            <a:ext cx="10174003" cy="1815882"/>
          </a:xfrm>
          <a:prstGeom prst="rect">
            <a:avLst/>
          </a:prstGeom>
          <a:noFill/>
        </p:spPr>
        <p:txBody>
          <a:bodyPr wrap="square" rtlCol="0">
            <a:spAutoFit/>
          </a:bodyPr>
          <a:lstStyle/>
          <a:p>
            <a:pPr algn="ctr" fontAlgn="base"/>
            <a:r>
              <a:rPr lang="ru-RU" sz="1600" dirty="0"/>
              <a:t>Для </a:t>
            </a:r>
            <a:r>
              <a:rPr lang="ru-RU" sz="1600" dirty="0" err="1"/>
              <a:t>корутин</a:t>
            </a:r>
            <a:r>
              <a:rPr lang="ru-RU" sz="1600" dirty="0"/>
              <a:t> - да, но того не стоит.</a:t>
            </a:r>
            <a:endParaRPr lang="en-US" sz="1600" dirty="0"/>
          </a:p>
          <a:p>
            <a:pPr algn="ctr" fontAlgn="base"/>
            <a:r>
              <a:rPr lang="ru-RU" sz="1600" dirty="0"/>
              <a:t>Невозможно аккуратно обойти проблему прерывания посреди функции, использующей глобальные переменные. Всем таким функциям придется блокировать сигналы на время работы, что сводит "</a:t>
            </a:r>
            <a:r>
              <a:rPr lang="ru-RU" sz="1600" dirty="0" err="1"/>
              <a:t>вытеснямость</a:t>
            </a:r>
            <a:r>
              <a:rPr lang="ru-RU" sz="1600" dirty="0"/>
              <a:t>" на нет.</a:t>
            </a:r>
          </a:p>
          <a:p>
            <a:pPr algn="ctr" fontAlgn="base"/>
            <a:endParaRPr lang="en-US" sz="1600" dirty="0"/>
          </a:p>
          <a:p>
            <a:pPr algn="ctr" fontAlgn="base"/>
            <a:endParaRPr lang="en-US" sz="1600" dirty="0"/>
          </a:p>
          <a:p>
            <a:pPr algn="ctr" fontAlgn="base"/>
            <a:r>
              <a:rPr lang="ru-RU" sz="1600" dirty="0"/>
              <a:t>Для потоков - да, но тоже не стоит. Планировщик ядра </a:t>
            </a:r>
            <a:r>
              <a:rPr lang="ru-RU" sz="1600" b="1" dirty="0"/>
              <a:t>уже</a:t>
            </a:r>
            <a:r>
              <a:rPr lang="ru-RU" sz="1600" dirty="0"/>
              <a:t> это и так делает.</a:t>
            </a:r>
          </a:p>
        </p:txBody>
      </p:sp>
    </p:spTree>
    <p:extLst>
      <p:ext uri="{BB962C8B-B14F-4D97-AF65-F5344CB8AC3E}">
        <p14:creationId xmlns:p14="http://schemas.microsoft.com/office/powerpoint/2010/main" val="1926698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76"/>
          <p:cNvSpPr txBox="1">
            <a:spLocks noGrp="1"/>
          </p:cNvSpPr>
          <p:nvPr>
            <p:ph type="body" idx="1"/>
          </p:nvPr>
        </p:nvSpPr>
        <p:spPr>
          <a:xfrm>
            <a:off x="982569" y="3151476"/>
            <a:ext cx="41505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Написать программную оболочку (shell)</a:t>
            </a:r>
            <a:endParaRPr/>
          </a:p>
        </p:txBody>
      </p:sp>
      <p:sp>
        <p:nvSpPr>
          <p:cNvPr id="1242" name="Google Shape;1242;p76"/>
          <p:cNvSpPr txBox="1">
            <a:spLocks noGrp="1"/>
          </p:cNvSpPr>
          <p:nvPr>
            <p:ph type="body" idx="2"/>
          </p:nvPr>
        </p:nvSpPr>
        <p:spPr>
          <a:xfrm>
            <a:off x="7052579" y="1967597"/>
            <a:ext cx="1721700" cy="72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800"/>
              <a:buNone/>
            </a:pPr>
            <a:r>
              <a:rPr lang="ru-RU"/>
              <a:t>Баллов </a:t>
            </a:r>
            <a:br>
              <a:rPr lang="ru-RU"/>
            </a:br>
            <a:r>
              <a:rPr lang="ru-RU"/>
              <a:t>за задание</a:t>
            </a:r>
            <a:endParaRPr/>
          </a:p>
        </p:txBody>
      </p:sp>
      <p:sp>
        <p:nvSpPr>
          <p:cNvPr id="1243" name="Google Shape;1243;p76"/>
          <p:cNvSpPr txBox="1">
            <a:spLocks noGrp="1"/>
          </p:cNvSpPr>
          <p:nvPr>
            <p:ph type="body" idx="4"/>
          </p:nvPr>
        </p:nvSpPr>
        <p:spPr>
          <a:xfrm>
            <a:off x="10626436" y="1967597"/>
            <a:ext cx="899700" cy="72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800"/>
              <a:buNone/>
            </a:pPr>
            <a:r>
              <a:rPr lang="ru-RU"/>
              <a:t>Срок </a:t>
            </a:r>
            <a:br>
              <a:rPr lang="ru-RU"/>
            </a:br>
            <a:r>
              <a:rPr lang="ru-RU"/>
              <a:t>сдачи</a:t>
            </a:r>
            <a:endParaRPr/>
          </a:p>
        </p:txBody>
      </p:sp>
      <p:sp>
        <p:nvSpPr>
          <p:cNvPr id="1244" name="Google Shape;1244;p76"/>
          <p:cNvSpPr txBox="1">
            <a:spLocks noGrp="1"/>
          </p:cNvSpPr>
          <p:nvPr>
            <p:ph type="body" idx="5"/>
          </p:nvPr>
        </p:nvSpPr>
        <p:spPr>
          <a:xfrm>
            <a:off x="7052575" y="2764325"/>
            <a:ext cx="4998000" cy="385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solidFill>
                <a:srgbClr val="FFFFFF"/>
              </a:solidFill>
            </a:endParaRPr>
          </a:p>
          <a:p>
            <a:pPr marL="0" lvl="0" indent="0" algn="l" rtl="0">
              <a:lnSpc>
                <a:spcPct val="115000"/>
              </a:lnSpc>
              <a:spcBef>
                <a:spcPts val="0"/>
              </a:spcBef>
              <a:spcAft>
                <a:spcPts val="0"/>
              </a:spcAft>
              <a:buNone/>
            </a:pPr>
            <a:r>
              <a:rPr lang="ru-RU">
                <a:solidFill>
                  <a:srgbClr val="FFFFFF"/>
                </a:solidFill>
              </a:rPr>
              <a:t>Нужно написать упрощенную версию командной строки. Она должна принимать на вход строки вида:</a:t>
            </a:r>
            <a:endParaRPr>
              <a:solidFill>
                <a:srgbClr val="FFFFFF"/>
              </a:solidFill>
            </a:endParaRPr>
          </a:p>
          <a:p>
            <a:pPr marL="0" lvl="0" indent="0" algn="l" rtl="0">
              <a:lnSpc>
                <a:spcPct val="115000"/>
              </a:lnSpc>
              <a:spcBef>
                <a:spcPts val="0"/>
              </a:spcBef>
              <a:spcAft>
                <a:spcPts val="0"/>
              </a:spcAft>
              <a:buNone/>
            </a:pPr>
            <a:endParaRPr>
              <a:solidFill>
                <a:srgbClr val="FFFFFF"/>
              </a:solidFill>
            </a:endParaRPr>
          </a:p>
          <a:p>
            <a:pPr marL="0" lvl="0" indent="0" algn="l" rtl="0">
              <a:lnSpc>
                <a:spcPct val="115000"/>
              </a:lnSpc>
              <a:spcBef>
                <a:spcPts val="0"/>
              </a:spcBef>
              <a:spcAft>
                <a:spcPts val="0"/>
              </a:spcAft>
              <a:buNone/>
            </a:pPr>
            <a:r>
              <a:rPr lang="ru-RU">
                <a:solidFill>
                  <a:srgbClr val="FFFFFF"/>
                </a:solidFill>
              </a:rPr>
              <a:t>&gt; command_name param1 param2 ...</a:t>
            </a:r>
            <a:endParaRPr>
              <a:solidFill>
                <a:srgbClr val="FFFFFF"/>
              </a:solidFill>
            </a:endParaRPr>
          </a:p>
          <a:p>
            <a:pPr marL="0" lvl="0" indent="0" algn="l" rtl="0">
              <a:lnSpc>
                <a:spcPct val="115000"/>
              </a:lnSpc>
              <a:spcBef>
                <a:spcPts val="0"/>
              </a:spcBef>
              <a:spcAft>
                <a:spcPts val="0"/>
              </a:spcAft>
              <a:buNone/>
            </a:pPr>
            <a:endParaRPr>
              <a:solidFill>
                <a:srgbClr val="FFFFFF"/>
              </a:solidFill>
            </a:endParaRPr>
          </a:p>
          <a:p>
            <a:pPr marL="0" lvl="0" indent="0" algn="l" rtl="0">
              <a:lnSpc>
                <a:spcPct val="115000"/>
              </a:lnSpc>
              <a:spcBef>
                <a:spcPts val="0"/>
              </a:spcBef>
              <a:spcAft>
                <a:spcPts val="0"/>
              </a:spcAft>
              <a:buNone/>
            </a:pPr>
            <a:r>
              <a:rPr lang="ru-RU">
                <a:solidFill>
                  <a:srgbClr val="FFFFFF"/>
                </a:solidFill>
              </a:rPr>
              <a:t>и выполнять их при помощи вызова команды command_name с параметрами. То есть работать как терминал. Нужно реализовать поддержку pipe - |, перенаправления вывода в файл - &gt;, &gt;&gt;.</a:t>
            </a:r>
            <a:endParaRPr>
              <a:solidFill>
                <a:srgbClr val="FFFFFF"/>
              </a:solidFill>
            </a:endParaRPr>
          </a:p>
          <a:p>
            <a:pPr marL="0" lvl="0" indent="0" algn="l" rtl="0">
              <a:lnSpc>
                <a:spcPct val="115000"/>
              </a:lnSpc>
              <a:spcBef>
                <a:spcPts val="0"/>
              </a:spcBef>
              <a:spcAft>
                <a:spcPts val="0"/>
              </a:spcAft>
              <a:buNone/>
            </a:pPr>
            <a:endParaRPr>
              <a:solidFill>
                <a:srgbClr val="FFFFFF"/>
              </a:solidFill>
            </a:endParaRPr>
          </a:p>
        </p:txBody>
      </p:sp>
      <p:sp>
        <p:nvSpPr>
          <p:cNvPr id="1245" name="Google Shape;1245;p76"/>
          <p:cNvSpPr txBox="1">
            <a:spLocks noGrp="1"/>
          </p:cNvSpPr>
          <p:nvPr>
            <p:ph type="body" idx="6"/>
          </p:nvPr>
        </p:nvSpPr>
        <p:spPr>
          <a:xfrm>
            <a:off x="982569" y="4902407"/>
            <a:ext cx="4150500" cy="43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400"/>
              <a:buNone/>
            </a:pPr>
            <a:r>
              <a:rPr lang="ru-RU" sz="1400"/>
              <a:t>Задание №2</a:t>
            </a:r>
            <a:endParaRPr/>
          </a:p>
        </p:txBody>
      </p:sp>
      <p:sp>
        <p:nvSpPr>
          <p:cNvPr id="1246" name="Google Shape;1246;p7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5F6F6"/>
              </a:buClr>
              <a:buSzPts val="4800"/>
              <a:buFont typeface="Arial"/>
              <a:buNone/>
            </a:pPr>
            <a:r>
              <a:rPr lang="ru-RU"/>
              <a:t>#0</a:t>
            </a:r>
            <a:fld id="{00000000-1234-1234-1234-123412341234}" type="slidenum">
              <a:rPr lang="ru-RU"/>
              <a:t>65</a:t>
            </a:fld>
            <a:endParaRPr/>
          </a:p>
        </p:txBody>
      </p:sp>
      <p:sp>
        <p:nvSpPr>
          <p:cNvPr id="1247" name="Google Shape;1247;p76"/>
          <p:cNvSpPr txBox="1"/>
          <p:nvPr/>
        </p:nvSpPr>
        <p:spPr>
          <a:xfrm>
            <a:off x="7052575" y="1201700"/>
            <a:ext cx="1821000" cy="1263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800"/>
              <a:buFont typeface="Arial"/>
              <a:buNone/>
            </a:pPr>
            <a:r>
              <a:rPr lang="ru-RU" sz="4800" b="1">
                <a:solidFill>
                  <a:schemeClr val="lt1"/>
                </a:solidFill>
                <a:latin typeface="Proxima Nova"/>
                <a:ea typeface="Proxima Nova"/>
                <a:cs typeface="Proxima Nova"/>
                <a:sym typeface="Proxima Nova"/>
              </a:rPr>
              <a:t>15-25</a:t>
            </a:r>
            <a:endParaRPr sz="4800" b="1" i="0" u="none" strike="noStrike" cap="none">
              <a:solidFill>
                <a:schemeClr val="lt1"/>
              </a:solidFill>
              <a:latin typeface="Proxima Nova"/>
              <a:ea typeface="Proxima Nova"/>
              <a:cs typeface="Proxima Nova"/>
              <a:sym typeface="Proxima Nova"/>
            </a:endParaRPr>
          </a:p>
        </p:txBody>
      </p:sp>
      <p:sp>
        <p:nvSpPr>
          <p:cNvPr id="1248" name="Google Shape;1248;p76"/>
          <p:cNvSpPr txBox="1"/>
          <p:nvPr/>
        </p:nvSpPr>
        <p:spPr>
          <a:xfrm>
            <a:off x="9039462" y="1201712"/>
            <a:ext cx="2615700" cy="1263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800"/>
              <a:buFont typeface="Arial"/>
              <a:buNone/>
            </a:pPr>
            <a:r>
              <a:rPr lang="ru-RU" sz="4800" b="1">
                <a:solidFill>
                  <a:schemeClr val="lt1"/>
                </a:solidFill>
                <a:latin typeface="Proxima Nova"/>
                <a:ea typeface="Proxima Nova"/>
                <a:cs typeface="Proxima Nova"/>
                <a:sym typeface="Proxima Nova"/>
              </a:rPr>
              <a:t>08</a:t>
            </a:r>
            <a:r>
              <a:rPr lang="ru-RU" sz="4800" b="1" i="0" u="none" strike="noStrike" cap="none">
                <a:solidFill>
                  <a:schemeClr val="lt1"/>
                </a:solidFill>
                <a:latin typeface="Proxima Nova"/>
                <a:ea typeface="Proxima Nova"/>
                <a:cs typeface="Proxima Nova"/>
                <a:sym typeface="Proxima Nova"/>
              </a:rPr>
              <a:t>.</a:t>
            </a:r>
            <a:r>
              <a:rPr lang="ru-RU" sz="4800" b="1">
                <a:solidFill>
                  <a:schemeClr val="lt1"/>
                </a:solidFill>
                <a:latin typeface="Proxima Nova"/>
                <a:ea typeface="Proxima Nova"/>
                <a:cs typeface="Proxima Nova"/>
                <a:sym typeface="Proxima Nova"/>
              </a:rPr>
              <a:t>04</a:t>
            </a:r>
            <a:r>
              <a:rPr lang="ru-RU" sz="4800" b="1" i="0" u="none" strike="noStrike" cap="none">
                <a:solidFill>
                  <a:schemeClr val="lt1"/>
                </a:solidFill>
                <a:latin typeface="Proxima Nova"/>
                <a:ea typeface="Proxima Nova"/>
                <a:cs typeface="Proxima Nova"/>
                <a:sym typeface="Proxima Nova"/>
              </a:rPr>
              <a:t>.2</a:t>
            </a:r>
            <a:r>
              <a:rPr lang="ru-RU" sz="4800" b="1">
                <a:solidFill>
                  <a:schemeClr val="lt1"/>
                </a:solidFill>
                <a:latin typeface="Proxima Nova"/>
                <a:ea typeface="Proxima Nova"/>
                <a:cs typeface="Proxima Nova"/>
                <a:sym typeface="Proxima Nova"/>
              </a:rPr>
              <a:t>1</a:t>
            </a:r>
            <a:endParaRPr sz="4800" b="1"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77"/>
          <p:cNvSpPr txBox="1">
            <a:spLocks noGrp="1"/>
          </p:cNvSpPr>
          <p:nvPr>
            <p:ph type="body" idx="1"/>
          </p:nvPr>
        </p:nvSpPr>
        <p:spPr>
          <a:xfrm>
            <a:off x="994677" y="3062982"/>
            <a:ext cx="4274127" cy="108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Напоминание оставить отзыв</a:t>
            </a:r>
            <a:endParaRPr/>
          </a:p>
        </p:txBody>
      </p:sp>
      <p:sp>
        <p:nvSpPr>
          <p:cNvPr id="1254" name="Google Shape;1254;p7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7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25400" lvl="0" indent="0" algn="l" rtl="0">
              <a:lnSpc>
                <a:spcPct val="90000"/>
              </a:lnSpc>
              <a:spcBef>
                <a:spcPts val="1000"/>
              </a:spcBef>
              <a:spcAft>
                <a:spcPts val="0"/>
              </a:spcAft>
              <a:buSzPts val="3200"/>
              <a:buNone/>
            </a:pPr>
            <a:r>
              <a:rPr lang="ru-RU"/>
              <a:t>Заключение</a:t>
            </a:r>
            <a:endParaRPr/>
          </a:p>
        </p:txBody>
      </p:sp>
      <p:sp>
        <p:nvSpPr>
          <p:cNvPr id="1260" name="Google Shape;1260;p7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5F6F6"/>
              </a:buClr>
              <a:buSzPts val="4800"/>
              <a:buFont typeface="Arial"/>
              <a:buNone/>
            </a:pPr>
            <a:r>
              <a:rPr lang="ru-RU"/>
              <a:t>#0</a:t>
            </a:r>
            <a:fld id="{00000000-1234-1234-1234-123412341234}" type="slidenum">
              <a:rPr lang="ru-RU"/>
              <a:t>67</a:t>
            </a:fld>
            <a:endParaRPr/>
          </a:p>
        </p:txBody>
      </p:sp>
      <p:sp>
        <p:nvSpPr>
          <p:cNvPr id="1261" name="Google Shape;1261;p78"/>
          <p:cNvSpPr/>
          <p:nvPr/>
        </p:nvSpPr>
        <p:spPr>
          <a:xfrm>
            <a:off x="914400" y="2044005"/>
            <a:ext cx="9550400" cy="255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RU" sz="2000" b="1" i="0" u="none" strike="noStrike" cap="none" dirty="0">
                <a:solidFill>
                  <a:srgbClr val="000000"/>
                </a:solidFill>
                <a:latin typeface="Arial"/>
                <a:ea typeface="Arial"/>
                <a:cs typeface="Arial"/>
                <a:sym typeface="Arial"/>
              </a:rPr>
              <a:t>Материалы</a:t>
            </a:r>
            <a:endParaRPr dirty="0"/>
          </a:p>
          <a:p>
            <a:pPr marL="0" marR="0" lvl="0" indent="0" algn="l" rtl="0">
              <a:lnSpc>
                <a:spcPct val="100000"/>
              </a:lnSpc>
              <a:spcBef>
                <a:spcPts val="0"/>
              </a:spcBef>
              <a:spcAft>
                <a:spcPts val="0"/>
              </a:spcAft>
              <a:buClr>
                <a:srgbClr val="000000"/>
              </a:buClr>
              <a:buSzPts val="2000"/>
              <a:buFont typeface="Arial"/>
              <a:buNone/>
            </a:pPr>
            <a:r>
              <a:rPr lang="ru-RU" sz="2000" b="0" i="0" u="none" strike="noStrike" cap="none" dirty="0">
                <a:solidFill>
                  <a:srgbClr val="000000"/>
                </a:solidFill>
                <a:latin typeface="Arial"/>
                <a:ea typeface="Arial"/>
                <a:cs typeface="Arial"/>
                <a:sym typeface="Arial"/>
              </a:rPr>
              <a:t>	</a:t>
            </a:r>
            <a:r>
              <a:rPr lang="ru-RU" sz="2000" b="0" i="0" u="sng" strike="noStrike" cap="none" dirty="0">
                <a:solidFill>
                  <a:schemeClr val="hlink"/>
                </a:solidFill>
                <a:latin typeface="Arial"/>
                <a:ea typeface="Arial"/>
                <a:cs typeface="Arial"/>
                <a:sym typeface="Arial"/>
                <a:hlinkClick r:id="rId3"/>
              </a:rPr>
              <a:t>https://github.com/tarantool/sysprog</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ru-RU" sz="2000" b="1" i="0" u="none" strike="noStrike" cap="none" dirty="0">
                <a:solidFill>
                  <a:srgbClr val="000000"/>
                </a:solidFill>
                <a:latin typeface="Arial"/>
                <a:ea typeface="Arial"/>
                <a:cs typeface="Arial"/>
                <a:sym typeface="Arial"/>
              </a:rPr>
            </a:br>
            <a:r>
              <a:rPr lang="ru-RU" sz="2000" b="1" i="0" u="none" strike="noStrike" cap="none" dirty="0">
                <a:solidFill>
                  <a:srgbClr val="000000"/>
                </a:solidFill>
                <a:latin typeface="Arial"/>
                <a:ea typeface="Arial"/>
                <a:cs typeface="Arial"/>
                <a:sym typeface="Arial"/>
              </a:rPr>
              <a:t>Обратная связь</a:t>
            </a:r>
            <a:endParaRPr dirty="0"/>
          </a:p>
          <a:p>
            <a:pPr marL="0" marR="0" lvl="0" indent="0" algn="l" rtl="0">
              <a:lnSpc>
                <a:spcPct val="100000"/>
              </a:lnSpc>
              <a:spcBef>
                <a:spcPts val="0"/>
              </a:spcBef>
              <a:spcAft>
                <a:spcPts val="0"/>
              </a:spcAft>
              <a:buClr>
                <a:srgbClr val="000000"/>
              </a:buClr>
              <a:buSzPts val="2000"/>
              <a:buFont typeface="Arial"/>
              <a:buNone/>
            </a:pPr>
            <a:r>
              <a:rPr lang="ru-RU" sz="2000" b="0" i="0" u="none" strike="noStrike" cap="none" dirty="0">
                <a:solidFill>
                  <a:srgbClr val="000000"/>
                </a:solidFill>
                <a:latin typeface="Arial"/>
                <a:ea typeface="Arial"/>
                <a:cs typeface="Arial"/>
                <a:sym typeface="Arial"/>
              </a:rPr>
              <a:t>	</a:t>
            </a:r>
            <a:r>
              <a:rPr lang="ru-RU" sz="2000" b="0" i="0" u="sng" strike="noStrike" cap="none" dirty="0">
                <a:solidFill>
                  <a:schemeClr val="hlink"/>
                </a:solidFill>
                <a:latin typeface="Arial"/>
                <a:ea typeface="Arial"/>
                <a:cs typeface="Arial"/>
                <a:sym typeface="Arial"/>
                <a:hlinkClick r:id="rId4"/>
              </a:rPr>
              <a:t>https://forms.gle/ktmRvTGFcV2Pe55u8</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ru-RU" sz="2000" b="1" i="0" u="none" strike="noStrike" cap="none" dirty="0">
                <a:solidFill>
                  <a:srgbClr val="000000"/>
                </a:solidFill>
                <a:latin typeface="Arial"/>
                <a:ea typeface="Arial"/>
                <a:cs typeface="Arial"/>
                <a:sym typeface="Arial"/>
              </a:rPr>
            </a:br>
            <a:r>
              <a:rPr lang="ru-RU" sz="2000" b="1" i="0" u="none" strike="noStrike" cap="none" dirty="0">
                <a:solidFill>
                  <a:srgbClr val="000000"/>
                </a:solidFill>
                <a:latin typeface="Arial"/>
                <a:ea typeface="Arial"/>
                <a:cs typeface="Arial"/>
                <a:sym typeface="Arial"/>
              </a:rPr>
              <a:t>Следующая лекция</a:t>
            </a:r>
            <a:endParaRPr dirty="0"/>
          </a:p>
          <a:p>
            <a:pPr lvl="0">
              <a:buSzPts val="2000"/>
            </a:pPr>
            <a:r>
              <a:rPr lang="ru-RU" sz="2000" dirty="0"/>
              <a:t>	 Файловая система. Виртуальная ФС в ядре. Файлы, их типы. (Сергей)</a:t>
            </a:r>
            <a:endParaRPr dirty="0"/>
          </a:p>
          <a:p>
            <a:pPr marL="0" marR="0" lvl="0" indent="0" algn="l" rtl="0">
              <a:lnSpc>
                <a:spcPct val="100000"/>
              </a:lnSpc>
              <a:spcBef>
                <a:spcPts val="0"/>
              </a:spcBef>
              <a:spcAft>
                <a:spcPts val="0"/>
              </a:spcAft>
              <a:buClr>
                <a:srgbClr val="000000"/>
              </a:buClr>
              <a:buSzPts val="2000"/>
              <a:buFont typeface="Arial"/>
              <a:buNone/>
            </a:pPr>
            <a:endParaRPr sz="2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2" name="Rectangle 1">
            <a:extLst>
              <a:ext uri="{FF2B5EF4-FFF2-40B4-BE49-F238E27FC236}">
                <a16:creationId xmlns:a16="http://schemas.microsoft.com/office/drawing/2014/main" id="{000BCDA8-94EC-422B-A0A7-C10B26416F2A}"/>
              </a:ext>
            </a:extLst>
          </p:cNvPr>
          <p:cNvSpPr/>
          <p:nvPr/>
        </p:nvSpPr>
        <p:spPr>
          <a:xfrm>
            <a:off x="861647" y="4656221"/>
            <a:ext cx="6096000" cy="307777"/>
          </a:xfrm>
          <a:prstGeom prst="rect">
            <a:avLst/>
          </a:prstGeom>
        </p:spPr>
        <p:txBody>
          <a:bodyPr>
            <a:spAutoFit/>
          </a:bodyPr>
          <a:lstStyle/>
          <a:p>
            <a:r>
              <a:rPr lang="ru-RU" dirty="0"/>
              <a:t>Первая версия </a:t>
            </a:r>
            <a:r>
              <a:rPr lang="ru-RU" dirty="0">
                <a:hlinkClick r:id="rId3"/>
              </a:rPr>
              <a:t>подготовлена</a:t>
            </a:r>
            <a:r>
              <a:rPr lang="ru-RU" dirty="0"/>
              <a:t> Владиславом Шпилевым</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5"/>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Уровни памяти</a:t>
            </a:r>
            <a:endParaRPr/>
          </a:p>
        </p:txBody>
      </p:sp>
      <p:sp>
        <p:nvSpPr>
          <p:cNvPr id="300" name="Google Shape;300;p25"/>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7</a:t>
            </a:fld>
            <a:endParaRPr/>
          </a:p>
        </p:txBody>
      </p:sp>
      <p:sp>
        <p:nvSpPr>
          <p:cNvPr id="301" name="Google Shape;301;p25"/>
          <p:cNvSpPr/>
          <p:nvPr/>
        </p:nvSpPr>
        <p:spPr>
          <a:xfrm>
            <a:off x="4425975" y="1470475"/>
            <a:ext cx="2839500" cy="443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300"/>
              <a:t>Регистры</a:t>
            </a:r>
            <a:endParaRPr sz="2300"/>
          </a:p>
        </p:txBody>
      </p:sp>
      <p:sp>
        <p:nvSpPr>
          <p:cNvPr id="302" name="Google Shape;302;p25"/>
          <p:cNvSpPr/>
          <p:nvPr/>
        </p:nvSpPr>
        <p:spPr>
          <a:xfrm>
            <a:off x="4141725" y="2042725"/>
            <a:ext cx="3408000" cy="443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300"/>
              <a:t>Кэш L1</a:t>
            </a:r>
            <a:endParaRPr sz="2300"/>
          </a:p>
        </p:txBody>
      </p:sp>
      <p:sp>
        <p:nvSpPr>
          <p:cNvPr id="303" name="Google Shape;303;p25"/>
          <p:cNvSpPr/>
          <p:nvPr/>
        </p:nvSpPr>
        <p:spPr>
          <a:xfrm>
            <a:off x="3564825" y="2789925"/>
            <a:ext cx="4561800" cy="443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300"/>
              <a:t>Кэш Ln</a:t>
            </a:r>
            <a:endParaRPr sz="2300"/>
          </a:p>
        </p:txBody>
      </p:sp>
      <p:sp>
        <p:nvSpPr>
          <p:cNvPr id="304" name="Google Shape;304;p25"/>
          <p:cNvSpPr/>
          <p:nvPr/>
        </p:nvSpPr>
        <p:spPr>
          <a:xfrm>
            <a:off x="2474775" y="3997250"/>
            <a:ext cx="6741900" cy="443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300"/>
              <a:t>Флэш память</a:t>
            </a:r>
            <a:endParaRPr sz="2300"/>
          </a:p>
        </p:txBody>
      </p:sp>
      <p:sp>
        <p:nvSpPr>
          <p:cNvPr id="305" name="Google Shape;305;p25"/>
          <p:cNvSpPr/>
          <p:nvPr/>
        </p:nvSpPr>
        <p:spPr>
          <a:xfrm>
            <a:off x="2707275" y="3373075"/>
            <a:ext cx="6276900" cy="443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300"/>
              <a:t>Оперативная память</a:t>
            </a:r>
            <a:endParaRPr sz="2300"/>
          </a:p>
        </p:txBody>
      </p:sp>
      <p:sp>
        <p:nvSpPr>
          <p:cNvPr id="306" name="Google Shape;306;p25"/>
          <p:cNvSpPr/>
          <p:nvPr/>
        </p:nvSpPr>
        <p:spPr>
          <a:xfrm>
            <a:off x="1885425" y="4621438"/>
            <a:ext cx="7920600" cy="443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300"/>
              <a:t>Магнитная память</a:t>
            </a:r>
            <a:endParaRPr sz="2300"/>
          </a:p>
        </p:txBody>
      </p:sp>
      <p:sp>
        <p:nvSpPr>
          <p:cNvPr id="307" name="Google Shape;307;p25"/>
          <p:cNvSpPr/>
          <p:nvPr/>
        </p:nvSpPr>
        <p:spPr>
          <a:xfrm>
            <a:off x="4387775" y="5855675"/>
            <a:ext cx="747900" cy="672000"/>
          </a:xfrm>
          <a:prstGeom prst="up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rot="10800000">
            <a:off x="6555750" y="5918800"/>
            <a:ext cx="747900" cy="672000"/>
          </a:xfrm>
          <a:prstGeom prst="upArrow">
            <a:avLst>
              <a:gd name="adj1" fmla="val 50000"/>
              <a:gd name="adj2"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txBox="1"/>
          <p:nvPr/>
        </p:nvSpPr>
        <p:spPr>
          <a:xfrm>
            <a:off x="3963125" y="5275675"/>
            <a:ext cx="159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000"/>
              <a:t>Скорость</a:t>
            </a:r>
            <a:endParaRPr sz="2000"/>
          </a:p>
        </p:txBody>
      </p:sp>
      <p:sp>
        <p:nvSpPr>
          <p:cNvPr id="310" name="Google Shape;310;p25"/>
          <p:cNvSpPr txBox="1"/>
          <p:nvPr/>
        </p:nvSpPr>
        <p:spPr>
          <a:xfrm>
            <a:off x="6131100" y="5242138"/>
            <a:ext cx="159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000"/>
              <a:t>Объём</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3"/>
                                        </p:tgtEl>
                                        <p:attrNameLst>
                                          <p:attrName>style.visibility</p:attrName>
                                        </p:attrNameLst>
                                      </p:cBhvr>
                                      <p:to>
                                        <p:strVal val="visible"/>
                                      </p:to>
                                    </p:set>
                                    <p:animEffect transition="in" filter="fade">
                                      <p:cBhvr>
                                        <p:cTn id="12" dur="1000"/>
                                        <p:tgtEl>
                                          <p:spTgt spid="3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5"/>
                                        </p:tgtEl>
                                        <p:attrNameLst>
                                          <p:attrName>style.visibility</p:attrName>
                                        </p:attrNameLst>
                                      </p:cBhvr>
                                      <p:to>
                                        <p:strVal val="visible"/>
                                      </p:to>
                                    </p:set>
                                    <p:animEffect transition="in" filter="fade">
                                      <p:cBhvr>
                                        <p:cTn id="17" dur="1000"/>
                                        <p:tgtEl>
                                          <p:spTgt spid="3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4"/>
                                        </p:tgtEl>
                                        <p:attrNameLst>
                                          <p:attrName>style.visibility</p:attrName>
                                        </p:attrNameLst>
                                      </p:cBhvr>
                                      <p:to>
                                        <p:strVal val="visible"/>
                                      </p:to>
                                    </p:set>
                                    <p:animEffect transition="in" filter="fade">
                                      <p:cBhvr>
                                        <p:cTn id="22" dur="1000"/>
                                        <p:tgtEl>
                                          <p:spTgt spid="3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6"/>
                                        </p:tgtEl>
                                        <p:attrNameLst>
                                          <p:attrName>style.visibility</p:attrName>
                                        </p:attrNameLst>
                                      </p:cBhvr>
                                      <p:to>
                                        <p:strVal val="visible"/>
                                      </p:to>
                                    </p:set>
                                    <p:animEffect transition="in" filter="fade">
                                      <p:cBhvr>
                                        <p:cTn id="27" dur="1000"/>
                                        <p:tgtEl>
                                          <p:spTgt spid="30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9"/>
                                        </p:tgtEl>
                                        <p:attrNameLst>
                                          <p:attrName>style.visibility</p:attrName>
                                        </p:attrNameLst>
                                      </p:cBhvr>
                                      <p:to>
                                        <p:strVal val="visible"/>
                                      </p:to>
                                    </p:set>
                                    <p:animEffect transition="in" filter="fade">
                                      <p:cBhvr>
                                        <p:cTn id="32" dur="1"/>
                                        <p:tgtEl>
                                          <p:spTgt spid="309"/>
                                        </p:tgtEl>
                                      </p:cBhvr>
                                    </p:animEffect>
                                  </p:childTnLst>
                                </p:cTn>
                              </p:par>
                              <p:par>
                                <p:cTn id="33" presetID="10" presetClass="entr" presetSubtype="0" fill="hold" nodeType="withEffect">
                                  <p:stCondLst>
                                    <p:cond delay="0"/>
                                  </p:stCondLst>
                                  <p:childTnLst>
                                    <p:set>
                                      <p:cBhvr>
                                        <p:cTn id="34" dur="1" fill="hold">
                                          <p:stCondLst>
                                            <p:cond delay="0"/>
                                          </p:stCondLst>
                                        </p:cTn>
                                        <p:tgtEl>
                                          <p:spTgt spid="310"/>
                                        </p:tgtEl>
                                        <p:attrNameLst>
                                          <p:attrName>style.visibility</p:attrName>
                                        </p:attrNameLst>
                                      </p:cBhvr>
                                      <p:to>
                                        <p:strVal val="visible"/>
                                      </p:to>
                                    </p:set>
                                    <p:animEffect transition="in" filter="fade">
                                      <p:cBhvr>
                                        <p:cTn id="35" dur="1"/>
                                        <p:tgtEl>
                                          <p:spTgt spid="310"/>
                                        </p:tgtEl>
                                      </p:cBhvr>
                                    </p:animEffect>
                                  </p:childTnLst>
                                </p:cTn>
                              </p:par>
                              <p:par>
                                <p:cTn id="36" presetID="2" presetClass="entr" presetSubtype="4" fill="hold" nodeType="withEffect">
                                  <p:stCondLst>
                                    <p:cond delay="0"/>
                                  </p:stCondLst>
                                  <p:childTnLst>
                                    <p:set>
                                      <p:cBhvr>
                                        <p:cTn id="37" dur="1" fill="hold">
                                          <p:stCondLst>
                                            <p:cond delay="0"/>
                                          </p:stCondLst>
                                        </p:cTn>
                                        <p:tgtEl>
                                          <p:spTgt spid="307"/>
                                        </p:tgtEl>
                                        <p:attrNameLst>
                                          <p:attrName>style.visibility</p:attrName>
                                        </p:attrNameLst>
                                      </p:cBhvr>
                                      <p:to>
                                        <p:strVal val="visible"/>
                                      </p:to>
                                    </p:set>
                                    <p:anim calcmode="lin" valueType="num">
                                      <p:cBhvr additive="base">
                                        <p:cTn id="38" dur="1100"/>
                                        <p:tgtEl>
                                          <p:spTgt spid="307"/>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08"/>
                                        </p:tgtEl>
                                        <p:attrNameLst>
                                          <p:attrName>style.visibility</p:attrName>
                                        </p:attrNameLst>
                                      </p:cBhvr>
                                      <p:to>
                                        <p:strVal val="visible"/>
                                      </p:to>
                                    </p:set>
                                    <p:anim calcmode="lin" valueType="num">
                                      <p:cBhvr additive="base">
                                        <p:cTn id="41" dur="1000"/>
                                        <p:tgtEl>
                                          <p:spTgt spid="3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79ee40d3c7_0_784"/>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dirty="0"/>
              <a:t>Системные вызовы</a:t>
            </a:r>
            <a:endParaRPr dirty="0"/>
          </a:p>
        </p:txBody>
      </p:sp>
      <p:sp>
        <p:nvSpPr>
          <p:cNvPr id="665" name="Google Shape;665;g79ee40d3c7_0_784"/>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8</a:t>
            </a:fld>
            <a:endParaRPr/>
          </a:p>
        </p:txBody>
      </p:sp>
      <p:pic>
        <p:nvPicPr>
          <p:cNvPr id="3" name="Picture 2">
            <a:extLst>
              <a:ext uri="{FF2B5EF4-FFF2-40B4-BE49-F238E27FC236}">
                <a16:creationId xmlns:a16="http://schemas.microsoft.com/office/drawing/2014/main" id="{19FFF50B-94A8-4660-AEBB-CC813D9AB8C4}"/>
              </a:ext>
            </a:extLst>
          </p:cNvPr>
          <p:cNvPicPr>
            <a:picLocks noChangeAspect="1"/>
          </p:cNvPicPr>
          <p:nvPr/>
        </p:nvPicPr>
        <p:blipFill>
          <a:blip r:embed="rId3"/>
          <a:stretch>
            <a:fillRect/>
          </a:stretch>
        </p:blipFill>
        <p:spPr>
          <a:xfrm>
            <a:off x="559249" y="1335175"/>
            <a:ext cx="4799618" cy="5152292"/>
          </a:xfrm>
          <a:prstGeom prst="rect">
            <a:avLst/>
          </a:prstGeom>
        </p:spPr>
      </p:pic>
      <p:pic>
        <p:nvPicPr>
          <p:cNvPr id="4" name="Picture 3">
            <a:extLst>
              <a:ext uri="{FF2B5EF4-FFF2-40B4-BE49-F238E27FC236}">
                <a16:creationId xmlns:a16="http://schemas.microsoft.com/office/drawing/2014/main" id="{44258A02-F800-4F13-9D4A-2EC82B0E62B2}"/>
              </a:ext>
            </a:extLst>
          </p:cNvPr>
          <p:cNvPicPr>
            <a:picLocks noChangeAspect="1"/>
          </p:cNvPicPr>
          <p:nvPr/>
        </p:nvPicPr>
        <p:blipFill>
          <a:blip r:embed="rId4"/>
          <a:stretch>
            <a:fillRect/>
          </a:stretch>
        </p:blipFill>
        <p:spPr>
          <a:xfrm>
            <a:off x="6691038" y="1157897"/>
            <a:ext cx="4054421" cy="51522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4"/>
          <p:cNvSpPr txBox="1">
            <a:spLocks noGrp="1"/>
          </p:cNvSpPr>
          <p:nvPr>
            <p:ph type="body" idx="1"/>
          </p:nvPr>
        </p:nvSpPr>
        <p:spPr>
          <a:xfrm>
            <a:off x="6510338" y="996950"/>
            <a:ext cx="4698900" cy="4864200"/>
          </a:xfrm>
          <a:prstGeom prst="rect">
            <a:avLst/>
          </a:prstGeom>
          <a:noFill/>
          <a:ln>
            <a:noFill/>
          </a:ln>
        </p:spPr>
        <p:txBody>
          <a:bodyPr spcFirstLastPara="1" wrap="square" lIns="91425" tIns="45700" rIns="91425" bIns="45700" anchor="ctr" anchorCtr="0">
            <a:normAutofit/>
          </a:bodyPr>
          <a:lstStyle/>
          <a:p>
            <a:pPr marL="228600" lvl="0" indent="-273050" algn="l" rtl="0">
              <a:lnSpc>
                <a:spcPct val="90000"/>
              </a:lnSpc>
              <a:spcBef>
                <a:spcPts val="0"/>
              </a:spcBef>
              <a:spcAft>
                <a:spcPts val="0"/>
              </a:spcAft>
              <a:buSzPts val="2500"/>
              <a:buAutoNum type="arabicPeriod"/>
            </a:pPr>
            <a:r>
              <a:rPr lang="ru-RU" sz="2500" dirty="0"/>
              <a:t>Прерывания в процессоре</a:t>
            </a:r>
            <a:endParaRPr sz="2500" dirty="0"/>
          </a:p>
          <a:p>
            <a:pPr marL="228600" lvl="0" indent="-273050" algn="l" rtl="0">
              <a:lnSpc>
                <a:spcPct val="90000"/>
              </a:lnSpc>
              <a:spcBef>
                <a:spcPts val="1000"/>
              </a:spcBef>
              <a:spcAft>
                <a:spcPts val="0"/>
              </a:spcAft>
              <a:buSzPts val="2500"/>
              <a:buAutoNum type="arabicPeriod"/>
            </a:pPr>
            <a:r>
              <a:rPr lang="ru-RU" sz="2500" dirty="0"/>
              <a:t>Прерывания в ядре</a:t>
            </a:r>
            <a:endParaRPr sz="2500" dirty="0"/>
          </a:p>
          <a:p>
            <a:pPr marL="228600" lvl="0" indent="-273050" algn="l" rtl="0">
              <a:lnSpc>
                <a:spcPct val="90000"/>
              </a:lnSpc>
              <a:spcBef>
                <a:spcPts val="1000"/>
              </a:spcBef>
              <a:spcAft>
                <a:spcPts val="0"/>
              </a:spcAft>
              <a:buSzPts val="2500"/>
              <a:buAutoNum type="arabicPeriod"/>
            </a:pPr>
            <a:r>
              <a:rPr lang="ru-RU" sz="2500" dirty="0"/>
              <a:t>Сигналы</a:t>
            </a:r>
            <a:endParaRPr sz="2500" dirty="0"/>
          </a:p>
        </p:txBody>
      </p:sp>
      <p:sp>
        <p:nvSpPr>
          <p:cNvPr id="294" name="Google Shape;294;p24"/>
          <p:cNvSpPr txBox="1">
            <a:spLocks noGrp="1"/>
          </p:cNvSpPr>
          <p:nvPr>
            <p:ph type="body" idx="2"/>
          </p:nvPr>
        </p:nvSpPr>
        <p:spPr>
          <a:xfrm>
            <a:off x="982569" y="3151476"/>
            <a:ext cx="34584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Содержание занятия</a:t>
            </a:r>
            <a:endParaRPr/>
          </a:p>
        </p:txBody>
      </p:sp>
    </p:spTree>
  </p:cSld>
  <p:clrMapOvr>
    <a:masterClrMapping/>
  </p:clrMapOvr>
</p:sld>
</file>

<file path=ppt/theme/theme1.xml><?xml version="1.0" encoding="utf-8"?>
<a:theme xmlns:a="http://schemas.openxmlformats.org/drawingml/2006/main" name="Тема Office">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1312</TotalTime>
  <Words>16246</Words>
  <Application>Microsoft Office PowerPoint</Application>
  <PresentationFormat>Widescreen</PresentationFormat>
  <Paragraphs>1531</Paragraphs>
  <Slides>68</Slides>
  <Notes>66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Roboto</vt:lpstr>
      <vt:lpstr>Courier New</vt:lpstr>
      <vt:lpstr>Calibri</vt:lpstr>
      <vt:lpstr>Arial</vt:lpstr>
      <vt:lpstr>Proxima Nova</vt:lpstr>
      <vt:lpstr>Open Sans</vt:lpstr>
      <vt:lpstr>Roboto Mono</vt:lpstr>
      <vt:lpstr>Noto Sans Symbols</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Yukhin Kirill</dc:creator>
  <cp:lastModifiedBy>Yukhin Kirill</cp:lastModifiedBy>
  <cp:revision>44</cp:revision>
  <dcterms:modified xsi:type="dcterms:W3CDTF">2021-04-01T08:26:48Z</dcterms:modified>
</cp:coreProperties>
</file>